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861" r:id="rId2"/>
    <p:sldId id="989" r:id="rId3"/>
    <p:sldId id="943" r:id="rId4"/>
    <p:sldId id="1065" r:id="rId5"/>
    <p:sldId id="952" r:id="rId6"/>
    <p:sldId id="949" r:id="rId7"/>
    <p:sldId id="951" r:id="rId8"/>
    <p:sldId id="865" r:id="rId9"/>
    <p:sldId id="901" r:id="rId10"/>
    <p:sldId id="1079" r:id="rId11"/>
    <p:sldId id="1081" r:id="rId12"/>
    <p:sldId id="1080" r:id="rId13"/>
    <p:sldId id="1082" r:id="rId14"/>
    <p:sldId id="1078" r:id="rId15"/>
    <p:sldId id="1083" r:id="rId16"/>
    <p:sldId id="1084" r:id="rId17"/>
    <p:sldId id="1066" r:id="rId18"/>
    <p:sldId id="1067" r:id="rId19"/>
    <p:sldId id="956" r:id="rId20"/>
    <p:sldId id="954" r:id="rId21"/>
    <p:sldId id="957" r:id="rId22"/>
    <p:sldId id="958" r:id="rId23"/>
    <p:sldId id="960" r:id="rId24"/>
    <p:sldId id="961" r:id="rId25"/>
    <p:sldId id="962" r:id="rId26"/>
    <p:sldId id="963" r:id="rId27"/>
    <p:sldId id="964" r:id="rId28"/>
    <p:sldId id="965" r:id="rId29"/>
    <p:sldId id="966" r:id="rId30"/>
    <p:sldId id="967" r:id="rId31"/>
    <p:sldId id="968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F9CEB5-2A64-4CF6-94E8-A1E574E0AB80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032E5FE-A826-4447-BDA9-18F4636F23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981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9088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7802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194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5905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7017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7315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749574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87870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21950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337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56632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7970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760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0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6050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763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44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FFC3A-FDE3-B401-407B-4783BD72E6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3D3680-C317-B189-5857-8CF4B00903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82D6-7063-C7AE-4A37-73D04F13F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E3079E-F771-0A1A-724C-57CEC4751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E0ECD-6FB3-9982-20DE-580C05BC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45765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54126-C5B6-D5B5-1A7A-575C7E40C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FF5CF0-C5EB-2334-9685-EA2F1F1B7C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5A4E49-E910-74FB-A56E-17CA68D22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21275-1B61-E682-8615-28F6846AB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14D61C-E0A0-9E03-15B0-63D8312A1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3542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5538CB-AB5F-BCA2-50E2-5570CA0DAF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9DB26D-6928-D1CF-4D97-C772B089E8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6A7F0-8176-015A-8C5E-CFFA55601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71ED4-8350-1F93-1E8A-A70FEC4C4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3829A8-9040-902F-CD6B-54074CDDB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32285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952D3-F9CD-F5C6-9346-E7A268100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D022BB-D20D-9D4A-63F1-5C92560C23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B0084C-545E-B88F-7784-8E72BE424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3A8D-62DA-E85D-10BE-32628F488E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784952-A817-7AA7-48B9-9AF400C0F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93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3C914-9243-1050-22BF-5BB301FC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CD34BF-2E5B-30BD-02D9-E06E33A9F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DEA73F-941C-3697-6CA5-E526B8F0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3FABA0-E03C-7220-626C-3A216A781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F4BC4F-0587-57BC-B900-97B6BEEF2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2280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9A1E-1ED4-BA5F-4CE5-7089DC8019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58DDC-77D1-197B-6AB2-639181DC83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FF0DCF-9FBA-62C8-E81B-681ADA20B5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172ACA-77DB-5CD2-8CAE-8B97D4ACBE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B9DA0-BC57-2B47-BCC7-D8B565456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424902-C02B-8F1D-7688-337248346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35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82976-D411-061A-DA5B-4D1CAC3CBA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A7A1D1-3548-B70C-BE45-41A9DD33DF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CCB4D4-D386-F458-D2FE-444C631F1E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48D4F5-7573-D390-2A41-DBEB11E009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F8C9048-102C-BCBA-CD84-6BBFD75817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865BE1-B913-DC99-EFF3-58193700D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326243-DF04-A022-BB52-DE23DEEE7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80F9F-95AA-2D6C-07A2-9F461A167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4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033FC-6342-F135-0754-F5471143F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3790D6-2327-9E2F-2BBE-87A78A6FD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A68436E-4471-1017-3195-A30EDBD23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9113FF-0548-322D-3816-F7B588291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307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E8323D-E5CD-B042-A665-C2E0B6FDCD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26CAD-5461-8484-047F-40F257765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EF799C-18AC-51A5-D89D-BA2269E64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9796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4D743-3DC9-7AA5-E8F8-36930798D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EE17B-32BA-BDC4-04C1-424522BF3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03B1F0-1750-4DBC-3A4C-896A56A402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A29432-43C4-BE69-D125-E736D650E2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4416EF-7F31-CBA4-1D3B-42924B180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0D0D04-2341-C9DB-4CE8-5979E60755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570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F9D6E3-913D-5533-B864-55312335F2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A8FC78-DF49-4381-48D1-09501DE328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8A44E4-C961-CA2E-159D-9E04D7E3F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22DE1-E749-06B9-42A3-0F17EAD4C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730271-13A8-1468-FEC9-13A1A4E87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47E0BA-94FD-6001-62A7-BB3871F8C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658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619D15-F52D-CD7A-457C-132E943E8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0EACF-84A5-799F-2849-22367E655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855B8F-F2C0-C2C1-20A1-900090EB75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BC72D2-B6B3-4AE2-B766-D914FF6D1453}" type="datetimeFigureOut">
              <a:rPr lang="en-US" smtClean="0"/>
              <a:t>9/29/2023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6DA48F-1616-8DB5-D399-840174FFD0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BF51D-2B9A-11F1-FCAB-FC8555AD2C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9B241-63CE-4A9E-BB0C-9C55719FF9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2649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9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21.png"/><Relationship Id="rId4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9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9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41.png"/><Relationship Id="rId4" Type="http://schemas.openxmlformats.org/officeDocument/2006/relationships/image" Target="../media/image10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0.png"/><Relationship Id="rId5" Type="http://schemas.openxmlformats.org/officeDocument/2006/relationships/image" Target="../media/image131.png"/><Relationship Id="rId4" Type="http://schemas.openxmlformats.org/officeDocument/2006/relationships/image" Target="../media/image10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110.png"/><Relationship Id="rId4" Type="http://schemas.openxmlformats.org/officeDocument/2006/relationships/image" Target="../media/image13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12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#8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how much large can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8727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645588" cy="4859260"/>
              </a:xfrm>
              <a:blipFill>
                <a:blip r:embed="rId4"/>
                <a:stretch>
                  <a:fillRect l="-103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758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4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24151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Heavy-Hitters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 </a:t>
                </a:r>
                <a:r>
                  <a:rPr lang="en-US" dirty="0">
                    <a:solidFill>
                      <a:srgbClr val="FF0000"/>
                    </a:solidFill>
                  </a:rPr>
                  <a:t>threshold</a:t>
                </a:r>
                <a:r>
                  <a:rPr lang="en-US" dirty="0">
                    <a:solidFill>
                      <a:schemeClr val="tx1"/>
                    </a:solidFill>
                  </a:rPr>
                  <a:t>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 r="-15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9361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1+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54597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9964271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How to do?</a:t>
            </a:r>
          </a:p>
        </p:txBody>
      </p:sp>
    </p:spTree>
    <p:extLst>
      <p:ext uri="{BB962C8B-B14F-4D97-AF65-F5344CB8AC3E}">
        <p14:creationId xmlns:p14="http://schemas.microsoft.com/office/powerpoint/2010/main" val="41919917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How to do?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Sorry, won’t reveal until next lecture (wait, don’t we already have a tool for this)?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Assume for now we are given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964271" cy="4422775"/>
              </a:xfrm>
              <a:blipFill>
                <a:blip r:embed="rId3"/>
                <a:stretch>
                  <a:fillRect l="-1102" t="-2204" r="-5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86595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Revisiting </a:t>
            </a:r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</a:t>
                </a:r>
                <a:r>
                  <a:rPr lang="en-US" dirty="0"/>
                  <a:t> (or </a:t>
                </a:r>
                <a:r>
                  <a:rPr lang="en-US" sz="2800" dirty="0"/>
                  <a:t>decrement)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 b="-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729182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and the Power of Random Signs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and a uniformly random sign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{−1,+1}</m:t>
                    </m:r>
                  </m:oMath>
                </a14:m>
                <a:r>
                  <a:rPr lang="en-US" dirty="0"/>
                  <a:t>, 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=+1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insertion (or deletion)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</a:t>
                </a:r>
                <a:r>
                  <a:rPr lang="en-US" sz="2800" dirty="0">
                    <a:solidFill>
                      <a:srgbClr val="FF0000"/>
                    </a:solidFill>
                  </a:rPr>
                  <a:t>change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by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</a:t>
                </a:r>
                <a:r>
                  <a:rPr lang="en-US" sz="2800" dirty="0">
                    <a:solidFill>
                      <a:srgbClr val="FF0000"/>
                    </a:solidFill>
                  </a:rPr>
                  <a:t>(or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)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</a:t>
                </a:r>
                <a:r>
                  <a:rPr lang="en-US" dirty="0">
                    <a:solidFill>
                      <a:srgbClr val="FF0000"/>
                    </a:solidFill>
                  </a:rPr>
                  <a:t>quantity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s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1964" b="-7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3754156"/>
                  </p:ext>
                </p:extLst>
              </p:nvPr>
            </p:nvGraphicFramePr>
            <p:xfrm>
              <a:off x="3281366" y="42552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2404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2404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0163390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706678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b="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7724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76354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775935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97114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878524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13889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9180637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3042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928475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005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84218787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866861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9093725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3564284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63870322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97942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b="0" dirty="0">
                    <a:solidFill>
                      <a:srgbClr val="C00000"/>
                    </a:solidFill>
                  </a:rPr>
                  <a:t>Last Time: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38213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6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082267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CountSketch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69064950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=+1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1,2,3</m:t>
                        </m:r>
                      </m:e>
                    </m:d>
                  </m:oMath>
                </a14:m>
                <a:endParaRPr lang="en-US" sz="2400" dirty="0">
                  <a:solidFill>
                    <a:srgbClr val="C00000"/>
                  </a:solidFill>
                </a:endParaRPr>
              </a:p>
              <a:p>
                <a:pPr algn="ctr"/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d>
                      <m:dPr>
                        <m:ctrlP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en-US" sz="2400" dirty="0"/>
                  <a:t> for </a:t>
                </a:r>
                <a14:m>
                  <m:oMath xmlns:m="http://schemas.openxmlformats.org/officeDocument/2006/math"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∈{4,5}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1200329"/>
              </a:xfrm>
              <a:prstGeom prst="rect">
                <a:avLst/>
              </a:prstGeom>
              <a:blipFill>
                <a:blip r:embed="rId5"/>
                <a:stretch>
                  <a:fillRect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3811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that induces a frequency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56173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34807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</a:t>
                </a:r>
                <a:r>
                  <a:rPr lang="en-US" dirty="0" err="1"/>
                  <a:t>CountMin</a:t>
                </a:r>
                <a:r>
                  <a:rPr lang="en-US" dirty="0"/>
                  <a:t>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</m:e>
                          <m: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en-US" sz="280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</m:d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9389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 err="1">
                    <a:solidFill>
                      <a:srgbClr val="C00000"/>
                    </a:solidFill>
                  </a:rPr>
                  <a:t>CountMin</a:t>
                </a:r>
                <a:r>
                  <a:rPr lang="en-US" dirty="0">
                    <a:solidFill>
                      <a:srgbClr val="C00000"/>
                    </a:solidFill>
                  </a:rPr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</a:t>
                </a:r>
                <a:r>
                  <a:rPr lang="en-US" dirty="0" err="1"/>
                  <a:t>CountMin</a:t>
                </a:r>
                <a:r>
                  <a:rPr lang="en-US" dirty="0"/>
                  <a:t>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 on an insertion-deletion stream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dirty="0"/>
                  <a:t>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sSup>
                              <m:sSupPr>
                                <m:ctrl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m:rPr>
                                    <m:sty m:val="p"/>
                                  </m:rP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e>
                              <m:sup>
                                <m:r>
                                  <a:rPr lang="en-US" b="0" i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is a randomized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 err="1"/>
                  <a:t>CountMin</a:t>
                </a:r>
                <a:r>
                  <a:rPr lang="en-US" sz="2800" dirty="0"/>
                  <a:t> </a:t>
                </a:r>
                <a:r>
                  <a:rPr lang="en-US" sz="2800" i="1" dirty="0"/>
                  <a:t>never </a:t>
                </a:r>
                <a:r>
                  <a:rPr lang="en-US" dirty="0"/>
                  <a:t>undere</a:t>
                </a:r>
                <a:r>
                  <a:rPr lang="en-US" sz="2800" dirty="0"/>
                  <a:t>stimates the true frequency for insertion-only streams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Recall: Euclidean Space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CA5AC62-A5FD-2A5B-018F-859A378AA1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3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6"/>
                <a:stretch>
                  <a:fillRect l="-2151" b="-1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Trivia Question #7 (Norms)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dirty="0"/>
                  <a:t>, which of the following is (the most) true?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None of these are true characterizations of the relationship between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24204"/>
              </a:xfrm>
              <a:blipFill>
                <a:blip r:embed="rId2"/>
                <a:stretch>
                  <a:fillRect l="-1043" t="-2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9875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1691</Words>
  <Application>Microsoft Office PowerPoint</Application>
  <PresentationFormat>Widescreen</PresentationFormat>
  <Paragraphs>511</Paragraphs>
  <Slides>31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(ε,k)-Frequent Items Problem</vt:lpstr>
      <vt:lpstr>(ε,k)-Frequent Items Problem</vt:lpstr>
      <vt:lpstr>CountMin</vt:lpstr>
      <vt:lpstr>CountMin for (ε,k)-Frequent Items Problem</vt:lpstr>
      <vt:lpstr>CountMin for (ε,k)-Frequent Items Problem</vt:lpstr>
      <vt:lpstr>Recall: Euclidean Space and L_2 Norm</vt:lpstr>
      <vt:lpstr>Trivia Question #7 (Norms)</vt:lpstr>
      <vt:lpstr>Trivia Question #8 (Norms)</vt:lpstr>
      <vt:lpstr>(ε,k)-Frequent Items Problem</vt:lpstr>
      <vt:lpstr>L_2 Heavy-Hitters</vt:lpstr>
      <vt:lpstr>L_2 Heavy-Hitters</vt:lpstr>
      <vt:lpstr>L_2 Estimation</vt:lpstr>
      <vt:lpstr>L_2 Estimation</vt:lpstr>
      <vt:lpstr>L_2 Estimation</vt:lpstr>
      <vt:lpstr>Revisiting CountMin</vt:lpstr>
      <vt:lpstr>CountMin and the Power of Random Signs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  <vt:lpstr>CountSketch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5</cp:revision>
  <dcterms:created xsi:type="dcterms:W3CDTF">2023-09-16T20:19:06Z</dcterms:created>
  <dcterms:modified xsi:type="dcterms:W3CDTF">2023-09-29T16:27:51Z</dcterms:modified>
</cp:coreProperties>
</file>