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861" r:id="rId2"/>
    <p:sldId id="989" r:id="rId3"/>
    <p:sldId id="700" r:id="rId4"/>
    <p:sldId id="816" r:id="rId5"/>
    <p:sldId id="706" r:id="rId6"/>
    <p:sldId id="820" r:id="rId7"/>
    <p:sldId id="817" r:id="rId8"/>
    <p:sldId id="705" r:id="rId9"/>
    <p:sldId id="660" r:id="rId10"/>
    <p:sldId id="661" r:id="rId11"/>
    <p:sldId id="665" r:id="rId12"/>
    <p:sldId id="720" r:id="rId13"/>
    <p:sldId id="784" r:id="rId14"/>
    <p:sldId id="807" r:id="rId15"/>
    <p:sldId id="808" r:id="rId16"/>
    <p:sldId id="809" r:id="rId17"/>
    <p:sldId id="810" r:id="rId18"/>
    <p:sldId id="786" r:id="rId19"/>
    <p:sldId id="804" r:id="rId20"/>
    <p:sldId id="819" r:id="rId21"/>
    <p:sldId id="794" r:id="rId22"/>
    <p:sldId id="793" r:id="rId23"/>
    <p:sldId id="788" r:id="rId24"/>
    <p:sldId id="789" r:id="rId25"/>
    <p:sldId id="790" r:id="rId26"/>
    <p:sldId id="791" r:id="rId27"/>
    <p:sldId id="795" r:id="rId28"/>
    <p:sldId id="787" r:id="rId29"/>
    <p:sldId id="797" r:id="rId30"/>
    <p:sldId id="796" r:id="rId31"/>
    <p:sldId id="799" r:id="rId32"/>
    <p:sldId id="800" r:id="rId33"/>
    <p:sldId id="718" r:id="rId34"/>
    <p:sldId id="805" r:id="rId35"/>
    <p:sldId id="801" r:id="rId36"/>
    <p:sldId id="802" r:id="rId37"/>
    <p:sldId id="803" r:id="rId38"/>
    <p:sldId id="818" r:id="rId39"/>
    <p:sldId id="668" r:id="rId40"/>
    <p:sldId id="761" r:id="rId41"/>
    <p:sldId id="719" r:id="rId42"/>
    <p:sldId id="81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74219-0624-4AB6-A821-B5BE7FCE9E88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985EA-1879-4D74-8713-235EF29B9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9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9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7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7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6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51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59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28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1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37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9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4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88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3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3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1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2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83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InabaKatohImai94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7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43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9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68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[AshtianiKushagraBen-David16], [KimGhosh17], [MazumdarSaha17], [GamlathHuangSvensson18], [AilonBhattacharyaJaiswalKumar18]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[Cohen-AddadC.S.20], [LeeSchmidtWright17]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3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8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1963-FCAE-8CD6-4D29-9041C339F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9D1D5-4705-60CF-3C2B-49CA1462B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CE4C-7A7E-986F-5B37-DA45D9D1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F320-D1E0-40A8-79AA-FD4B3F94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A7C8-5A42-C1F1-2715-FCE90A95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4A13-1561-5896-14D3-02033FB6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CF8CB-E925-9563-4EA4-A45729302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94B6C-DF70-B36E-A5B5-9AFBBDA9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56AA-69ED-E56F-FFD2-2600D54F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E74B-638E-61AD-B3E0-640D46835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63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1C7C7-DDD0-F0CD-4C09-9C61AB33A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4C0BA-0230-705F-9235-AC9599071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502B-193B-DDA4-E9F7-E1ACEAA6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589B-9B0D-55CD-2141-E0E910A0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950FC-78FB-29A0-951C-D5EEC6A7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2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274A0-0E51-FB59-8A7B-96AEE62C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711D-359A-2E6B-D611-D7D4F74D7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E1B31-A5CC-AFB1-9251-824D44DEE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D2413-E8C0-F38A-DB57-4960810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81A9-8F10-0CFA-F3C7-453EBEF8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3E71-364A-CFC7-2749-62A31CC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EC08-FBE3-DD41-9979-E6409B52C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DA5C-1F23-F804-E863-9F82121E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46177-A6F6-4FC5-364F-EE2CC70C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4C0CF-C174-0422-AF7F-7C1DB7B03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0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AE34-F47B-0066-919C-98A7C25D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5166A-CE6C-C142-E333-583CC5EC8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CC96-CD29-37C5-F663-A436E1C2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09035-EEB5-E82B-813D-8A3695D1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937D2-39CB-6399-78C0-D82037AA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CB6EB-2D50-7A3F-B883-FDBBC1F8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6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6F7-5C4F-9E50-3AA0-5FEBBE450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43527-DCDD-B3B9-4D59-EB2E261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C773D1-2D89-F917-432D-42C09C00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EDA35-4AB4-0C5A-6631-0FFCA1630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228F3-2507-3614-53A3-DC577D62F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B8C0A8-348F-CEDD-0B4F-F83B906D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81A7A-3284-BDE8-5BFA-F925E2E47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10E52-D701-60A9-92DA-1389991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0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2D8-043A-AEB6-8917-7400C5E57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2768B-8DF5-4A64-2BDD-331BCDD7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61EFB-3F05-B4F6-F734-5C52F1F3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2A746-4358-170A-6E55-FA3219BC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CC96A-03A5-59DD-C144-5B4E48E2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79BB8-36A5-4857-E65C-BCFDEEE1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CE258-32DD-543B-A227-5B66EE2D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72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A7276-7524-2961-82AD-7E55C11A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ADDB-FEF2-53D3-BE3A-078F31366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B846E-E5C6-3361-CD73-D8623B04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FEC47-5537-3B1D-4435-9F7307A3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EA467-3ED7-67F8-4972-D6210AFA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7D11-E241-919A-3538-2C49FBB76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AFE9F-2065-2F2C-B352-C5126042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241221-BE06-63C6-4EB4-6485857F3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206A5-8104-34B9-1221-A286AFD86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9D5A2-87FE-60C7-E60B-6C0260FA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B8DD3-B0E9-F666-4328-4D89E477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56FB-86D3-D2B8-2B2F-0EF00874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28E93-E0AB-3454-38B5-D249ED006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9555F-3616-3D8A-50DA-A7DF20F9E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0290-5492-B2A6-722B-B4B9F49AD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FD52F-18F3-4647-84C0-52245623C4A4}" type="datetimeFigureOut">
              <a:rPr lang="en-US" smtClean="0"/>
              <a:t>11/19/2023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6E0E-535B-672B-C965-160F3425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43BA9-AC57-870C-C490-2DA521C113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F7B84-4A16-49B8-AF94-66202201D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0" Type="http://schemas.openxmlformats.org/officeDocument/2006/relationships/image" Target="../media/image8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[Cohen-AddadC.S.20, LeeSchmidtWright17]</a:t>
                </a:r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Beyond worst-case</a:t>
                </a:r>
                <a:r>
                  <a:rPr lang="en-US" dirty="0"/>
                  <a:t>: Clustering on inputs from some “nice” distribution, similar inputs or inputs with auxiliary information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Hope</a:t>
                </a:r>
                <a:r>
                  <a:rPr lang="en-US" dirty="0"/>
                  <a:t>: ML can guide the clustering, so we can overcome worst-case with advice!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C058AE-50F3-2444-0C4E-F9024F03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3" y="2214934"/>
            <a:ext cx="2283741" cy="3643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/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/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/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/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F5FCAFA-3A29-F557-530F-12412B1B9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66" y="2756982"/>
            <a:ext cx="2204957" cy="29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“Predictions can overcome complexity hardness barriers!”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Theoretical Guarantee</a:t>
            </a:r>
          </a:p>
        </p:txBody>
      </p:sp>
    </p:spTree>
    <p:extLst>
      <p:ext uri="{BB962C8B-B14F-4D97-AF65-F5344CB8AC3E}">
        <p14:creationId xmlns:p14="http://schemas.microsoft.com/office/powerpoint/2010/main" val="21841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480AD-21A8-4AE4-2D36-F67D0833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886"/>
            <a:ext cx="10393052" cy="323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Predictor with arbitrary small error has large cost!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Does Not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E3AC-8BFA-85BB-4B65-6A1B13EFC5D2}"/>
              </a:ext>
            </a:extLst>
          </p:cNvPr>
          <p:cNvSpPr/>
          <p:nvPr/>
        </p:nvSpPr>
        <p:spPr>
          <a:xfrm>
            <a:off x="838200" y="2107096"/>
            <a:ext cx="10273748" cy="2941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1FF0-D238-D494-DE01-52C64915DA48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0CAA-3961-5368-E964-9247374FB5EA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3946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63F2-7DA9-460E-98A2-B4D4383F0D8E}"/>
              </a:ext>
            </a:extLst>
          </p:cNvPr>
          <p:cNvSpPr txBox="1"/>
          <p:nvPr/>
        </p:nvSpPr>
        <p:spPr>
          <a:xfrm>
            <a:off x="1290238" y="5160514"/>
            <a:ext cx="3316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single incorrect label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DBA699-D04F-44FF-858F-DB06006E2AD1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2948709" y="4174508"/>
            <a:ext cx="0" cy="986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CB6795-304B-4056-E1B6-A81CDA4B77E0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163C0-622E-9732-97FB-36BEB8D83A3F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5734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assumptions about the accuracy on each 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B1C16-EB46-5E3A-DEBD-1A8D11CBC0C8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1BE1-5E91-F0C2-3DED-D971C7F3B662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</p:spTree>
    <p:extLst>
      <p:ext uri="{BB962C8B-B14F-4D97-AF65-F5344CB8AC3E}">
        <p14:creationId xmlns:p14="http://schemas.microsoft.com/office/powerpoint/2010/main" val="68192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Assume cluster sizes are “balanced”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[NCN23]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optimal cluster with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points that are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Precision and 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085FE-CA8B-5D23-3CC4-C50A2AEB8614}"/>
              </a:ext>
            </a:extLst>
          </p:cNvPr>
          <p:cNvSpPr txBox="1"/>
          <p:nvPr/>
        </p:nvSpPr>
        <p:spPr>
          <a:xfrm>
            <a:off x="3271102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75BF-5D82-D910-2626-55A8C015718A}"/>
              </a:ext>
            </a:extLst>
          </p:cNvPr>
          <p:cNvSpPr txBox="1"/>
          <p:nvPr/>
        </p:nvSpPr>
        <p:spPr>
          <a:xfrm>
            <a:off x="5332429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85B64-DBC6-892E-EB1D-EA7A5183B8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15819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AF011-76E7-CDF2-BC9C-D256875CA454}"/>
              </a:ext>
            </a:extLst>
          </p:cNvPr>
          <p:cNvCxnSpPr>
            <a:cxnSpLocks/>
          </p:cNvCxnSpPr>
          <p:nvPr/>
        </p:nvCxnSpPr>
        <p:spPr>
          <a:xfrm flipV="1">
            <a:off x="5780203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Closed-form solution for best center of a </a:t>
            </a:r>
            <a:r>
              <a:rPr lang="en-US" i="1" dirty="0">
                <a:solidFill>
                  <a:schemeClr val="accent1"/>
                </a:solidFill>
              </a:rPr>
              <a:t>fixed</a:t>
            </a:r>
            <a:r>
              <a:rPr lang="en-US" dirty="0"/>
              <a:t> set of points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5E19-0969-1280-33A4-38AF0D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69" y="3004718"/>
            <a:ext cx="2836525" cy="235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/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8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70C0"/>
                </a:solidFill>
              </a:rPr>
              <a:t>dimension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B050"/>
                </a:solidFill>
              </a:rPr>
              <a:t>label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2CDAF-C2E0-2EBB-E7E6-B56204C1ABDE}"/>
              </a:ext>
            </a:extLst>
          </p:cNvPr>
          <p:cNvSpPr/>
          <p:nvPr/>
        </p:nvSpPr>
        <p:spPr>
          <a:xfrm>
            <a:off x="1935864" y="4182101"/>
            <a:ext cx="7754982" cy="5932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A8ADE-645F-328B-A942-EEBF667D1E9A}"/>
              </a:ext>
            </a:extLst>
          </p:cNvPr>
          <p:cNvSpPr/>
          <p:nvPr/>
        </p:nvSpPr>
        <p:spPr>
          <a:xfrm>
            <a:off x="4021313" y="36938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3CEE-F27B-F3CB-BEF2-8A0028D3205C}"/>
              </a:ext>
            </a:extLst>
          </p:cNvPr>
          <p:cNvSpPr/>
          <p:nvPr/>
        </p:nvSpPr>
        <p:spPr>
          <a:xfrm>
            <a:off x="3372389" y="30844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FD3AC-BE5D-FCCD-E955-9975A13C911D}"/>
              </a:ext>
            </a:extLst>
          </p:cNvPr>
          <p:cNvSpPr/>
          <p:nvPr/>
        </p:nvSpPr>
        <p:spPr>
          <a:xfrm>
            <a:off x="3524789" y="32368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EB52C-B867-C2CB-F703-F6A5A200EE34}"/>
              </a:ext>
            </a:extLst>
          </p:cNvPr>
          <p:cNvSpPr/>
          <p:nvPr/>
        </p:nvSpPr>
        <p:spPr>
          <a:xfrm>
            <a:off x="3677189" y="33892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3387A-5AA9-56A0-50AB-859414405B46}"/>
              </a:ext>
            </a:extLst>
          </p:cNvPr>
          <p:cNvSpPr/>
          <p:nvPr/>
        </p:nvSpPr>
        <p:spPr>
          <a:xfrm>
            <a:off x="3856394" y="3196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B9696E-09CC-0CF2-1210-C10CE1E6B9FB}"/>
              </a:ext>
            </a:extLst>
          </p:cNvPr>
          <p:cNvSpPr/>
          <p:nvPr/>
        </p:nvSpPr>
        <p:spPr>
          <a:xfrm>
            <a:off x="4062868" y="29954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36D45B-0E92-D44C-75F2-B486A08CD4AF}"/>
              </a:ext>
            </a:extLst>
          </p:cNvPr>
          <p:cNvSpPr/>
          <p:nvPr/>
        </p:nvSpPr>
        <p:spPr>
          <a:xfrm>
            <a:off x="4215268" y="31478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E635B7-8885-801B-9274-E67BAF436549}"/>
              </a:ext>
            </a:extLst>
          </p:cNvPr>
          <p:cNvSpPr/>
          <p:nvPr/>
        </p:nvSpPr>
        <p:spPr>
          <a:xfrm>
            <a:off x="3871144" y="284322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C08036-120E-4CFE-0B5E-8FD58B752A03}"/>
              </a:ext>
            </a:extLst>
          </p:cNvPr>
          <p:cNvSpPr/>
          <p:nvPr/>
        </p:nvSpPr>
        <p:spPr>
          <a:xfrm>
            <a:off x="2838203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1BADA-B690-FF5E-02B0-F5C91697F5F1}"/>
              </a:ext>
            </a:extLst>
          </p:cNvPr>
          <p:cNvSpPr/>
          <p:nvPr/>
        </p:nvSpPr>
        <p:spPr>
          <a:xfrm>
            <a:off x="2838203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98D7A8-1E49-1E2E-3FC4-AA51DD9DAE56}"/>
              </a:ext>
            </a:extLst>
          </p:cNvPr>
          <p:cNvSpPr/>
          <p:nvPr/>
        </p:nvSpPr>
        <p:spPr>
          <a:xfrm>
            <a:off x="3044677" y="55680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F9248D-616D-F203-3BA3-A35A451C7264}"/>
              </a:ext>
            </a:extLst>
          </p:cNvPr>
          <p:cNvSpPr/>
          <p:nvPr/>
        </p:nvSpPr>
        <p:spPr>
          <a:xfrm>
            <a:off x="3044677" y="5375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3E43C8-A310-CE0A-2AEB-2563F8806D6A}"/>
              </a:ext>
            </a:extLst>
          </p:cNvPr>
          <p:cNvSpPr/>
          <p:nvPr/>
        </p:nvSpPr>
        <p:spPr>
          <a:xfrm>
            <a:off x="3677189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92E504-3EB7-C9C3-E404-6FA064EA9071}"/>
              </a:ext>
            </a:extLst>
          </p:cNvPr>
          <p:cNvSpPr/>
          <p:nvPr/>
        </p:nvSpPr>
        <p:spPr>
          <a:xfrm>
            <a:off x="3883663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ED469-CC8F-C6B8-BB75-EEBDDBEC1581}"/>
              </a:ext>
            </a:extLst>
          </p:cNvPr>
          <p:cNvSpPr/>
          <p:nvPr/>
        </p:nvSpPr>
        <p:spPr>
          <a:xfrm>
            <a:off x="9336069" y="484044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35ED82-1FD0-DBDB-F07F-CF3AEAC9AC67}"/>
              </a:ext>
            </a:extLst>
          </p:cNvPr>
          <p:cNvSpPr/>
          <p:nvPr/>
        </p:nvSpPr>
        <p:spPr>
          <a:xfrm>
            <a:off x="9336069" y="464753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2908AA-4483-79BA-48AF-C4C36449CFF0}"/>
              </a:ext>
            </a:extLst>
          </p:cNvPr>
          <p:cNvSpPr/>
          <p:nvPr/>
        </p:nvSpPr>
        <p:spPr>
          <a:xfrm>
            <a:off x="9336069" y="44501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EA4236-7ADF-1F57-ACCA-842F7DA650FA}"/>
              </a:ext>
            </a:extLst>
          </p:cNvPr>
          <p:cNvSpPr/>
          <p:nvPr/>
        </p:nvSpPr>
        <p:spPr>
          <a:xfrm>
            <a:off x="9520253" y="50197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99BE3C4-4F73-A5F3-64E5-5422FB7884CA}"/>
              </a:ext>
            </a:extLst>
          </p:cNvPr>
          <p:cNvSpPr/>
          <p:nvPr/>
        </p:nvSpPr>
        <p:spPr>
          <a:xfrm>
            <a:off x="9520253" y="48277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5036A1-38EB-F35B-D90B-ED95538B91D3}"/>
              </a:ext>
            </a:extLst>
          </p:cNvPr>
          <p:cNvSpPr/>
          <p:nvPr/>
        </p:nvSpPr>
        <p:spPr>
          <a:xfrm>
            <a:off x="9520253" y="46348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2E9BC7-3351-DF37-B976-3F131E85D58A}"/>
              </a:ext>
            </a:extLst>
          </p:cNvPr>
          <p:cNvSpPr/>
          <p:nvPr/>
        </p:nvSpPr>
        <p:spPr>
          <a:xfrm>
            <a:off x="9336994" y="502335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C691B5-AFE0-5146-EEE7-E533497E9399}"/>
              </a:ext>
            </a:extLst>
          </p:cNvPr>
          <p:cNvSpPr/>
          <p:nvPr/>
        </p:nvSpPr>
        <p:spPr>
          <a:xfrm>
            <a:off x="2854669" y="257732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FC565-E679-0EAC-36EF-633D4BAC6D4D}"/>
              </a:ext>
            </a:extLst>
          </p:cNvPr>
          <p:cNvSpPr/>
          <p:nvPr/>
        </p:nvSpPr>
        <p:spPr>
          <a:xfrm>
            <a:off x="3267617" y="289108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F03C75-4AD9-FDA6-CA4C-D73CF035BFF4}"/>
              </a:ext>
            </a:extLst>
          </p:cNvPr>
          <p:cNvSpPr/>
          <p:nvPr/>
        </p:nvSpPr>
        <p:spPr>
          <a:xfrm>
            <a:off x="3061143" y="2712243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05DA9D-C0C1-D4C3-3286-BF0D1199FA5B}"/>
              </a:ext>
            </a:extLst>
          </p:cNvPr>
          <p:cNvSpPr/>
          <p:nvPr/>
        </p:nvSpPr>
        <p:spPr>
          <a:xfrm>
            <a:off x="3474091" y="2689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E61DF-4589-546D-0185-75FDFF8E0CCE}"/>
              </a:ext>
            </a:extLst>
          </p:cNvPr>
          <p:cNvSpPr/>
          <p:nvPr/>
        </p:nvSpPr>
        <p:spPr>
          <a:xfrm>
            <a:off x="3626491" y="28421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FED60A-7DA2-9564-8B40-F6BFB46318B7}"/>
              </a:ext>
            </a:extLst>
          </p:cNvPr>
          <p:cNvSpPr/>
          <p:nvPr/>
        </p:nvSpPr>
        <p:spPr>
          <a:xfrm>
            <a:off x="2977567" y="22327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9E3563-FDDE-091B-D9FC-353E1CD8605D}"/>
              </a:ext>
            </a:extLst>
          </p:cNvPr>
          <p:cNvSpPr/>
          <p:nvPr/>
        </p:nvSpPr>
        <p:spPr>
          <a:xfrm>
            <a:off x="3129967" y="23851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F4CB72-797F-1033-B0F3-8E82BD25BF38}"/>
              </a:ext>
            </a:extLst>
          </p:cNvPr>
          <p:cNvSpPr/>
          <p:nvPr/>
        </p:nvSpPr>
        <p:spPr>
          <a:xfrm>
            <a:off x="3282367" y="25375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362DB9-BC64-711D-A3AF-DB8F20E06B0E}"/>
              </a:ext>
            </a:extLst>
          </p:cNvPr>
          <p:cNvSpPr/>
          <p:nvPr/>
        </p:nvSpPr>
        <p:spPr>
          <a:xfrm>
            <a:off x="3461572" y="2345088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457F06-7A1B-3A4E-3586-93F7C52E429C}"/>
              </a:ext>
            </a:extLst>
          </p:cNvPr>
          <p:cNvSpPr/>
          <p:nvPr/>
        </p:nvSpPr>
        <p:spPr>
          <a:xfrm>
            <a:off x="3668046" y="21437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DD8DB35-9403-2098-536D-4EB6035C23EF}"/>
              </a:ext>
            </a:extLst>
          </p:cNvPr>
          <p:cNvSpPr/>
          <p:nvPr/>
        </p:nvSpPr>
        <p:spPr>
          <a:xfrm>
            <a:off x="3820446" y="22961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6C84F8-3A2A-F13B-CAF5-3CC5CD24E0F4}"/>
              </a:ext>
            </a:extLst>
          </p:cNvPr>
          <p:cNvSpPr/>
          <p:nvPr/>
        </p:nvSpPr>
        <p:spPr>
          <a:xfrm>
            <a:off x="3476322" y="199154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9E38E1-38DF-2C3F-A73C-D2BF976546EA}"/>
              </a:ext>
            </a:extLst>
          </p:cNvPr>
          <p:cNvSpPr/>
          <p:nvPr/>
        </p:nvSpPr>
        <p:spPr>
          <a:xfrm>
            <a:off x="9521039" y="4260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5056FE8-2665-3AF5-61A8-18B4157CCE37}"/>
              </a:ext>
            </a:extLst>
          </p:cNvPr>
          <p:cNvSpPr/>
          <p:nvPr/>
        </p:nvSpPr>
        <p:spPr>
          <a:xfrm>
            <a:off x="9521039" y="40673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EB683B-6F40-95BB-0B98-9AF277A1A5A4}"/>
              </a:ext>
            </a:extLst>
          </p:cNvPr>
          <p:cNvSpPr/>
          <p:nvPr/>
        </p:nvSpPr>
        <p:spPr>
          <a:xfrm>
            <a:off x="9521039" y="38700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21D7-A8E8-6948-13D9-F0354334E5EF}"/>
              </a:ext>
            </a:extLst>
          </p:cNvPr>
          <p:cNvSpPr/>
          <p:nvPr/>
        </p:nvSpPr>
        <p:spPr>
          <a:xfrm>
            <a:off x="9521039" y="367714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575D0CD-563A-B967-F1FC-69B26FE59C2E}"/>
              </a:ext>
            </a:extLst>
          </p:cNvPr>
          <p:cNvSpPr/>
          <p:nvPr/>
        </p:nvSpPr>
        <p:spPr>
          <a:xfrm>
            <a:off x="9314565" y="370448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FC6D85-062A-88B6-8F65-C5239425DB60}"/>
              </a:ext>
            </a:extLst>
          </p:cNvPr>
          <p:cNvSpPr/>
          <p:nvPr/>
        </p:nvSpPr>
        <p:spPr>
          <a:xfrm>
            <a:off x="9130381" y="409232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775E3-BF38-E7D0-CCF5-372F9A507B2F}"/>
              </a:ext>
            </a:extLst>
          </p:cNvPr>
          <p:cNvSpPr/>
          <p:nvPr/>
        </p:nvSpPr>
        <p:spPr>
          <a:xfrm>
            <a:off x="9130381" y="389942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E68BA5-E074-6AC4-A51E-CD3ABEE614C4}"/>
              </a:ext>
            </a:extLst>
          </p:cNvPr>
          <p:cNvSpPr/>
          <p:nvPr/>
        </p:nvSpPr>
        <p:spPr>
          <a:xfrm>
            <a:off x="9130381" y="370208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D40C11B-4B9B-48AC-B94E-F60FBEAF8BBE}"/>
              </a:ext>
            </a:extLst>
          </p:cNvPr>
          <p:cNvSpPr/>
          <p:nvPr/>
        </p:nvSpPr>
        <p:spPr>
          <a:xfrm>
            <a:off x="9314565" y="427166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9112D2-4FD2-63F6-BEAB-D1C3E621EAEC}"/>
              </a:ext>
            </a:extLst>
          </p:cNvPr>
          <p:cNvSpPr/>
          <p:nvPr/>
        </p:nvSpPr>
        <p:spPr>
          <a:xfrm>
            <a:off x="9314565" y="40796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FE7E2CF-2992-E47A-B490-0D12D2A20F04}"/>
              </a:ext>
            </a:extLst>
          </p:cNvPr>
          <p:cNvSpPr/>
          <p:nvPr/>
        </p:nvSpPr>
        <p:spPr>
          <a:xfrm>
            <a:off x="9314565" y="388675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124EC03-CF56-A485-284D-6A5B1FAAC342}"/>
              </a:ext>
            </a:extLst>
          </p:cNvPr>
          <p:cNvSpPr/>
          <p:nvPr/>
        </p:nvSpPr>
        <p:spPr>
          <a:xfrm>
            <a:off x="9131306" y="427523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C27DDA-1603-A715-AC13-8AC7FD5814F7}"/>
              </a:ext>
            </a:extLst>
          </p:cNvPr>
          <p:cNvSpPr/>
          <p:nvPr/>
        </p:nvSpPr>
        <p:spPr>
          <a:xfrm>
            <a:off x="9142950" y="505155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02FEE0-CAE1-3178-B504-16858D336144}"/>
              </a:ext>
            </a:extLst>
          </p:cNvPr>
          <p:cNvSpPr/>
          <p:nvPr/>
        </p:nvSpPr>
        <p:spPr>
          <a:xfrm>
            <a:off x="9142950" y="485865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7F7786-72F7-15C5-FA50-4B6DFCE1FAB6}"/>
              </a:ext>
            </a:extLst>
          </p:cNvPr>
          <p:cNvSpPr/>
          <p:nvPr/>
        </p:nvSpPr>
        <p:spPr>
          <a:xfrm>
            <a:off x="9142950" y="466131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A09788-5500-9158-F497-994C80BB0CD7}"/>
              </a:ext>
            </a:extLst>
          </p:cNvPr>
          <p:cNvSpPr/>
          <p:nvPr/>
        </p:nvSpPr>
        <p:spPr>
          <a:xfrm>
            <a:off x="9142950" y="446840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975756-A0C3-4DC3-387E-E1F3D42AB796}"/>
              </a:ext>
            </a:extLst>
          </p:cNvPr>
          <p:cNvSpPr/>
          <p:nvPr/>
        </p:nvSpPr>
        <p:spPr>
          <a:xfrm>
            <a:off x="8936476" y="44957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0134E0-38C9-BCF1-33B5-5EB26B009A79}"/>
              </a:ext>
            </a:extLst>
          </p:cNvPr>
          <p:cNvSpPr/>
          <p:nvPr/>
        </p:nvSpPr>
        <p:spPr>
          <a:xfrm>
            <a:off x="8752292" y="488358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AF7862-DFDC-3257-5971-37AD21972ED9}"/>
              </a:ext>
            </a:extLst>
          </p:cNvPr>
          <p:cNvSpPr/>
          <p:nvPr/>
        </p:nvSpPr>
        <p:spPr>
          <a:xfrm>
            <a:off x="8752292" y="46906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A66A8-50E0-E965-6DAD-22FC6178F723}"/>
              </a:ext>
            </a:extLst>
          </p:cNvPr>
          <p:cNvSpPr/>
          <p:nvPr/>
        </p:nvSpPr>
        <p:spPr>
          <a:xfrm>
            <a:off x="8752292" y="449333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7D3A38-40AB-D725-B14B-8E8A0EAB5219}"/>
              </a:ext>
            </a:extLst>
          </p:cNvPr>
          <p:cNvSpPr/>
          <p:nvPr/>
        </p:nvSpPr>
        <p:spPr>
          <a:xfrm>
            <a:off x="8936476" y="506292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C75FC29-A064-A08E-D5C6-8E6A71CDE0AE}"/>
              </a:ext>
            </a:extLst>
          </p:cNvPr>
          <p:cNvSpPr/>
          <p:nvPr/>
        </p:nvSpPr>
        <p:spPr>
          <a:xfrm>
            <a:off x="8936476" y="48709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A7A7743-D056-5E6F-2D74-40D15997C086}"/>
              </a:ext>
            </a:extLst>
          </p:cNvPr>
          <p:cNvSpPr/>
          <p:nvPr/>
        </p:nvSpPr>
        <p:spPr>
          <a:xfrm>
            <a:off x="8936476" y="46780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EFB8C-2088-0685-F4C3-5E4A9CCE53CA}"/>
              </a:ext>
            </a:extLst>
          </p:cNvPr>
          <p:cNvSpPr/>
          <p:nvPr/>
        </p:nvSpPr>
        <p:spPr>
          <a:xfrm>
            <a:off x="8753217" y="50664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71F5A04-71E8-F774-42ED-BCE11B03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04DA9-93D3-E619-9F11-3EB5B03B30C5}"/>
              </a:ext>
            </a:extLst>
          </p:cNvPr>
          <p:cNvSpPr txBox="1"/>
          <p:nvPr/>
        </p:nvSpPr>
        <p:spPr>
          <a:xfrm>
            <a:off x="4574515" y="5232392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8DAD9-4FF8-2CF7-7773-2DD5B9E97004}"/>
              </a:ext>
            </a:extLst>
          </p:cNvPr>
          <p:cNvSpPr txBox="1"/>
          <p:nvPr/>
        </p:nvSpPr>
        <p:spPr>
          <a:xfrm>
            <a:off x="4666395" y="2742345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8A1E0-3C49-AE97-015F-A0F096718772}"/>
              </a:ext>
            </a:extLst>
          </p:cNvPr>
          <p:cNvSpPr txBox="1"/>
          <p:nvPr/>
        </p:nvSpPr>
        <p:spPr>
          <a:xfrm>
            <a:off x="9130381" y="5336987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1800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each dimension separately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238575" y="5204735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460025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460025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666499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666499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872973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872973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079447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079447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285921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285921" y="507560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492395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492395" y="513895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499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35324" y="513109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41798" y="51310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2973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872973" y="526302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872973" y="500915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079447" y="50091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079447" y="526302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698869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905343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047077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253551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447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5921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48272" y="512711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375443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393372" y="507215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387279" y="52336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375443" y="529035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385619" y="53441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96014" y="532843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167471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Is it true that “pruning” away the outliers removes all incorrect points?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 it true that “pruning” away the outliers removes all incorrect points? </a:t>
            </a:r>
            <a:r>
              <a:rPr lang="en-US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35648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35648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56295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56295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76943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76943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97590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97590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18237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18237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38885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38885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76943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6943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7590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97590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76943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76943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97590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97590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59532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80180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94353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15000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18237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38885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8237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24666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24666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24666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24666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24666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4666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04019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label and each dimension separately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Use ideas from robust mean estimation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E571A9-0D79-1A5A-EDAB-389A49483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" y="3678289"/>
            <a:ext cx="4393664" cy="271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CD33D-2F47-6638-ABD8-EC274CEA9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193" y="3678289"/>
            <a:ext cx="2533170" cy="2376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3A6E6-4EBD-B795-7D45-FE1A0C625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94" y="3777890"/>
            <a:ext cx="1636132" cy="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0E8DA-1E14-BBD6-2E36-C48DCC12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1806475"/>
            <a:ext cx="3220039" cy="474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EB6FC-F2B4-6C30-18AC-34408660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55" y="1972431"/>
            <a:ext cx="8553450" cy="427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5D456-45F5-D129-DBDD-B9631F43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90" y="127218"/>
            <a:ext cx="9553420" cy="16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detect handle this case by “pruning” the distribution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3A28FE9-4274-D0B8-ED24-2413F2C17A31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cannot heavily affect the empirical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B927236-380B-1C71-60C0-3CEDF674739A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Algorithmic Intuition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0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5B3A0-2B63-8D2D-209D-A793DC64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18" y="2492189"/>
            <a:ext cx="5785046" cy="4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Robust mean estimation gives additive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error to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location</a:t>
                </a:r>
                <a:r>
                  <a:rPr lang="en-US" dirty="0"/>
                  <a:t> of the mean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does this affect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06565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Consider each label and each dimension separately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Lemma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be sets of real numbers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be the means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[InabaKatohlImai94]</a:t>
                </a:r>
                <a:r>
                  <a:rPr lang="en-US" dirty="0"/>
                  <a:t>: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/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/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29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96739-9B80-E22F-C5DB-C98DAD3E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4" y="1308847"/>
            <a:ext cx="5785046" cy="424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B4E78-47EC-C9A8-045B-DBE272B1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741"/>
            <a:ext cx="6454076" cy="4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Case Study</a:t>
            </a:r>
            <a:r>
              <a:rPr lang="en-US" dirty="0"/>
              <a:t>: Spectral clustering on graphs varying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Dataset</a:t>
            </a:r>
            <a:r>
              <a:rPr lang="en-US" dirty="0"/>
              <a:t>: Internet router graph varying over the course of a year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Methodology</a:t>
            </a:r>
            <a:r>
              <a:rPr lang="en-US" dirty="0"/>
              <a:t>: Compare to standard benchmarks while using various natural predictors, i.e., noisily perturb true labels and compare to baselines as function of error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25267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 a certain task </a:t>
            </a:r>
            <a:r>
              <a:rPr lang="en-US"/>
              <a:t>and input</a:t>
            </a:r>
            <a:r>
              <a:rPr lang="en-US" dirty="0"/>
              <a:t>, algorithm is given advice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Advice could be “good”, advice could be “bad”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“Good” performance if the advice is good, “normal” performance if the advice is bad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1466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/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Conclusion</a:t>
                </a:r>
                <a:r>
                  <a:rPr lang="en-US" sz="2800" dirty="0"/>
                  <a:t>: Our algorithm (using predictor) outperforms benchmarks such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++ for low error while staying competitive with high corruptions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blipFill>
                <a:blip r:embed="rId3"/>
                <a:stretch>
                  <a:fillRect l="-1090" t="-6410" r="-77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3A6EDB-E510-7A58-3F18-F5DB70B5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153" y="565081"/>
            <a:ext cx="7334250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/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B050"/>
                    </a:solidFill>
                  </a:rPr>
                  <a:t>Dataset</a:t>
                </a:r>
                <a:r>
                  <a:rPr lang="en-US" sz="2400" dirty="0"/>
                  <a:t>: Internet router graph varying over the course of a year,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blipFill>
                <a:blip r:embed="rId5"/>
                <a:stretch>
                  <a:fillRect l="-9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4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[Cohen-AddadC.S.20, LeeSchmidtWright17]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Handles clustering with </a:t>
                </a:r>
                <a:r>
                  <a:rPr lang="en-US" i="1" dirty="0">
                    <a:solidFill>
                      <a:srgbClr val="00B050"/>
                    </a:solidFill>
                  </a:rPr>
                  <a:t>outliers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Our approach</a:t>
                </a:r>
                <a:r>
                  <a:rPr lang="en-US" dirty="0"/>
                  <a:t>: Use ideas from robust mean 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0921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Related work</a:t>
                </a:r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Semi-supervised active clustering (SSAC) framework: Same cluster queries, </a:t>
                </a:r>
                <a:r>
                  <a:rPr lang="en-US" dirty="0">
                    <a:solidFill>
                      <a:srgbClr val="7030A0"/>
                    </a:solidFill>
                  </a:rPr>
                  <a:t>[AKB16]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[KG17]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[MS17]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[GHS18]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[ABJK18]</a:t>
                </a:r>
                <a:r>
                  <a:rPr lang="en-US" dirty="0"/>
                  <a:t>, …, correlation clustering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Future directions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Other predictors (multiple labels per point), relationship with robust statistics, minimizing the number of queries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-clustering,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-metrics,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…and Beyond!</a:t>
            </a:r>
          </a:p>
        </p:txBody>
      </p:sp>
    </p:spTree>
    <p:extLst>
      <p:ext uri="{BB962C8B-B14F-4D97-AF65-F5344CB8AC3E}">
        <p14:creationId xmlns:p14="http://schemas.microsoft.com/office/powerpoint/2010/main" val="19992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94775-D4F7-4290-7B3D-85E86CFF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2" y="357628"/>
            <a:ext cx="8999063" cy="61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data structures</a:t>
            </a:r>
            <a:r>
              <a:rPr lang="en-US" dirty="0"/>
              <a:t>: Bloom filters with lower false positive rates </a:t>
            </a:r>
            <a:r>
              <a:rPr lang="en-US" dirty="0">
                <a:solidFill>
                  <a:srgbClr val="7030A0"/>
                </a:solidFill>
              </a:rPr>
              <a:t>[Mitzenmacher18]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space-accuracy tradeoff for streaming algorithms</a:t>
            </a:r>
            <a:r>
              <a:rPr lang="en-US" dirty="0"/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Frequency estimation, e.g., </a:t>
            </a:r>
            <a:r>
              <a:rPr lang="en-US" dirty="0" err="1"/>
              <a:t>CountMin</a:t>
            </a:r>
            <a:r>
              <a:rPr lang="en-US" dirty="0"/>
              <a:t>, </a:t>
            </a:r>
            <a:r>
              <a:rPr lang="en-US" dirty="0" err="1"/>
              <a:t>CountSketch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[HsuIndykKatabiVakilian19]</a:t>
            </a:r>
            <a:r>
              <a:rPr lang="en-US" dirty="0"/>
              <a:t>, moment estimation, distinct elements </a:t>
            </a:r>
            <a:r>
              <a:rPr lang="en-US" dirty="0">
                <a:solidFill>
                  <a:srgbClr val="7030A0"/>
                </a:solidFill>
              </a:rPr>
              <a:t>[JiangLinRuanWoodruff20], </a:t>
            </a:r>
            <a:r>
              <a:rPr lang="en-US" dirty="0"/>
              <a:t>triangle counting</a:t>
            </a:r>
            <a:r>
              <a:rPr lang="en-US" dirty="0">
                <a:solidFill>
                  <a:srgbClr val="7030A0"/>
                </a:solidFill>
              </a:rPr>
              <a:t> [ChenEdenIndykLinNarayananRubinfeldSilwalWagnerWoodruffZhang22]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size-accuracy tradeoff for sketching</a:t>
            </a:r>
            <a:r>
              <a:rPr lang="en-US" dirty="0"/>
              <a:t>: Low-rank approximation </a:t>
            </a:r>
            <a:r>
              <a:rPr lang="en-US" dirty="0">
                <a:solidFill>
                  <a:srgbClr val="7030A0"/>
                </a:solidFill>
              </a:rPr>
              <a:t>[IndykVakilianYuan19]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389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Warm-start to search algorithms</a:t>
            </a:r>
            <a:r>
              <a:rPr lang="en-US" dirty="0"/>
              <a:t>: Binary search </a:t>
            </a:r>
            <a:r>
              <a:rPr lang="en-US" dirty="0">
                <a:solidFill>
                  <a:srgbClr val="7030A0"/>
                </a:solidFill>
              </a:rPr>
              <a:t>[LinLuoWoodruff22]</a:t>
            </a:r>
            <a:r>
              <a:rPr lang="en-US" dirty="0"/>
              <a:t>, Max-flow </a:t>
            </a:r>
            <a:r>
              <a:rPr lang="en-US" dirty="0">
                <a:solidFill>
                  <a:srgbClr val="7030A0"/>
                </a:solidFill>
              </a:rPr>
              <a:t>[ChenSilwalVakilianZhang22]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[DaviesMoseleyVassilvitskiiWang23]</a:t>
            </a:r>
            <a:r>
              <a:rPr lang="en-US" dirty="0"/>
              <a:t>, matchings</a:t>
            </a:r>
            <a:r>
              <a:rPr lang="en-US" dirty="0">
                <a:solidFill>
                  <a:srgbClr val="7030A0"/>
                </a:solidFill>
              </a:rPr>
              <a:t> [DinitzImLavastidaMoseleyVassilvitskii21]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accuracy-sample complexity tradeoff</a:t>
            </a:r>
            <a:r>
              <a:rPr lang="en-US" dirty="0"/>
              <a:t>: Support size estimation </a:t>
            </a:r>
            <a:r>
              <a:rPr lang="en-US" dirty="0">
                <a:solidFill>
                  <a:srgbClr val="7030A0"/>
                </a:solidFill>
              </a:rPr>
              <a:t>[EdenIndykNarayananRubinfeldSilwalWagner21]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online algorithms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Set cover </a:t>
            </a:r>
            <a:r>
              <a:rPr lang="en-US" dirty="0">
                <a:solidFill>
                  <a:srgbClr val="7030A0"/>
                </a:solidFill>
              </a:rPr>
              <a:t>[BamasMaggioriSvensson20]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[GrigorescuLinSilwalSong</a:t>
            </a:r>
            <a:r>
              <a:rPr lang="en-US" dirty="0">
                <a:solidFill>
                  <a:srgbClr val="FF0000"/>
                </a:solidFill>
              </a:rPr>
              <a:t>Zhou</a:t>
            </a:r>
            <a:r>
              <a:rPr lang="en-US" dirty="0">
                <a:solidFill>
                  <a:srgbClr val="7030A0"/>
                </a:solidFill>
              </a:rPr>
              <a:t>23]</a:t>
            </a:r>
            <a:r>
              <a:rPr lang="en-US" dirty="0"/>
              <a:t>, Scheduling </a:t>
            </a:r>
            <a:r>
              <a:rPr lang="en-US" dirty="0">
                <a:solidFill>
                  <a:srgbClr val="7030A0"/>
                </a:solidFill>
              </a:rPr>
              <a:t>[LattanziLavastidaMoseleyVassilvitskii20]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[ScullyGrosofMitzenmacher22]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privacy-utility tradeoffs for DP</a:t>
            </a:r>
            <a:r>
              <a:rPr lang="en-US" dirty="0"/>
              <a:t>: Quantile estimation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[KhodakAminDickVassilvitskii23]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Beating NP-hardness?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171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CEC08-BBC7-C208-7FCF-6CD56F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3CF9F-CEB9-C573-CEFF-55CFE99B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1340</Words>
  <Application>Microsoft Office PowerPoint</Application>
  <PresentationFormat>Widescreen</PresentationFormat>
  <Paragraphs>236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Learning-Augmented Algorithms</vt:lpstr>
      <vt:lpstr>PowerPoint Presentation</vt:lpstr>
      <vt:lpstr>Learning-Augmented Algorithms</vt:lpstr>
      <vt:lpstr>Learning-Augmented Algorithms</vt:lpstr>
      <vt:lpstr>PowerPoint Presentation</vt:lpstr>
      <vt:lpstr>Learning-Augmented Clustering</vt:lpstr>
      <vt:lpstr>Learning-Augmented Clustering</vt:lpstr>
      <vt:lpstr>Predictor</vt:lpstr>
      <vt:lpstr>Theoretical Guarantee</vt:lpstr>
      <vt:lpstr>Naïve Approach Does Not Work</vt:lpstr>
      <vt:lpstr>Naïve Approach Does Not Work</vt:lpstr>
      <vt:lpstr>Naïve Approach Does Not Work</vt:lpstr>
      <vt:lpstr>Naïve Approach Does Not Work</vt:lpstr>
      <vt:lpstr>Precision and Recall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</vt:lpstr>
      <vt:lpstr>Analysis Overview</vt:lpstr>
      <vt:lpstr>Analysis Overview</vt:lpstr>
      <vt:lpstr>Analysis Overview</vt:lpstr>
      <vt:lpstr>PowerPoint Presentation</vt:lpstr>
      <vt:lpstr>Experimental Results</vt:lpstr>
      <vt:lpstr>PowerPoint Presentation</vt:lpstr>
      <vt:lpstr>Summary</vt:lpstr>
      <vt:lpstr>…and Beyond!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2023-11-19T22:18:50Z</dcterms:created>
  <dcterms:modified xsi:type="dcterms:W3CDTF">2023-11-19T22:22:41Z</dcterms:modified>
</cp:coreProperties>
</file>