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17" r:id="rId3"/>
    <p:sldId id="519" r:id="rId4"/>
    <p:sldId id="520" r:id="rId5"/>
    <p:sldId id="522" r:id="rId6"/>
    <p:sldId id="523" r:id="rId7"/>
    <p:sldId id="524" r:id="rId8"/>
    <p:sldId id="526" r:id="rId9"/>
    <p:sldId id="527" r:id="rId10"/>
    <p:sldId id="5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5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1338-70CE-3D9E-4B18-5DA191B2C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AC6A65-3088-8BBF-2FBF-DE1162F36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7EC9-74A0-227A-B8BD-EC9DD559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2DA8A-7846-C604-5525-2FB4E77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F06F0-B365-9139-6EEF-B260004F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2D14-652C-DB36-3FDD-40EE49C6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9AE21-0999-580E-F4E1-1EEA788EC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FF268-BEEE-EDB8-3FDC-33E68D06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25DEC-22A5-E2C1-EAFC-5B887B71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915C-2336-3EEA-C1BE-B22DF517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76468-95DA-BF0D-B432-2A3BCE32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A2367-C7C7-7CCD-3333-244E52AB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510C-1EBA-A9ED-1915-253F5945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524B-E8CF-9899-6B5F-8859D43B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748F4-C735-A065-48B0-EAF3DB80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6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7A1AE-E0BF-4A0C-6349-033002AC3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62FCE-D0E9-E0AD-EEB9-D2B47E050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93FC5-442B-1101-B2C8-7E0EBE84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896A6-4CDF-0B20-DC27-EA8A3DF6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112E-E507-3B58-2F76-B9A59D14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1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C03B-5FFD-0490-F3BC-A2D70215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D49D3-7372-AB80-E57F-489F13B6A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080A1-E272-46DC-95A2-C3852010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F468-1E4C-4318-05C7-52849F9A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64AB5-BAC1-B757-65C5-90A61A6B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EF067-6080-2EEE-FAC0-DF3B3197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471D-7DA9-2D10-669E-1365BE9AF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097B4-9B5A-0D8C-1E3D-AC64ABB4F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A4DE7-6958-84A7-9583-1DB913392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6C115-0253-CB92-802E-CC87B8B1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83ADC-9175-EF11-6434-2D82B7C9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67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D120-124A-AC79-1640-9E9A34A56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A215-6F60-ADD7-2BDC-BE04A966A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3C0BF-D257-82E0-6F87-584A6F923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9391C-86BE-B193-4782-60156E58F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D657E-FF84-1FEF-CB9E-003064741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7A034-32AE-DE53-6358-1F9459C1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76BE3-2BCD-5B51-D5EE-54037130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1E697-8DA2-66EA-7B0B-DB785C82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A05E5-4647-8491-9EAD-6012C5EF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7547-90CB-3C09-1B1D-5ED5B88FA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3680E-C4D7-F9B0-8C23-667700F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38043-BEF2-854A-ADAF-E5132CC2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B0EFB-479B-F7D6-6E53-ED1DD9F2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BDE81-511A-F606-8F6A-454FFE77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A483D-F92F-B3AE-1226-6FE93F5B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7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140A-2DE5-772F-F9B6-0CCF486E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DDE99-E23E-82B9-D7B7-1A18B44F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8BF1F-216D-D049-A053-5684A5AC8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6DD68-17F0-9830-5DDF-FD2208F6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B9D62-9A56-E4A8-1289-D3E9588C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1F4F-7DEB-4481-B77B-939F466B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6644-1AA8-2650-699E-64D1499A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A472E-1038-8CE6-BEA0-72673B9DE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58463-27C4-1E88-6428-7FEF77DAC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CA9FB-BD75-38FE-64A1-88889559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E6265-C2C7-22E1-BD4F-E989CA3D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2750-5F03-6C13-51BE-84760F4E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F4829-F2EB-AE22-97F8-25367347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6682-B861-633C-78C7-54D2DFEFC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EA32-8963-ADA8-30CA-3E0A9D978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E9D610-C1B2-4B92-93C6-AE25E592306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4B5D5-0045-AFEB-B024-28C3B13CE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5275D-EEFA-3D32-946F-84302378E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A90E-3A7B-49A5-B89B-5510274A4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71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9C7587D-D8B0-33E2-5D4F-4B276D88B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 Fine-Grained Distinct Element Estimation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1477DB4-6ED9-6D72-736E-7E06F29E9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918"/>
            <a:ext cx="9144000" cy="248875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Ilias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Diakonikolas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Daniel M. Kane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Jasper C.H. Lee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Thanasis Pittas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David P. Woodruff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1400951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EE899-02DE-CD8C-1E25-E5466FF0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485475"/>
            <a:ext cx="9951041" cy="38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5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Distinct Elements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292A489-52CA-33A9-45DD-23404D1BC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298" y="180177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3000" dirty="0"/>
                  <a:t> </a:t>
                </a: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servers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Server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has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⊆[1,2,3,…,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Number of distinct elements in dataset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𝑆</m:t>
                            </m:r>
                          </m:e>
                        </m:d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292A489-52CA-33A9-45DD-23404D1BC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298" y="1801772"/>
                <a:ext cx="10515600" cy="4351338"/>
              </a:xfrm>
              <a:blipFill>
                <a:blip r:embed="rId2"/>
                <a:stretch>
                  <a:fillRect l="-1217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4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78413-48BA-3186-490F-4BE65CF36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A17A-2DF6-D854-A135-56C92F74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Communication Model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2F7D6B-020C-93BA-375D-2271A9A401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298" y="180177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Each server can talk to any other server, but only on private channel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Can designate a specific server as the </a:t>
                </a:r>
                <a:r>
                  <a:rPr lang="en-US" sz="3000" i="1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coordinator</a:t>
                </a:r>
                <a:endParaRPr lang="en-US" sz="3000" dirty="0">
                  <a:solidFill>
                    <a:schemeClr val="accent3">
                      <a:lumMod val="75000"/>
                    </a:schemeClr>
                  </a:solidFill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Communication over channel is measured in bits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Goal</a:t>
                </a: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Using minimum total communication, output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i.e., output some number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such that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D2F7D6B-020C-93BA-375D-2271A9A401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298" y="1801772"/>
                <a:ext cx="10515600" cy="4351338"/>
              </a:xfrm>
              <a:blipFill>
                <a:blip r:embed="rId2"/>
                <a:stretch>
                  <a:fillRect l="-1217" t="-2805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72CEEF-4431-46B8-1762-521D3F866E7A}"/>
                  </a:ext>
                </a:extLst>
              </p:cNvPr>
              <p:cNvSpPr txBox="1"/>
              <p:nvPr/>
            </p:nvSpPr>
            <p:spPr>
              <a:xfrm>
                <a:off x="3032760" y="5617863"/>
                <a:ext cx="712105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𝑍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1+</m:t>
                          </m:r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𝜀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𝑍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72CEEF-4431-46B8-1762-521D3F86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760" y="5617863"/>
                <a:ext cx="712105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454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92207-C4EC-2E3A-58E9-56D837FF3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05DD-FF5F-E044-F425-8C65DA37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Previous Results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512B661-12B5-2C74-8537-C195D2717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Theorem [KNW10, Bla20]</a:t>
                </a: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There exists a distributed protocol that outputs a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using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bits of communication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Theorem [WZ14]</a:t>
                </a: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Any distributed protocol that outputs a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Ω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bits of communication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512B661-12B5-2C74-8537-C195D2717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  <a:blipFill>
                <a:blip r:embed="rId2"/>
                <a:stretch>
                  <a:fillRect l="-1192" t="-2805" r="-170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04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4CB87-3C49-3C6E-F91A-B95622B50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7955-4AC1-C9BB-8D95-E0B6ECF5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Bridging Theory and Practice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6E515B-6642-EF64-355F-994628ECF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97" y="1801772"/>
            <a:ext cx="10738899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There is usually a large number of servers and we want good accuracy, so this means we should require </a:t>
            </a:r>
            <a:r>
              <a:rPr lang="en-US" sz="3000" i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 lot</a:t>
            </a:r>
            <a:r>
              <a:rPr lang="en-US" sz="30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of communication!</a:t>
            </a:r>
          </a:p>
          <a:p>
            <a:pPr>
              <a:buClr>
                <a:schemeClr val="tx1"/>
              </a:buClr>
            </a:pPr>
            <a:endParaRPr lang="en-US" sz="30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30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Algorithms behave well in practice with little communication</a:t>
            </a:r>
          </a:p>
          <a:p>
            <a:pPr>
              <a:buClr>
                <a:schemeClr val="tx1"/>
              </a:buClr>
            </a:pPr>
            <a:endParaRPr lang="en-US" sz="30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sz="30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What’s going on?</a:t>
            </a:r>
          </a:p>
        </p:txBody>
      </p:sp>
    </p:spTree>
    <p:extLst>
      <p:ext uri="{BB962C8B-B14F-4D97-AF65-F5344CB8AC3E}">
        <p14:creationId xmlns:p14="http://schemas.microsoft.com/office/powerpoint/2010/main" val="107867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085DF-EC11-746D-D8C0-10F41C08B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455C-3C08-FCB1-0F5C-4DE5FCAF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Observations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228A066-88B1-2C14-E0A7-79CD1CDDC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In the lower bound instance, all servers have roughly the same number of items in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In practice, the datasets are “skewed” so a small number of servers have a large number of items, e.g., Zipf’s Law, 80-20 Rule, or Pareto’s Principle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This does change the complexity of the problem? If so, how to characterize the complexity?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228A066-88B1-2C14-E0A7-79CD1CDDC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  <a:blipFill>
                <a:blip r:embed="rId2"/>
                <a:stretch>
                  <a:fillRect l="-1192" t="-2805" b="-3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7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6C1FE-BD31-BB43-178F-A8EE39C49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332A-EC42-0117-13F9-D4385A29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New Parameterization: Pairwise Collisions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B7096AB-D574-69C8-5F63-67947E8DA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We define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to be the number of pairwise collisions, i.e., number of triplets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so that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but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Note that if a single server has most of the items, they will not be repeated across the other servers, so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is low and can be constant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When all servers have similar number of items and there are many intersections,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can be as large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B7096AB-D574-69C8-5F63-67947E8DA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  <a:blipFill>
                <a:blip r:embed="rId2"/>
                <a:stretch>
                  <a:fillRect l="-1192" t="-2805" r="-1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3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98214-A2ED-AB68-F06D-B1D741636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68BA-5965-9FEB-C6F5-B4C57B0DC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09A23C-3F1B-07EC-164C-78720A335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Theorem</a:t>
                </a: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. There exists a distributed protocol that outputs a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using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rad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bits of communication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Point of comparison</a:t>
                </a: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Previously, first term was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num>
                      <m:den>
                        <m:sSup>
                          <m:sSup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which happens if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, i.e., many items appear across many servers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A09A23C-3F1B-07EC-164C-78720A335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  <a:blipFill>
                <a:blip r:embed="rId2"/>
                <a:stretch>
                  <a:fillRect l="-1192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07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78AD-DC88-33FD-C4E0-251711576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145E-DC4D-88E1-207B-16A88C0E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Our Results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94FFB4-1C5E-3425-CA5A-CFEB719974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Theorem</a:t>
                </a: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Suppose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. Any distributed protocol that outputs a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(1+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-multiplicative 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Ω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3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𝜀</m:t>
                                        </m:r>
                                      </m:e>
                                      <m:sup>
                                        <m:r>
                                          <a:rPr lang="en-US" sz="3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</m:rad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bits of communication</a:t>
                </a:r>
              </a:p>
              <a:p>
                <a:pPr>
                  <a:buClr>
                    <a:schemeClr val="tx1"/>
                  </a:buClr>
                </a:pPr>
                <a:endParaRPr lang="en-US" sz="3000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Point of comparison</a:t>
                </a: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Tight up to 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factor in the first term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000" dirty="0">
                    <a:solidFill>
                      <a:schemeClr val="accent3">
                        <a:lumMod val="75000"/>
                      </a:schemeClr>
                    </a:solidFill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Context</a:t>
                </a:r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: Shows that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mbria" panose="02040503050406030204" pitchFamily="18" charset="0"/>
                    <a:cs typeface="Calibri" panose="020F0502020204030204" pitchFamily="34" charset="0"/>
                  </a:rPr>
                  <a:t> is a parameter that characterizes the complexity of the problem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694FFB4-1C5E-3425-CA5A-CFEB719974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297" y="1801772"/>
                <a:ext cx="10738899" cy="4351338"/>
              </a:xfrm>
              <a:blipFill>
                <a:blip r:embed="rId2"/>
                <a:stretch>
                  <a:fillRect l="-1192" t="-140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7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Calibri Light</vt:lpstr>
      <vt:lpstr>Cambria Math</vt:lpstr>
      <vt:lpstr>Office Theme</vt:lpstr>
      <vt:lpstr>On Fine-Grained Distinct Element Estimation</vt:lpstr>
      <vt:lpstr>Distinct Elements</vt:lpstr>
      <vt:lpstr>Communication Model</vt:lpstr>
      <vt:lpstr>Previous Results</vt:lpstr>
      <vt:lpstr>Bridging Theory and Practice</vt:lpstr>
      <vt:lpstr>Our Observations</vt:lpstr>
      <vt:lpstr>New Parameterization: Pairwise Collisions</vt:lpstr>
      <vt:lpstr>Our Results</vt:lpstr>
      <vt:lpstr>Our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Zhou, Samson S</dc:creator>
  <cp:lastModifiedBy>Zhou, Samson S</cp:lastModifiedBy>
  <cp:revision>9</cp:revision>
  <dcterms:created xsi:type="dcterms:W3CDTF">2025-06-14T02:08:29Z</dcterms:created>
  <dcterms:modified xsi:type="dcterms:W3CDTF">2025-06-14T03:10:45Z</dcterms:modified>
</cp:coreProperties>
</file>