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861" r:id="rId2"/>
    <p:sldId id="989" r:id="rId3"/>
    <p:sldId id="1262" r:id="rId4"/>
    <p:sldId id="673" r:id="rId5"/>
    <p:sldId id="1259" r:id="rId6"/>
    <p:sldId id="1258" r:id="rId7"/>
    <p:sldId id="1264" r:id="rId8"/>
    <p:sldId id="1269" r:id="rId9"/>
    <p:sldId id="1268" r:id="rId10"/>
    <p:sldId id="1263" r:id="rId11"/>
    <p:sldId id="1265" r:id="rId12"/>
    <p:sldId id="1266" r:id="rId13"/>
    <p:sldId id="1270" r:id="rId14"/>
    <p:sldId id="1271" r:id="rId15"/>
    <p:sldId id="1272" r:id="rId16"/>
    <p:sldId id="1267" r:id="rId17"/>
    <p:sldId id="1275" r:id="rId18"/>
    <p:sldId id="1274" r:id="rId19"/>
    <p:sldId id="1283" r:id="rId20"/>
    <p:sldId id="1276" r:id="rId21"/>
    <p:sldId id="1277" r:id="rId22"/>
    <p:sldId id="1284" r:id="rId23"/>
    <p:sldId id="1278" r:id="rId24"/>
    <p:sldId id="1285" r:id="rId25"/>
    <p:sldId id="1280" r:id="rId26"/>
    <p:sldId id="1286" r:id="rId27"/>
    <p:sldId id="1282" r:id="rId28"/>
    <p:sldId id="1281" r:id="rId29"/>
    <p:sldId id="1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E7F0A-4A79-4E0C-BCFF-9C9FBDE7E9B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D5565-E65C-4D87-A433-D971067C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4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6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1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9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77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7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4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1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0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14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70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3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2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6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3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15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6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4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52DB-101E-0FA3-1E10-26039253C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86058-232C-695B-C3DC-8A1DEB761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59484-0502-672E-09B0-291095B0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28EC-8954-0EC0-E867-ED069C58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6DB10-6F6A-CC09-BE4F-A6BF2A22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5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0C40-2F7C-8BBB-9287-7F92F4A2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4332-6128-A134-3D83-CB9948B82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0F4F-219D-9C8A-FB90-9316959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6F28-1C2E-E8FA-36E9-98741695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1C68-38E8-85F9-EF0F-761A905C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0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E9EA6-F5F6-D685-6909-6AA53B905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120CE-7682-B556-1B78-3EE7B995B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000AA-8C7F-35D5-B1DA-891F449A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9B8AB-D6AF-2ACB-90CC-CE6B3E16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5617-7887-FC4B-1B41-69CCEE48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7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9910-792D-923A-1DE6-41177397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5F63-68AE-7F4A-8222-6F7F3F57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08B7-C00D-4119-23F0-88F377C8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419A-E627-A18D-D89E-78DC7FCA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8367F-2E0A-961D-A4E9-EE8ABCA6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8318-3C47-9B13-389F-CD6A6CEE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94891-EC56-3EAB-1E91-33CEE5054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62AB-AF9C-D0C0-8384-72F420E2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1A74B-B08C-4BF1-D897-5BF28C20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8A20-DA7A-E75C-A38B-669F84DA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9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693A-C29E-2928-DF59-5B4594C1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26D0-8A1F-62D5-9CD5-9F11361CC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58FD9-687A-2817-D5E6-3C856CBE1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0725F-A0F4-A085-2725-64EC0937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B27A1-4A53-7594-C53B-FE392042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DC2B4-0F27-C2A1-41A7-668D74A0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FED0-61FC-7613-2B39-D0E34C30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69B75-2715-0A6A-4DF7-A36EC327C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A43C6-C933-7DAB-3025-FBE7CE126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A8CBD-B802-0DDB-FA55-4EB54EB2F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9B869-AF3E-DF8B-7190-9756312BF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58F02-F388-3F75-1A12-6EC1C3F3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1C3F6-5034-49B3-B8A4-1B6FAAF4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C48B8-BEE3-76A6-135C-39104B6B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1D46-A3D2-C364-63C6-164D57D6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8990A-751B-C63F-44E5-4CE1F304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28AC-BBB5-D15E-8809-4C2AE668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4E513-190C-C751-F165-A668A4FB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852B4-F481-85A5-39F3-C7738E62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F7FDD-AD70-96FE-207B-F100238C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73B22-912B-90E1-ADED-95872CEF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6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273-E5C2-9380-0E2F-774299E2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1633-68AA-E74F-9251-18E68D1BE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3498-6F6E-2F8C-8B95-E91C6164D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E0DBE-6294-4107-1F6F-13A9C735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024F4-B9FE-76D7-3702-1802D6BF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7535-0042-244F-CE3D-2D121DB0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0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40FB-A279-1BD2-8537-99B517A6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AF32-546D-1CC8-8C1D-EFA23CA4E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BFC85-DF15-417D-778D-1F3055936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2F0BD-A857-F07A-5FD2-397F2CC2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721CC-B98C-3085-3D37-12D80D50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7139A-A451-5F04-C730-E448B567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8C0B1-2A13-2BF3-6E15-5D62C0E7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0C69-14D1-0F13-209B-E9606D6D0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5D4C-4617-0A40-1796-5261DECB7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3CBF-D164-2EE0-E00E-9ED0889F9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5A619-80FE-88F5-672F-F3A32BE95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281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281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How many people in the population satisfy some property?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8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happens if each person answers with their truth?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0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happens if each person flips a coin and answers with the coin flip?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Think of your favorite (integer) number: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if it is odd, answer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Think of your home address: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truthfully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Otherwise, proceed below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Think of your phone number:</a:t>
            </a:r>
            <a:endParaRPr lang="en-US" sz="3200" dirty="0">
              <a:solidFill>
                <a:srgbClr val="00B05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if it is odd, answer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9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estimate the true number?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any person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be the true answer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 be the reported answer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6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Report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for true fraction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584"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Privacy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54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2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Local Differential Privacy (LDP)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[KLNRS08]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pairs of users’ possible data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takes a single user's data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Compared to previous definition of DP, where algorithm takes all users' data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5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1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Local Differential Privacy (LDP)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CA585F-F1BD-7DBD-5639-A9AE9E790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76" y="3499365"/>
            <a:ext cx="2870154" cy="2870154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DDC9323-6874-2717-FB93-60801F2D2609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242755" cy="446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Mobile Data Analytics</a:t>
            </a:r>
            <a:r>
              <a:rPr lang="en-US" sz="3200" dirty="0"/>
              <a:t>: LDP can be applied to data collected from mobile devices to allow analysis of aggregate movement patterns and trends without compromising the privacy of individual users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Location-based services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User behavior analysis</a:t>
            </a:r>
          </a:p>
        </p:txBody>
      </p:sp>
    </p:spTree>
    <p:extLst>
      <p:ext uri="{BB962C8B-B14F-4D97-AF65-F5344CB8AC3E}">
        <p14:creationId xmlns:p14="http://schemas.microsoft.com/office/powerpoint/2010/main" val="361861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p:pic>
        <p:nvPicPr>
          <p:cNvPr id="3" name="Picture 2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B2D3A7A8-5053-D3F0-05CA-1B1492E2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1" y="4184144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304987-B35F-3FCA-0140-6CE624E6EA3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640122" y="5020814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4" descr="Algorithm - Free computer icons">
            <a:extLst>
              <a:ext uri="{FF2B5EF4-FFF2-40B4-BE49-F238E27FC236}">
                <a16:creationId xmlns:a16="http://schemas.microsoft.com/office/drawing/2014/main" id="{73111C11-79F4-AE63-B9A5-64A0A6E4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08" y="4219630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A1B3A9-BFD9-1F43-EAF0-7F782239E4C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19476" y="5020814"/>
            <a:ext cx="1842281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8A193C-1B31-69D5-0D88-BB3B0511ACBF}"/>
              </a:ext>
            </a:extLst>
          </p:cNvPr>
          <p:cNvSpPr txBox="1"/>
          <p:nvPr/>
        </p:nvSpPr>
        <p:spPr>
          <a:xfrm>
            <a:off x="3792071" y="5937686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84A92-3740-D61C-E582-83CF40EE97D5}"/>
              </a:ext>
            </a:extLst>
          </p:cNvPr>
          <p:cNvSpPr txBox="1"/>
          <p:nvPr/>
        </p:nvSpPr>
        <p:spPr>
          <a:xfrm>
            <a:off x="6831761" y="5937686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8426B2-295F-0C36-27CB-BBA511490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757" y="4280678"/>
            <a:ext cx="2683700" cy="14802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4ECFC9-AF8C-CDE7-DA6A-27B3249F6E5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240617" y="3400201"/>
            <a:ext cx="25712" cy="162061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A1E9198-1DC9-1C45-C38A-BF1F87634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77" y="2107855"/>
            <a:ext cx="1842280" cy="12923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10D907-8416-F31F-C012-EA0E8997B73C}"/>
              </a:ext>
            </a:extLst>
          </p:cNvPr>
          <p:cNvSpPr txBox="1"/>
          <p:nvPr/>
        </p:nvSpPr>
        <p:spPr>
          <a:xfrm>
            <a:off x="7409908" y="2475750"/>
            <a:ext cx="2105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Random noise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314918-6002-73CC-830E-8E51B925EC58}"/>
              </a:ext>
            </a:extLst>
          </p:cNvPr>
          <p:cNvSpPr txBox="1"/>
          <p:nvPr/>
        </p:nvSpPr>
        <p:spPr>
          <a:xfrm>
            <a:off x="1380407" y="5937685"/>
            <a:ext cx="977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/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/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/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/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/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96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release private approximation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can be released accurately if the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not sensitive to changes by any of the individuals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neighbor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lim>
                    </m:limLow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167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neighbor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lim>
                    </m:limLow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 study is conducted that measures the height of individuals, ranging from 1 to 300 centimeters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sensitivity of the maximum height query?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sensitivity of the average height query?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36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Laplacian distribution</a:t>
                </a:r>
                <a:r>
                  <a:rPr lang="en-US" sz="3200" dirty="0"/>
                  <a:t>: Probability density function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  <a:blipFill>
                <a:blip r:embed="rId3"/>
                <a:stretch>
                  <a:fillRect l="-2066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55C3D6-EDCC-71F0-6EBD-C424A2134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17" y="2253596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4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What does the Laplace mechanism do in the following cases?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Suppose a study is conducted that measures the height of individuals, ranging from 1 to 300 centimeters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is the sensitivity of the maximum height query?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What is the sensitivity of the average height query?</a:t>
            </a:r>
          </a:p>
        </p:txBody>
      </p:sp>
    </p:spTree>
    <p:extLst>
      <p:ext uri="{BB962C8B-B14F-4D97-AF65-F5344CB8AC3E}">
        <p14:creationId xmlns:p14="http://schemas.microsoft.com/office/powerpoint/2010/main" val="2830771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Laplace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93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the output is not a scalar, e.g., a vector?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 outputs lie in some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815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a study is conducted that finds the current location of individuals, in the two-dimensional plane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Who is the closest individual to a query location?</a:t>
            </a:r>
          </a:p>
        </p:txBody>
      </p:sp>
    </p:spTree>
    <p:extLst>
      <p:ext uri="{BB962C8B-B14F-4D97-AF65-F5344CB8AC3E}">
        <p14:creationId xmlns:p14="http://schemas.microsoft.com/office/powerpoint/2010/main" val="905233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a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and global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236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Exponential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fact,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the set of the real numbers, there is a setting of the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for which the exponential mechanism reduces down to the Laplace mechanism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Downside</a:t>
                </a:r>
                <a:r>
                  <a:rPr lang="en-US" sz="3200" dirty="0"/>
                  <a:t>: sampling process may be inefficient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71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28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small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, can think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sz="3200" dirty="0"/>
                  <a:t> as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18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7BCC7F-7CA7-1C6E-9832-274AD8E37BEC}"/>
                  </a:ext>
                </a:extLst>
              </p:cNvPr>
              <p:cNvSpPr txBox="1"/>
              <p:nvPr/>
            </p:nvSpPr>
            <p:spPr>
              <a:xfrm>
                <a:off x="2039470" y="5619802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7BCC7F-7CA7-1C6E-9832-274AD8E37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5619802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12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Implication</a:t>
                </a:r>
                <a:r>
                  <a:rPr lang="en-US" sz="3200" dirty="0"/>
                  <a:t>: Deterministic algorithms cannot be differentially private unless they are a constant function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82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Properties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0004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properties would we like from a rigorous definition of privacy?</a:t>
            </a:r>
          </a:p>
        </p:txBody>
      </p:sp>
    </p:spTree>
    <p:extLst>
      <p:ext uri="{BB962C8B-B14F-4D97-AF65-F5344CB8AC3E}">
        <p14:creationId xmlns:p14="http://schemas.microsoft.com/office/powerpoint/2010/main" val="240907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Privacy loss measure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accumulates across multiple computations and datasets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then releasing the results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Ability to handle post-processing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we release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, then we have privacy loss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04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1402</Words>
  <Application>Microsoft Office PowerPoint</Application>
  <PresentationFormat>Widescreen</PresentationFormat>
  <Paragraphs>214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Last Time: Differential Privacy</vt:lpstr>
      <vt:lpstr>Last Time: Differential Privacy</vt:lpstr>
      <vt:lpstr>Last Time: Differential Privacy</vt:lpstr>
      <vt:lpstr>Last Time: Differential Privacy</vt:lpstr>
      <vt:lpstr>Last Time: Differential Privacy</vt:lpstr>
      <vt:lpstr>Differential Privacy Properties</vt:lpstr>
      <vt:lpstr>Differential Privacy Properties</vt:lpstr>
      <vt:lpstr>Counting</vt:lpstr>
      <vt:lpstr>Counting</vt:lpstr>
      <vt:lpstr>Counting</vt:lpstr>
      <vt:lpstr>Counting</vt:lpstr>
      <vt:lpstr>Counting</vt:lpstr>
      <vt:lpstr>Counting</vt:lpstr>
      <vt:lpstr>Randomized Response</vt:lpstr>
      <vt:lpstr>Differential Privacy</vt:lpstr>
      <vt:lpstr>Local Differential Privacy (LDP)</vt:lpstr>
      <vt:lpstr>Local Differential Privacy (LDP)</vt:lpstr>
      <vt:lpstr>Privacy and Noise</vt:lpstr>
      <vt:lpstr>Privacy and Noise</vt:lpstr>
      <vt:lpstr>Sensitivity</vt:lpstr>
      <vt:lpstr>Laplace Mechanism</vt:lpstr>
      <vt:lpstr>Laplace Mechanism</vt:lpstr>
      <vt:lpstr>Laplace Mechanism</vt:lpstr>
      <vt:lpstr>Beyond Laplace Mechanism</vt:lpstr>
      <vt:lpstr>Beyond Laplace Mechanism</vt:lpstr>
      <vt:lpstr>Exponential Mechanism</vt:lpstr>
      <vt:lpstr>Exponential Mechanism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10</cp:revision>
  <dcterms:created xsi:type="dcterms:W3CDTF">2023-11-15T21:13:06Z</dcterms:created>
  <dcterms:modified xsi:type="dcterms:W3CDTF">2023-11-17T18:51:39Z</dcterms:modified>
</cp:coreProperties>
</file>