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webp" ContentType="image/webp"/>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4"/>
  </p:notesMasterIdLst>
  <p:sldIdLst>
    <p:sldId id="256" r:id="rId2"/>
    <p:sldId id="757" r:id="rId3"/>
    <p:sldId id="641" r:id="rId4"/>
    <p:sldId id="685" r:id="rId5"/>
    <p:sldId id="688" r:id="rId6"/>
    <p:sldId id="690" r:id="rId7"/>
    <p:sldId id="691" r:id="rId8"/>
    <p:sldId id="689" r:id="rId9"/>
    <p:sldId id="687" r:id="rId10"/>
    <p:sldId id="692" r:id="rId11"/>
    <p:sldId id="684" r:id="rId12"/>
    <p:sldId id="693" r:id="rId13"/>
    <p:sldId id="683" r:id="rId14"/>
    <p:sldId id="678" r:id="rId15"/>
    <p:sldId id="737" r:id="rId16"/>
    <p:sldId id="264" r:id="rId17"/>
    <p:sldId id="267" r:id="rId18"/>
    <p:sldId id="779" r:id="rId19"/>
    <p:sldId id="780" r:id="rId20"/>
    <p:sldId id="266" r:id="rId21"/>
    <p:sldId id="265" r:id="rId22"/>
    <p:sldId id="764" r:id="rId23"/>
    <p:sldId id="263" r:id="rId24"/>
    <p:sldId id="768" r:id="rId25"/>
    <p:sldId id="775" r:id="rId26"/>
    <p:sldId id="767" r:id="rId27"/>
    <p:sldId id="769" r:id="rId28"/>
    <p:sldId id="257" r:id="rId29"/>
    <p:sldId id="258" r:id="rId30"/>
    <p:sldId id="262" r:id="rId31"/>
    <p:sldId id="758" r:id="rId32"/>
    <p:sldId id="759" r:id="rId33"/>
    <p:sldId id="765" r:id="rId34"/>
    <p:sldId id="766" r:id="rId35"/>
    <p:sldId id="770" r:id="rId36"/>
    <p:sldId id="771" r:id="rId37"/>
    <p:sldId id="772" r:id="rId38"/>
    <p:sldId id="773" r:id="rId39"/>
    <p:sldId id="774" r:id="rId40"/>
    <p:sldId id="776" r:id="rId41"/>
    <p:sldId id="777" r:id="rId42"/>
    <p:sldId id="781" r:id="rId43"/>
    <p:sldId id="783" r:id="rId44"/>
    <p:sldId id="785" r:id="rId45"/>
    <p:sldId id="786" r:id="rId46"/>
    <p:sldId id="259" r:id="rId47"/>
    <p:sldId id="760" r:id="rId48"/>
    <p:sldId id="260" r:id="rId49"/>
    <p:sldId id="261" r:id="rId50"/>
    <p:sldId id="761" r:id="rId51"/>
    <p:sldId id="762" r:id="rId52"/>
    <p:sldId id="763"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C5CB71A-2F66-4685-8DEB-44F1FE4733EA}" type="datetimeFigureOut">
              <a:rPr lang="en-US" smtClean="0"/>
              <a:t>8/21/2023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E86DDFD-D765-4CAF-9208-8BC3748E9D84}" type="slidenum">
              <a:rPr lang="en-US" smtClean="0"/>
              <a:t>‹#›</a:t>
            </a:fld>
            <a:endParaRPr lang="en-US"/>
          </a:p>
        </p:txBody>
      </p:sp>
    </p:spTree>
    <p:extLst>
      <p:ext uri="{BB962C8B-B14F-4D97-AF65-F5344CB8AC3E}">
        <p14:creationId xmlns:p14="http://schemas.microsoft.com/office/powerpoint/2010/main" val="37529786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Enough about me, let’s talk about data science. Sources of big data are now universally present, across social media, financial markets, Internet of things, scientific data, so on and so forth, and thus understanding how to effectively and efficiently summarize the data is a crucial step toward both understanding past events as well as predicting future events.</a:t>
            </a:r>
          </a:p>
        </p:txBody>
      </p:sp>
      <p:sp>
        <p:nvSpPr>
          <p:cNvPr id="4" name="Slide Number Placeholder 3"/>
          <p:cNvSpPr>
            <a:spLocks noGrp="1"/>
          </p:cNvSpPr>
          <p:nvPr>
            <p:ph type="sldNum" sz="quarter" idx="5"/>
          </p:nvPr>
        </p:nvSpPr>
        <p:spPr/>
        <p:txBody>
          <a:bodyPr/>
          <a:lstStyle/>
          <a:p>
            <a:fld id="{E2226E65-ADC9-4F29-BA00-34B3E2F9B8F0}" type="slidenum">
              <a:rPr lang="en-US" smtClean="0"/>
              <a:t>2</a:t>
            </a:fld>
            <a:endParaRPr lang="en-US"/>
          </a:p>
        </p:txBody>
      </p:sp>
    </p:spTree>
    <p:extLst>
      <p:ext uri="{BB962C8B-B14F-4D97-AF65-F5344CB8AC3E}">
        <p14:creationId xmlns:p14="http://schemas.microsoft.com/office/powerpoint/2010/main" val="124740079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11</a:t>
            </a:fld>
            <a:endParaRPr lang="en-US"/>
          </a:p>
        </p:txBody>
      </p:sp>
    </p:spTree>
    <p:extLst>
      <p:ext uri="{BB962C8B-B14F-4D97-AF65-F5344CB8AC3E}">
        <p14:creationId xmlns:p14="http://schemas.microsoft.com/office/powerpoint/2010/main" val="1499301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regression</a:t>
            </a:r>
          </a:p>
        </p:txBody>
      </p:sp>
      <p:sp>
        <p:nvSpPr>
          <p:cNvPr id="4" name="Slide Number Placeholder 3"/>
          <p:cNvSpPr>
            <a:spLocks noGrp="1"/>
          </p:cNvSpPr>
          <p:nvPr>
            <p:ph type="sldNum" sz="quarter" idx="5"/>
          </p:nvPr>
        </p:nvSpPr>
        <p:spPr/>
        <p:txBody>
          <a:bodyPr/>
          <a:lstStyle/>
          <a:p>
            <a:fld id="{E2226E65-ADC9-4F29-BA00-34B3E2F9B8F0}" type="slidenum">
              <a:rPr lang="en-US" smtClean="0"/>
              <a:t>12</a:t>
            </a:fld>
            <a:endParaRPr lang="en-US"/>
          </a:p>
        </p:txBody>
      </p:sp>
    </p:spTree>
    <p:extLst>
      <p:ext uri="{BB962C8B-B14F-4D97-AF65-F5344CB8AC3E}">
        <p14:creationId xmlns:p14="http://schemas.microsoft.com/office/powerpoint/2010/main" val="321078041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13</a:t>
            </a:fld>
            <a:endParaRPr lang="en-US"/>
          </a:p>
        </p:txBody>
      </p:sp>
    </p:spTree>
    <p:extLst>
      <p:ext uri="{BB962C8B-B14F-4D97-AF65-F5344CB8AC3E}">
        <p14:creationId xmlns:p14="http://schemas.microsoft.com/office/powerpoint/2010/main" val="22998353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However, as the field of big data algorithms matures, we have realized that often implementing an algorithm to simply perform analysis is not enough; we might also require specific properties or functionality from the algorithm, such as sublinear-time or sublinear-space, incorporation of advice, security and privacy, robustness to noise or adversarial input, or the ability to handle time-sensitive data. These are crucial qualities that I’ve integrated into my research on algorithmic design and so throughout this talk as I summarize some of my broader work in each of the Venn diagram categories, I’ll also interleave discussion of these modern demands. </a:t>
            </a:r>
          </a:p>
        </p:txBody>
      </p:sp>
      <p:sp>
        <p:nvSpPr>
          <p:cNvPr id="4" name="Slide Number Placeholder 3"/>
          <p:cNvSpPr>
            <a:spLocks noGrp="1"/>
          </p:cNvSpPr>
          <p:nvPr>
            <p:ph type="sldNum" sz="quarter" idx="5"/>
          </p:nvPr>
        </p:nvSpPr>
        <p:spPr/>
        <p:txBody>
          <a:bodyPr/>
          <a:lstStyle/>
          <a:p>
            <a:fld id="{E2226E65-ADC9-4F29-BA00-34B3E2F9B8F0}" type="slidenum">
              <a:rPr lang="en-US" smtClean="0"/>
              <a:t>15</a:t>
            </a:fld>
            <a:endParaRPr lang="en-US"/>
          </a:p>
        </p:txBody>
      </p:sp>
    </p:spTree>
    <p:extLst>
      <p:ext uri="{BB962C8B-B14F-4D97-AF65-F5344CB8AC3E}">
        <p14:creationId xmlns:p14="http://schemas.microsoft.com/office/powerpoint/2010/main" val="335693453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486229C-5C56-46D3-8AF7-8CB2C6C5FD7A}" type="slidenum">
              <a:rPr lang="en-US" smtClean="0"/>
              <a:t>3</a:t>
            </a:fld>
            <a:endParaRPr lang="en-US"/>
          </a:p>
        </p:txBody>
      </p:sp>
    </p:spTree>
    <p:extLst>
      <p:ext uri="{BB962C8B-B14F-4D97-AF65-F5344CB8AC3E}">
        <p14:creationId xmlns:p14="http://schemas.microsoft.com/office/powerpoint/2010/main" val="37304706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4</a:t>
            </a:fld>
            <a:endParaRPr lang="en-US"/>
          </a:p>
        </p:txBody>
      </p:sp>
    </p:spTree>
    <p:extLst>
      <p:ext uri="{BB962C8B-B14F-4D97-AF65-F5344CB8AC3E}">
        <p14:creationId xmlns:p14="http://schemas.microsoft.com/office/powerpoint/2010/main" val="2137837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5</a:t>
            </a:fld>
            <a:endParaRPr lang="en-US"/>
          </a:p>
        </p:txBody>
      </p:sp>
    </p:spTree>
    <p:extLst>
      <p:ext uri="{BB962C8B-B14F-4D97-AF65-F5344CB8AC3E}">
        <p14:creationId xmlns:p14="http://schemas.microsoft.com/office/powerpoint/2010/main" val="31048625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2226E65-ADC9-4F29-BA00-34B3E2F9B8F0}" type="slidenum">
              <a:rPr lang="en-US" smtClean="0"/>
              <a:t>6</a:t>
            </a:fld>
            <a:endParaRPr lang="en-US"/>
          </a:p>
        </p:txBody>
      </p:sp>
    </p:spTree>
    <p:extLst>
      <p:ext uri="{BB962C8B-B14F-4D97-AF65-F5344CB8AC3E}">
        <p14:creationId xmlns:p14="http://schemas.microsoft.com/office/powerpoint/2010/main" val="29506127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regression</a:t>
            </a:r>
          </a:p>
        </p:txBody>
      </p:sp>
      <p:sp>
        <p:nvSpPr>
          <p:cNvPr id="4" name="Slide Number Placeholder 3"/>
          <p:cNvSpPr>
            <a:spLocks noGrp="1"/>
          </p:cNvSpPr>
          <p:nvPr>
            <p:ph type="sldNum" sz="quarter" idx="5"/>
          </p:nvPr>
        </p:nvSpPr>
        <p:spPr/>
        <p:txBody>
          <a:bodyPr/>
          <a:lstStyle/>
          <a:p>
            <a:fld id="{E2226E65-ADC9-4F29-BA00-34B3E2F9B8F0}" type="slidenum">
              <a:rPr lang="en-US" smtClean="0"/>
              <a:t>7</a:t>
            </a:fld>
            <a:endParaRPr lang="en-US"/>
          </a:p>
        </p:txBody>
      </p:sp>
    </p:spTree>
    <p:extLst>
      <p:ext uri="{BB962C8B-B14F-4D97-AF65-F5344CB8AC3E}">
        <p14:creationId xmlns:p14="http://schemas.microsoft.com/office/powerpoint/2010/main" val="22039864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regression</a:t>
            </a:r>
          </a:p>
        </p:txBody>
      </p:sp>
      <p:sp>
        <p:nvSpPr>
          <p:cNvPr id="4" name="Slide Number Placeholder 3"/>
          <p:cNvSpPr>
            <a:spLocks noGrp="1"/>
          </p:cNvSpPr>
          <p:nvPr>
            <p:ph type="sldNum" sz="quarter" idx="5"/>
          </p:nvPr>
        </p:nvSpPr>
        <p:spPr/>
        <p:txBody>
          <a:bodyPr/>
          <a:lstStyle/>
          <a:p>
            <a:fld id="{E2226E65-ADC9-4F29-BA00-34B3E2F9B8F0}" type="slidenum">
              <a:rPr lang="en-US" smtClean="0"/>
              <a:t>8</a:t>
            </a:fld>
            <a:endParaRPr lang="en-US"/>
          </a:p>
        </p:txBody>
      </p:sp>
    </p:spTree>
    <p:extLst>
      <p:ext uri="{BB962C8B-B14F-4D97-AF65-F5344CB8AC3E}">
        <p14:creationId xmlns:p14="http://schemas.microsoft.com/office/powerpoint/2010/main" val="387645275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regression</a:t>
            </a:r>
          </a:p>
        </p:txBody>
      </p:sp>
      <p:sp>
        <p:nvSpPr>
          <p:cNvPr id="4" name="Slide Number Placeholder 3"/>
          <p:cNvSpPr>
            <a:spLocks noGrp="1"/>
          </p:cNvSpPr>
          <p:nvPr>
            <p:ph type="sldNum" sz="quarter" idx="5"/>
          </p:nvPr>
        </p:nvSpPr>
        <p:spPr/>
        <p:txBody>
          <a:bodyPr/>
          <a:lstStyle/>
          <a:p>
            <a:fld id="{E2226E65-ADC9-4F29-BA00-34B3E2F9B8F0}" type="slidenum">
              <a:rPr lang="en-US" smtClean="0"/>
              <a:t>9</a:t>
            </a:fld>
            <a:endParaRPr lang="en-US"/>
          </a:p>
        </p:txBody>
      </p:sp>
    </p:spTree>
    <p:extLst>
      <p:ext uri="{BB962C8B-B14F-4D97-AF65-F5344CB8AC3E}">
        <p14:creationId xmlns:p14="http://schemas.microsoft.com/office/powerpoint/2010/main" val="198482978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Example: regression</a:t>
            </a:r>
          </a:p>
        </p:txBody>
      </p:sp>
      <p:sp>
        <p:nvSpPr>
          <p:cNvPr id="4" name="Slide Number Placeholder 3"/>
          <p:cNvSpPr>
            <a:spLocks noGrp="1"/>
          </p:cNvSpPr>
          <p:nvPr>
            <p:ph type="sldNum" sz="quarter" idx="5"/>
          </p:nvPr>
        </p:nvSpPr>
        <p:spPr/>
        <p:txBody>
          <a:bodyPr/>
          <a:lstStyle/>
          <a:p>
            <a:fld id="{E2226E65-ADC9-4F29-BA00-34B3E2F9B8F0}" type="slidenum">
              <a:rPr lang="en-US" smtClean="0"/>
              <a:t>10</a:t>
            </a:fld>
            <a:endParaRPr lang="en-US"/>
          </a:p>
        </p:txBody>
      </p:sp>
    </p:spTree>
    <p:extLst>
      <p:ext uri="{BB962C8B-B14F-4D97-AF65-F5344CB8AC3E}">
        <p14:creationId xmlns:p14="http://schemas.microsoft.com/office/powerpoint/2010/main" val="1059847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52968A-0824-9D12-AE7C-B216D72489A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CCB5980-B4CB-7CCD-176C-B4D1AFEA8928}"/>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B30AD41-5BB9-8F87-4F02-8963A1470D58}"/>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7D07E734-6434-8D77-43BF-B19B2EB180F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1D8415-E1CC-FE46-10DB-5435A545DF52}"/>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0394314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0B5E37-5549-B509-B282-07F33CEACBB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C4D97C3-B1A8-75B4-5EB4-8008F89F698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026384-68C1-2BFB-3F4F-DC17757855F5}"/>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24E88802-7AE3-4795-2956-5AD5ED89B55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74FEF7F-494D-EA6E-F301-0C4CCF4BA69F}"/>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999361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305D4D-3DA5-BBC8-BB4A-409EB908C7F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BE01F9F3-8052-6279-71A7-D93462B6D04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1A0CE-4F6C-5CF9-B2FE-891F1448EDF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2F232BF9-FF99-2B47-6160-AC011BAC437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2E897E-B9B2-47C8-F8FD-1BDACDAA9D15}"/>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4581640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E4A403-D57A-4A11-EBB0-6F82A7B7383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DC4D1C2-0572-F771-15B4-F365A078E18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6C790A-61D7-2A66-BCF6-D25D9C0AF563}"/>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DA98B460-56AA-1B84-B926-E04A7606FA1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8B76BA8-7715-CC5F-A582-3A5B7D1A5C8B}"/>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7377627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E7E18-EAB9-3AC3-613B-6C7906AD5D8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5D272D2F-870E-48E7-EF7C-137014AAE53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C09F44F-4E98-B5A5-B1E3-9463DCECA53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AFC792C4-529A-BEDD-A13D-528F94B60AC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DFBD103-BD77-BF0E-9691-1230F83F4090}"/>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2194924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5C4F5A-79AC-FD66-5EF9-2BD0D4C61E94}"/>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FCFA8AE-A79F-83C6-B42E-9E333CBE90F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0FD0DAD-EC35-DBFF-F060-6C5CE8E0FA8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29E7BD-AB03-8B2F-3E81-814727527019}"/>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6" name="Footer Placeholder 5">
            <a:extLst>
              <a:ext uri="{FF2B5EF4-FFF2-40B4-BE49-F238E27FC236}">
                <a16:creationId xmlns:a16="http://schemas.microsoft.com/office/drawing/2014/main" id="{FE7D306D-8466-3BEB-A700-D09E54A6E95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7314A40-7B81-D9D2-80BE-2829A671737B}"/>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20011724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FC6ED9-76C5-A228-2FBA-C40A0180D02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9D405CE-A690-F649-42D3-02CBFAD1AFB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48847B1-C998-79B6-C6F1-1573EF30655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32DD0B5-6BF8-8ED0-40BA-C1D5F9F9D6F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325E377-C38C-D12E-C529-BA17989473A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8436D08-6BC3-C632-17A7-53090CA559F9}"/>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8" name="Footer Placeholder 7">
            <a:extLst>
              <a:ext uri="{FF2B5EF4-FFF2-40B4-BE49-F238E27FC236}">
                <a16:creationId xmlns:a16="http://schemas.microsoft.com/office/drawing/2014/main" id="{80157689-5979-C2C9-2CB2-494C4B95B0C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EACF179-32BA-1386-5665-CEA15E43ABE0}"/>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40500936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775DD8-9C57-2CA7-1AC9-ED454B3330E3}"/>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01327AD-A1D6-91E7-AB29-F892F6B41488}"/>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4" name="Footer Placeholder 3">
            <a:extLst>
              <a:ext uri="{FF2B5EF4-FFF2-40B4-BE49-F238E27FC236}">
                <a16:creationId xmlns:a16="http://schemas.microsoft.com/office/drawing/2014/main" id="{4F86F4E9-4BEE-0830-5761-43F861B3831D}"/>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05C8F89-424D-821E-FD75-4BF0CAEFCB88}"/>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254840147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1E55F5-DEFE-7F51-F2D7-08C724BD97D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3" name="Footer Placeholder 2">
            <a:extLst>
              <a:ext uri="{FF2B5EF4-FFF2-40B4-BE49-F238E27FC236}">
                <a16:creationId xmlns:a16="http://schemas.microsoft.com/office/drawing/2014/main" id="{4EF5A050-A4F0-9818-5A35-D343564DB8B8}"/>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C21284A-3558-F20E-FC74-2039617C1757}"/>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17055723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C6204-5B52-EC0A-F905-AF1A51B5FA8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8C69BD3-C11B-D5D5-2A82-EF4C5A38931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96A2E09-F856-2210-2537-3A7B1983B75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AA758D-D2B4-D7FF-6E99-FF06740F119A}"/>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6" name="Footer Placeholder 5">
            <a:extLst>
              <a:ext uri="{FF2B5EF4-FFF2-40B4-BE49-F238E27FC236}">
                <a16:creationId xmlns:a16="http://schemas.microsoft.com/office/drawing/2014/main" id="{5F40D418-B2CC-75A7-4CFE-9C05045DAAA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AB8E1DF-AFC7-F724-36CD-D15331FFF4C3}"/>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6476938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766B9A-FD65-7CC5-69E3-12CF611A53C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8F00F55-7C5D-86FF-AC87-977C9E50B55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09E1699-DA50-A825-0867-EF0D6DA0787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089C03-28DE-B26F-D3B1-4BD571E7CF4B}"/>
              </a:ext>
            </a:extLst>
          </p:cNvPr>
          <p:cNvSpPr>
            <a:spLocks noGrp="1"/>
          </p:cNvSpPr>
          <p:nvPr>
            <p:ph type="dt" sz="half" idx="10"/>
          </p:nvPr>
        </p:nvSpPr>
        <p:spPr/>
        <p:txBody>
          <a:bodyPr/>
          <a:lstStyle/>
          <a:p>
            <a:fld id="{DC6C602D-3BCE-471D-8F39-B77DD0C73AA0}" type="datetimeFigureOut">
              <a:rPr lang="en-US" smtClean="0"/>
              <a:t>8/21/2023</a:t>
            </a:fld>
            <a:endParaRPr lang="en-US"/>
          </a:p>
        </p:txBody>
      </p:sp>
      <p:sp>
        <p:nvSpPr>
          <p:cNvPr id="6" name="Footer Placeholder 5">
            <a:extLst>
              <a:ext uri="{FF2B5EF4-FFF2-40B4-BE49-F238E27FC236}">
                <a16:creationId xmlns:a16="http://schemas.microsoft.com/office/drawing/2014/main" id="{2AAAEF96-1706-E02D-4A70-F4A72F0815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FBFA594-124A-AA97-C2C0-16BBD671345D}"/>
              </a:ext>
            </a:extLst>
          </p:cNvPr>
          <p:cNvSpPr>
            <a:spLocks noGrp="1"/>
          </p:cNvSpPr>
          <p:nvPr>
            <p:ph type="sldNum" sz="quarter" idx="12"/>
          </p:nvPr>
        </p:nvSpPr>
        <p:spPr/>
        <p:txBody>
          <a:bodyPr/>
          <a:lstStyle/>
          <a:p>
            <a:fld id="{EF067C01-29B4-457C-AEBD-4C5BDB81461A}" type="slidenum">
              <a:rPr lang="en-US" smtClean="0"/>
              <a:t>‹#›</a:t>
            </a:fld>
            <a:endParaRPr lang="en-US"/>
          </a:p>
        </p:txBody>
      </p:sp>
    </p:spTree>
    <p:extLst>
      <p:ext uri="{BB962C8B-B14F-4D97-AF65-F5344CB8AC3E}">
        <p14:creationId xmlns:p14="http://schemas.microsoft.com/office/powerpoint/2010/main" val="33157873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CAFBC8-FC46-2686-650F-D251A43D954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2BA6E79B-7530-D08F-EDCE-42BD2DFE8C1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5455684-A8EC-27E8-5D67-B59190B9CF6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6C602D-3BCE-471D-8F39-B77DD0C73AA0}" type="datetimeFigureOut">
              <a:rPr lang="en-US" smtClean="0"/>
              <a:t>8/21/2023</a:t>
            </a:fld>
            <a:endParaRPr lang="en-US"/>
          </a:p>
        </p:txBody>
      </p:sp>
      <p:sp>
        <p:nvSpPr>
          <p:cNvPr id="5" name="Footer Placeholder 4">
            <a:extLst>
              <a:ext uri="{FF2B5EF4-FFF2-40B4-BE49-F238E27FC236}">
                <a16:creationId xmlns:a16="http://schemas.microsoft.com/office/drawing/2014/main" id="{FF8C8C58-8CC9-F24C-B832-FABAD22ECDF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DD87F0B-2E96-FEBB-1D29-909020A23B0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067C01-29B4-457C-AEBD-4C5BDB81461A}" type="slidenum">
              <a:rPr lang="en-US" smtClean="0"/>
              <a:t>‹#›</a:t>
            </a:fld>
            <a:endParaRPr lang="en-US"/>
          </a:p>
        </p:txBody>
      </p:sp>
    </p:spTree>
    <p:extLst>
      <p:ext uri="{BB962C8B-B14F-4D97-AF65-F5344CB8AC3E}">
        <p14:creationId xmlns:p14="http://schemas.microsoft.com/office/powerpoint/2010/main" val="317997940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10.jpg"/><Relationship Id="rId5" Type="http://schemas.openxmlformats.org/officeDocument/2006/relationships/image" Target="../media/image26.png"/><Relationship Id="rId10" Type="http://schemas.openxmlformats.org/officeDocument/2006/relationships/image" Target="../media/image9.png"/><Relationship Id="rId4" Type="http://schemas.openxmlformats.org/officeDocument/2006/relationships/image" Target="../media/image25.png"/><Relationship Id="rId9" Type="http://schemas.openxmlformats.org/officeDocument/2006/relationships/image" Target="../media/image8.png"/><Relationship Id="rId14" Type="http://schemas.openxmlformats.org/officeDocument/2006/relationships/image" Target="../media/image5.webp"/></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image" Target="../media/image11.png"/><Relationship Id="rId17" Type="http://schemas.openxmlformats.org/officeDocument/2006/relationships/image" Target="../media/image5.webp"/><Relationship Id="rId2" Type="http://schemas.openxmlformats.org/officeDocument/2006/relationships/notesSlide" Target="../notesSlides/notesSlide11.xml"/><Relationship Id="rId16" Type="http://schemas.openxmlformats.org/officeDocument/2006/relationships/image" Target="../media/image31.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10.jpg"/><Relationship Id="rId5" Type="http://schemas.openxmlformats.org/officeDocument/2006/relationships/image" Target="../media/image26.png"/><Relationship Id="rId15" Type="http://schemas.openxmlformats.org/officeDocument/2006/relationships/image" Target="../media/image30.png"/><Relationship Id="rId10" Type="http://schemas.openxmlformats.org/officeDocument/2006/relationships/image" Target="../media/image9.png"/><Relationship Id="rId4" Type="http://schemas.openxmlformats.org/officeDocument/2006/relationships/image" Target="../media/image25.png"/><Relationship Id="rId9"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webp"/><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jpg"/></Relationships>
</file>

<file path=ppt/slides/_rels/slide30.xml.rels><?xml version="1.0" encoding="UTF-8" standalone="yes"?>
<Relationships xmlns="http://schemas.openxmlformats.org/package/2006/relationships"><Relationship Id="rId2" Type="http://schemas.openxmlformats.org/officeDocument/2006/relationships/image" Target="../media/image4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33.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webp"/><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43.png"/><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38.png"/><Relationship Id="rId1" Type="http://schemas.openxmlformats.org/officeDocument/2006/relationships/slideLayout" Target="../slideLayouts/slideLayout2.xml"/><Relationship Id="rId5" Type="http://schemas.openxmlformats.org/officeDocument/2006/relationships/image" Target="../media/image46.png"/><Relationship Id="rId4" Type="http://schemas.openxmlformats.org/officeDocument/2006/relationships/image" Target="../media/image45.png"/></Relationships>
</file>

<file path=ppt/slides/_rels/slide44.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34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350.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0.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5.webp"/><Relationship Id="rId4" Type="http://schemas.openxmlformats.org/officeDocument/2006/relationships/image" Target="../media/image7.png"/><Relationship Id="rId9" Type="http://schemas.openxmlformats.org/officeDocument/2006/relationships/image" Target="../media/image12.png"/></Relationships>
</file>

<file path=ppt/slides/_rels/slide50.xml.rels><?xml version="1.0" encoding="UTF-8" standalone="yes"?>
<Relationships xmlns="http://schemas.openxmlformats.org/package/2006/relationships"><Relationship Id="rId2" Type="http://schemas.openxmlformats.org/officeDocument/2006/relationships/image" Target="../media/image470.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48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5.webp"/><Relationship Id="rId4" Type="http://schemas.openxmlformats.org/officeDocument/2006/relationships/image" Target="../media/image7.png"/><Relationship Id="rId9" Type="http://schemas.openxmlformats.org/officeDocument/2006/relationships/image" Target="../media/image12.png"/></Relationships>
</file>

<file path=ppt/slides/_rels/slide7.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5.webp"/><Relationship Id="rId4" Type="http://schemas.openxmlformats.org/officeDocument/2006/relationships/image" Target="../media/image7.png"/><Relationship Id="rId9" Type="http://schemas.openxmlformats.org/officeDocument/2006/relationships/image" Target="../media/image12.png"/></Relationships>
</file>

<file path=ppt/slides/_rels/slide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jp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image" Target="../media/image8.png"/><Relationship Id="rId10" Type="http://schemas.openxmlformats.org/officeDocument/2006/relationships/image" Target="../media/image5.webp"/><Relationship Id="rId4" Type="http://schemas.openxmlformats.org/officeDocument/2006/relationships/image" Target="../media/image7.png"/><Relationship Id="rId9" Type="http://schemas.openxmlformats.org/officeDocument/2006/relationships/image" Target="../media/image12.png"/></Relationships>
</file>

<file path=ppt/slides/_rels/slide9.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png"/><Relationship Id="rId3" Type="http://schemas.openxmlformats.org/officeDocument/2006/relationships/image" Target="../media/image6.png"/><Relationship Id="rId7" Type="http://schemas.openxmlformats.org/officeDocument/2006/relationships/image" Target="../media/image28.png"/><Relationship Id="rId12" Type="http://schemas.openxmlformats.org/officeDocument/2006/relationships/image" Target="../media/image1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10.jpg"/><Relationship Id="rId5" Type="http://schemas.openxmlformats.org/officeDocument/2006/relationships/image" Target="../media/image26.png"/><Relationship Id="rId10" Type="http://schemas.openxmlformats.org/officeDocument/2006/relationships/image" Target="../media/image9.png"/><Relationship Id="rId4" Type="http://schemas.openxmlformats.org/officeDocument/2006/relationships/image" Target="../media/image25.png"/><Relationship Id="rId9" Type="http://schemas.openxmlformats.org/officeDocument/2006/relationships/image" Target="../media/image8.png"/><Relationship Id="rId14" Type="http://schemas.openxmlformats.org/officeDocument/2006/relationships/image" Target="../media/image5.webp"/></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9558-8CBC-D30A-02F3-65EA383A4C4F}"/>
              </a:ext>
            </a:extLst>
          </p:cNvPr>
          <p:cNvSpPr>
            <a:spLocks noGrp="1"/>
          </p:cNvSpPr>
          <p:nvPr>
            <p:ph type="ctrTitle"/>
          </p:nvPr>
        </p:nvSpPr>
        <p:spPr/>
        <p:txBody>
          <a:bodyPr>
            <a:normAutofit fontScale="90000"/>
          </a:bodyPr>
          <a:lstStyle/>
          <a:p>
            <a:r>
              <a:rPr lang="en-US" dirty="0">
                <a:solidFill>
                  <a:srgbClr val="C00000"/>
                </a:solidFill>
              </a:rPr>
              <a:t>CSCE 689: Special Topics in Modern Algorithms for Data Science </a:t>
            </a:r>
          </a:p>
        </p:txBody>
      </p:sp>
      <p:sp>
        <p:nvSpPr>
          <p:cNvPr id="3" name="Subtitle 2">
            <a:extLst>
              <a:ext uri="{FF2B5EF4-FFF2-40B4-BE49-F238E27FC236}">
                <a16:creationId xmlns:a16="http://schemas.microsoft.com/office/drawing/2014/main" id="{89802CB3-FC8E-C393-0D77-33E8A17F6B16}"/>
              </a:ext>
            </a:extLst>
          </p:cNvPr>
          <p:cNvSpPr>
            <a:spLocks noGrp="1"/>
          </p:cNvSpPr>
          <p:nvPr>
            <p:ph type="subTitle" idx="1"/>
          </p:nvPr>
        </p:nvSpPr>
        <p:spPr>
          <a:xfrm>
            <a:off x="1524000" y="3602037"/>
            <a:ext cx="9144000" cy="2789797"/>
          </a:xfrm>
        </p:spPr>
        <p:txBody>
          <a:bodyPr>
            <a:normAutofit/>
          </a:bodyPr>
          <a:lstStyle/>
          <a:p>
            <a:endParaRPr lang="en-US" sz="3600" dirty="0"/>
          </a:p>
          <a:p>
            <a:endParaRPr lang="en-US" sz="3600" dirty="0"/>
          </a:p>
          <a:p>
            <a:r>
              <a:rPr lang="en-US" sz="2800" dirty="0"/>
              <a:t>Samson Zhou</a:t>
            </a:r>
          </a:p>
        </p:txBody>
      </p:sp>
    </p:spTree>
    <p:extLst>
      <p:ext uri="{BB962C8B-B14F-4D97-AF65-F5344CB8AC3E}">
        <p14:creationId xmlns:p14="http://schemas.microsoft.com/office/powerpoint/2010/main" val="372239685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721DAA6-8928-33E6-C42F-75C7F20D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01" y="692446"/>
            <a:ext cx="582210" cy="822488"/>
          </a:xfrm>
          <a:prstGeom prst="rect">
            <a:avLst/>
          </a:prstGeom>
        </p:spPr>
      </p:pic>
      <p:sp>
        <p:nvSpPr>
          <p:cNvPr id="16" name="Content Placeholder 2">
            <a:extLst>
              <a:ext uri="{FF2B5EF4-FFF2-40B4-BE49-F238E27FC236}">
                <a16:creationId xmlns:a16="http://schemas.microsoft.com/office/drawing/2014/main" id="{3FC17854-9262-1C16-296C-EE1E261DFBFF}"/>
              </a:ext>
            </a:extLst>
          </p:cNvPr>
          <p:cNvSpPr txBox="1">
            <a:spLocks/>
          </p:cNvSpPr>
          <p:nvPr/>
        </p:nvSpPr>
        <p:spPr>
          <a:xfrm>
            <a:off x="1043345" y="2148629"/>
            <a:ext cx="4127879" cy="4344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1  1  0  1  0  1  </a:t>
            </a:r>
          </a:p>
          <a:p>
            <a:pPr marL="0" indent="0">
              <a:buNone/>
            </a:pPr>
            <a:r>
              <a:rPr lang="en-US" sz="3300" dirty="0"/>
              <a:t>0  1  1  1  0  0</a:t>
            </a:r>
          </a:p>
          <a:p>
            <a:pPr marL="0" indent="0">
              <a:buNone/>
            </a:pPr>
            <a:r>
              <a:rPr lang="en-US" sz="3300" dirty="0"/>
              <a:t>0  1  0  1  1  1  </a:t>
            </a:r>
          </a:p>
          <a:p>
            <a:pPr marL="0" indent="0">
              <a:buNone/>
            </a:pPr>
            <a:r>
              <a:rPr lang="en-US" sz="3300" dirty="0"/>
              <a:t>0  1  1  0  1  0</a:t>
            </a:r>
          </a:p>
          <a:p>
            <a:pPr marL="0" indent="0">
              <a:buNone/>
            </a:pPr>
            <a:r>
              <a:rPr lang="en-US" sz="3300" dirty="0"/>
              <a:t>1  0  1  1  1  1</a:t>
            </a:r>
          </a:p>
          <a:p>
            <a:pPr marL="0" indent="0">
              <a:buNone/>
            </a:pPr>
            <a:r>
              <a:rPr lang="en-US" sz="3300" dirty="0"/>
              <a:t>0  1  1  1  0  1</a:t>
            </a:r>
          </a:p>
          <a:p>
            <a:pPr marL="0" indent="0">
              <a:buNone/>
            </a:pPr>
            <a:r>
              <a:rPr lang="en-US" sz="3300" dirty="0"/>
              <a:t>0  0  1  0  1  1</a:t>
            </a:r>
          </a:p>
        </p:txBody>
      </p:sp>
      <p:sp>
        <p:nvSpPr>
          <p:cNvPr id="18" name="Rectangle 17">
            <a:extLst>
              <a:ext uri="{FF2B5EF4-FFF2-40B4-BE49-F238E27FC236}">
                <a16:creationId xmlns:a16="http://schemas.microsoft.com/office/drawing/2014/main" id="{746386E0-4237-1B33-6926-F380FE52AF7E}"/>
              </a:ext>
            </a:extLst>
          </p:cNvPr>
          <p:cNvSpPr/>
          <p:nvPr/>
        </p:nvSpPr>
        <p:spPr>
          <a:xfrm>
            <a:off x="962596" y="2148629"/>
            <a:ext cx="2600736" cy="401692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C4E0330-8395-E19B-097D-0455CFC00BF1}"/>
                  </a:ext>
                </a:extLst>
              </p:cNvPr>
              <p:cNvSpPr/>
              <p:nvPr/>
            </p:nvSpPr>
            <p:spPr>
              <a:xfrm>
                <a:off x="356425" y="2059381"/>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19" name="Rectangle 18">
                <a:extLst>
                  <a:ext uri="{FF2B5EF4-FFF2-40B4-BE49-F238E27FC236}">
                    <a16:creationId xmlns:a16="http://schemas.microsoft.com/office/drawing/2014/main" id="{BC4E0330-8395-E19B-097D-0455CFC00BF1}"/>
                  </a:ext>
                </a:extLst>
              </p:cNvPr>
              <p:cNvSpPr>
                <a:spLocks noRot="1" noChangeAspect="1" noMove="1" noResize="1" noEditPoints="1" noAdjustHandles="1" noChangeArrowheads="1" noChangeShapeType="1" noTextEdit="1"/>
              </p:cNvSpPr>
              <p:nvPr/>
            </p:nvSpPr>
            <p:spPr>
              <a:xfrm>
                <a:off x="356425" y="2059381"/>
                <a:ext cx="54136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5C0BEEA-79E3-E999-04A3-05B2F1CBA69E}"/>
                  </a:ext>
                </a:extLst>
              </p:cNvPr>
              <p:cNvSpPr/>
              <p:nvPr/>
            </p:nvSpPr>
            <p:spPr>
              <a:xfrm>
                <a:off x="1893712" y="6119388"/>
                <a:ext cx="39421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𝑑</m:t>
                      </m:r>
                    </m:oMath>
                  </m:oMathPara>
                </a14:m>
                <a:endParaRPr lang="en-US" sz="3200" dirty="0">
                  <a:solidFill>
                    <a:srgbClr val="C00000"/>
                  </a:solidFill>
                </a:endParaRPr>
              </a:p>
            </p:txBody>
          </p:sp>
        </mc:Choice>
        <mc:Fallback xmlns="">
          <p:sp>
            <p:nvSpPr>
              <p:cNvPr id="22" name="Rectangle 21">
                <a:extLst>
                  <a:ext uri="{FF2B5EF4-FFF2-40B4-BE49-F238E27FC236}">
                    <a16:creationId xmlns:a16="http://schemas.microsoft.com/office/drawing/2014/main" id="{95C0BEEA-79E3-E999-04A3-05B2F1CBA69E}"/>
                  </a:ext>
                </a:extLst>
              </p:cNvPr>
              <p:cNvSpPr>
                <a:spLocks noRot="1" noChangeAspect="1" noMove="1" noResize="1" noEditPoints="1" noAdjustHandles="1" noChangeArrowheads="1" noChangeShapeType="1" noTextEdit="1"/>
              </p:cNvSpPr>
              <p:nvPr/>
            </p:nvSpPr>
            <p:spPr>
              <a:xfrm>
                <a:off x="1893712" y="6119388"/>
                <a:ext cx="394210" cy="58477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A13D8E-0EDD-635F-54D0-2AECF42ACC37}"/>
              </a:ext>
            </a:extLst>
          </p:cNvPr>
          <p:cNvSpPr txBox="1">
            <a:spLocks/>
          </p:cNvSpPr>
          <p:nvPr/>
        </p:nvSpPr>
        <p:spPr>
          <a:xfrm>
            <a:off x="5115238" y="2164697"/>
            <a:ext cx="2391129" cy="414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0</a:t>
            </a:r>
          </a:p>
          <a:p>
            <a:pPr marL="0" indent="0">
              <a:buNone/>
            </a:pPr>
            <a:r>
              <a:rPr lang="en-US" sz="3300" dirty="0"/>
              <a:t>1  </a:t>
            </a:r>
          </a:p>
          <a:p>
            <a:pPr marL="0" indent="0">
              <a:buNone/>
            </a:pPr>
            <a:r>
              <a:rPr lang="en-US" sz="3300" dirty="0"/>
              <a:t>1</a:t>
            </a:r>
          </a:p>
          <a:p>
            <a:pPr marL="0" indent="0">
              <a:buNone/>
            </a:pPr>
            <a:r>
              <a:rPr lang="en-US" sz="3300" dirty="0"/>
              <a:t>0</a:t>
            </a:r>
          </a:p>
          <a:p>
            <a:pPr marL="0" indent="0">
              <a:buNone/>
            </a:pPr>
            <a:r>
              <a:rPr lang="en-US" sz="3300" dirty="0"/>
              <a:t>0</a:t>
            </a:r>
          </a:p>
          <a:p>
            <a:pPr marL="0" indent="0">
              <a:buNone/>
            </a:pPr>
            <a:r>
              <a:rPr lang="en-US" sz="3300" dirty="0"/>
              <a:t>1  </a:t>
            </a:r>
          </a:p>
          <a:p>
            <a:pPr marL="0" indent="0">
              <a:buNone/>
            </a:pPr>
            <a:r>
              <a:rPr lang="en-US" sz="3300" dirty="0"/>
              <a:t>0</a:t>
            </a:r>
          </a:p>
          <a:p>
            <a:pPr marL="0" indent="0">
              <a:buNone/>
            </a:pPr>
            <a:endParaRPr lang="en-US" sz="3300" dirty="0"/>
          </a:p>
        </p:txBody>
      </p:sp>
      <p:sp>
        <p:nvSpPr>
          <p:cNvPr id="9" name="Rectangle 8">
            <a:extLst>
              <a:ext uri="{FF2B5EF4-FFF2-40B4-BE49-F238E27FC236}">
                <a16:creationId xmlns:a16="http://schemas.microsoft.com/office/drawing/2014/main" id="{594280A1-EF1F-8BA7-ECE3-133868F18F6C}"/>
              </a:ext>
            </a:extLst>
          </p:cNvPr>
          <p:cNvSpPr/>
          <p:nvPr/>
        </p:nvSpPr>
        <p:spPr>
          <a:xfrm>
            <a:off x="5122891" y="2138219"/>
            <a:ext cx="394209" cy="401692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F756B99-0E16-557C-8480-0BEE5F8D7378}"/>
                  </a:ext>
                </a:extLst>
              </p:cNvPr>
              <p:cNvSpPr/>
              <p:nvPr/>
            </p:nvSpPr>
            <p:spPr>
              <a:xfrm>
                <a:off x="4545889" y="2078069"/>
                <a:ext cx="50789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𝑏</m:t>
                      </m:r>
                    </m:oMath>
                  </m:oMathPara>
                </a14:m>
                <a:endParaRPr lang="en-US" dirty="0">
                  <a:solidFill>
                    <a:srgbClr val="C00000"/>
                  </a:solidFill>
                </a:endParaRPr>
              </a:p>
            </p:txBody>
          </p:sp>
        </mc:Choice>
        <mc:Fallback xmlns="">
          <p:sp>
            <p:nvSpPr>
              <p:cNvPr id="10" name="Rectangle 9">
                <a:extLst>
                  <a:ext uri="{FF2B5EF4-FFF2-40B4-BE49-F238E27FC236}">
                    <a16:creationId xmlns:a16="http://schemas.microsoft.com/office/drawing/2014/main" id="{CF756B99-0E16-557C-8480-0BEE5F8D7378}"/>
                  </a:ext>
                </a:extLst>
              </p:cNvPr>
              <p:cNvSpPr>
                <a:spLocks noRot="1" noChangeAspect="1" noMove="1" noResize="1" noEditPoints="1" noAdjustHandles="1" noChangeArrowheads="1" noChangeShapeType="1" noTextEdit="1"/>
              </p:cNvSpPr>
              <p:nvPr/>
            </p:nvSpPr>
            <p:spPr>
              <a:xfrm>
                <a:off x="4545889" y="2078069"/>
                <a:ext cx="507896"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CD6CD58-5E2C-2CE3-DC7E-E559C8C2442D}"/>
                  </a:ext>
                </a:extLst>
              </p:cNvPr>
              <p:cNvSpPr/>
              <p:nvPr/>
            </p:nvSpPr>
            <p:spPr>
              <a:xfrm>
                <a:off x="375393" y="3854293"/>
                <a:ext cx="52027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𝑛</m:t>
                      </m:r>
                    </m:oMath>
                  </m:oMathPara>
                </a14:m>
                <a:endParaRPr lang="en-US" sz="3200" dirty="0">
                  <a:solidFill>
                    <a:srgbClr val="C00000"/>
                  </a:solidFill>
                </a:endParaRPr>
              </a:p>
            </p:txBody>
          </p:sp>
        </mc:Choice>
        <mc:Fallback xmlns="">
          <p:sp>
            <p:nvSpPr>
              <p:cNvPr id="2" name="Rectangle 1">
                <a:extLst>
                  <a:ext uri="{FF2B5EF4-FFF2-40B4-BE49-F238E27FC236}">
                    <a16:creationId xmlns:a16="http://schemas.microsoft.com/office/drawing/2014/main" id="{9CD6CD58-5E2C-2CE3-DC7E-E559C8C2442D}"/>
                  </a:ext>
                </a:extLst>
              </p:cNvPr>
              <p:cNvSpPr>
                <a:spLocks noRot="1" noChangeAspect="1" noMove="1" noResize="1" noEditPoints="1" noAdjustHandles="1" noChangeArrowheads="1" noChangeShapeType="1" noTextEdit="1"/>
              </p:cNvSpPr>
              <p:nvPr/>
            </p:nvSpPr>
            <p:spPr>
              <a:xfrm>
                <a:off x="375393" y="3854293"/>
                <a:ext cx="520271" cy="584775"/>
              </a:xfrm>
              <a:prstGeom prst="rect">
                <a:avLst/>
              </a:prstGeom>
              <a:blipFill>
                <a:blip r:embed="rId7"/>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4A0020D-B90D-6D3E-AD7D-24473C4014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8102" y="392621"/>
            <a:ext cx="1156352" cy="1462785"/>
          </a:xfrm>
          <a:prstGeom prst="rect">
            <a:avLst/>
          </a:prstGeom>
        </p:spPr>
      </p:pic>
      <p:pic>
        <p:nvPicPr>
          <p:cNvPr id="17" name="Picture 16">
            <a:extLst>
              <a:ext uri="{FF2B5EF4-FFF2-40B4-BE49-F238E27FC236}">
                <a16:creationId xmlns:a16="http://schemas.microsoft.com/office/drawing/2014/main" id="{BED2ADCB-DCE6-6B00-05DA-04FDA414C1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0249" y="1475184"/>
            <a:ext cx="725747" cy="543610"/>
          </a:xfrm>
          <a:prstGeom prst="rect">
            <a:avLst/>
          </a:prstGeom>
        </p:spPr>
      </p:pic>
      <p:pic>
        <p:nvPicPr>
          <p:cNvPr id="21" name="Picture 20">
            <a:extLst>
              <a:ext uri="{FF2B5EF4-FFF2-40B4-BE49-F238E27FC236}">
                <a16:creationId xmlns:a16="http://schemas.microsoft.com/office/drawing/2014/main" id="{7068EB89-DC5C-942E-F540-FE594878AE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3556" y="795568"/>
            <a:ext cx="725747" cy="581176"/>
          </a:xfrm>
          <a:prstGeom prst="rect">
            <a:avLst/>
          </a:prstGeom>
        </p:spPr>
      </p:pic>
      <p:cxnSp>
        <p:nvCxnSpPr>
          <p:cNvPr id="24" name="Straight Arrow Connector 23">
            <a:extLst>
              <a:ext uri="{FF2B5EF4-FFF2-40B4-BE49-F238E27FC236}">
                <a16:creationId xmlns:a16="http://schemas.microsoft.com/office/drawing/2014/main" id="{B9ACCD1F-2A2D-C790-DCC0-DF25BC318FF8}"/>
              </a:ext>
            </a:extLst>
          </p:cNvPr>
          <p:cNvCxnSpPr>
            <a:cxnSpLocks/>
            <a:stCxn id="21" idx="2"/>
          </p:cNvCxnSpPr>
          <p:nvPr/>
        </p:nvCxnSpPr>
        <p:spPr>
          <a:xfrm>
            <a:off x="1646430"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5D539DC-26A3-ACE5-4134-F65B7AB5D1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1493" y="1433981"/>
            <a:ext cx="582213" cy="584813"/>
          </a:xfrm>
          <a:prstGeom prst="rect">
            <a:avLst/>
          </a:prstGeom>
        </p:spPr>
      </p:pic>
      <p:cxnSp>
        <p:nvCxnSpPr>
          <p:cNvPr id="37" name="Straight Arrow Connector 36">
            <a:extLst>
              <a:ext uri="{FF2B5EF4-FFF2-40B4-BE49-F238E27FC236}">
                <a16:creationId xmlns:a16="http://schemas.microsoft.com/office/drawing/2014/main" id="{D1A29F8C-58C5-7033-1BBE-04D4C108276A}"/>
              </a:ext>
            </a:extLst>
          </p:cNvPr>
          <p:cNvCxnSpPr>
            <a:cxnSpLocks/>
          </p:cNvCxnSpPr>
          <p:nvPr/>
        </p:nvCxnSpPr>
        <p:spPr>
          <a:xfrm>
            <a:off x="2463706"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9BBCA52-F394-A7EF-583A-174F24DA56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2403" y="1448147"/>
            <a:ext cx="584579" cy="584579"/>
          </a:xfrm>
          <a:prstGeom prst="rect">
            <a:avLst/>
          </a:prstGeom>
        </p:spPr>
      </p:pic>
      <p:pic>
        <p:nvPicPr>
          <p:cNvPr id="41" name="Picture 40">
            <a:extLst>
              <a:ext uri="{FF2B5EF4-FFF2-40B4-BE49-F238E27FC236}">
                <a16:creationId xmlns:a16="http://schemas.microsoft.com/office/drawing/2014/main" id="{03F69A6E-A1CB-2C28-136E-67B24DCCCB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5919" y="684578"/>
            <a:ext cx="582210" cy="698652"/>
          </a:xfrm>
          <a:prstGeom prst="rect">
            <a:avLst/>
          </a:prstGeom>
        </p:spPr>
      </p:pic>
      <p:cxnSp>
        <p:nvCxnSpPr>
          <p:cNvPr id="42" name="Straight Arrow Connector 41">
            <a:extLst>
              <a:ext uri="{FF2B5EF4-FFF2-40B4-BE49-F238E27FC236}">
                <a16:creationId xmlns:a16="http://schemas.microsoft.com/office/drawing/2014/main" id="{B9B70264-99D7-755F-BEE3-4A2B2F3F412C}"/>
              </a:ext>
            </a:extLst>
          </p:cNvPr>
          <p:cNvCxnSpPr>
            <a:cxnSpLocks/>
          </p:cNvCxnSpPr>
          <p:nvPr/>
        </p:nvCxnSpPr>
        <p:spPr>
          <a:xfrm>
            <a:off x="3337024" y="1405212"/>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63D049BA-8FB9-E372-6D13-9F3A9BE8C9D3}"/>
              </a:ext>
            </a:extLst>
          </p:cNvPr>
          <p:cNvSpPr/>
          <p:nvPr/>
        </p:nvSpPr>
        <p:spPr>
          <a:xfrm>
            <a:off x="1043345" y="2662844"/>
            <a:ext cx="834876" cy="1191449"/>
          </a:xfrm>
          <a:prstGeom prst="rect">
            <a:avLst/>
          </a:prstGeom>
          <a:noFill/>
          <a:ln w="38100">
            <a:solidFill>
              <a:srgbClr val="58DA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8E1CF2A0-275F-C1EC-CEFD-446412B82941}"/>
              </a:ext>
            </a:extLst>
          </p:cNvPr>
          <p:cNvSpPr/>
          <p:nvPr/>
        </p:nvSpPr>
        <p:spPr>
          <a:xfrm>
            <a:off x="1033024" y="4974105"/>
            <a:ext cx="834876" cy="626595"/>
          </a:xfrm>
          <a:prstGeom prst="rect">
            <a:avLst/>
          </a:prstGeom>
          <a:noFill/>
          <a:ln w="38100">
            <a:solidFill>
              <a:srgbClr val="58DA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077FDAEF-9497-A669-6B83-0F4184E22438}"/>
              </a:ext>
            </a:extLst>
          </p:cNvPr>
          <p:cNvSpPr/>
          <p:nvPr/>
        </p:nvSpPr>
        <p:spPr>
          <a:xfrm>
            <a:off x="2306699" y="2662844"/>
            <a:ext cx="316614" cy="1191449"/>
          </a:xfrm>
          <a:prstGeom prst="rect">
            <a:avLst/>
          </a:prstGeom>
          <a:noFill/>
          <a:ln w="38100">
            <a:solidFill>
              <a:srgbClr val="58DA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FD3A5821-8A34-13D3-1CDA-FF12FA959683}"/>
              </a:ext>
            </a:extLst>
          </p:cNvPr>
          <p:cNvSpPr/>
          <p:nvPr/>
        </p:nvSpPr>
        <p:spPr>
          <a:xfrm>
            <a:off x="2262964" y="4982943"/>
            <a:ext cx="394210" cy="595725"/>
          </a:xfrm>
          <a:prstGeom prst="rect">
            <a:avLst/>
          </a:prstGeom>
          <a:noFill/>
          <a:ln w="38100">
            <a:solidFill>
              <a:srgbClr val="58DA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37E11737-3CB6-6CF9-5F1A-465754EACEF3}"/>
              </a:ext>
            </a:extLst>
          </p:cNvPr>
          <p:cNvSpPr/>
          <p:nvPr/>
        </p:nvSpPr>
        <p:spPr>
          <a:xfrm>
            <a:off x="5164472" y="2662844"/>
            <a:ext cx="316614" cy="1191449"/>
          </a:xfrm>
          <a:prstGeom prst="rect">
            <a:avLst/>
          </a:prstGeom>
          <a:noFill/>
          <a:ln w="38100">
            <a:solidFill>
              <a:srgbClr val="58DA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CBF9DCDB-33AE-55C0-B58D-C712B835B87E}"/>
              </a:ext>
            </a:extLst>
          </p:cNvPr>
          <p:cNvSpPr/>
          <p:nvPr/>
        </p:nvSpPr>
        <p:spPr>
          <a:xfrm>
            <a:off x="5116240" y="4974105"/>
            <a:ext cx="394210" cy="595725"/>
          </a:xfrm>
          <a:prstGeom prst="rect">
            <a:avLst/>
          </a:prstGeom>
          <a:noFill/>
          <a:ln w="38100">
            <a:solidFill>
              <a:srgbClr val="58DA9F"/>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3140E975-1E40-2E07-5F95-440115A7BE04}"/>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30293290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7A83066-A670-3FFE-D4AF-379A108D0E14}"/>
              </a:ext>
            </a:extLst>
          </p:cNvPr>
          <p:cNvPicPr>
            <a:picLocks noChangeAspect="1"/>
          </p:cNvPicPr>
          <p:nvPr/>
        </p:nvPicPr>
        <p:blipFill>
          <a:blip r:embed="rId3"/>
          <a:stretch>
            <a:fillRect/>
          </a:stretch>
        </p:blipFill>
        <p:spPr>
          <a:xfrm>
            <a:off x="0" y="32860"/>
            <a:ext cx="12192000" cy="6792280"/>
          </a:xfrm>
          <a:prstGeom prst="rect">
            <a:avLst/>
          </a:prstGeom>
        </p:spPr>
      </p:pic>
    </p:spTree>
    <p:extLst>
      <p:ext uri="{BB962C8B-B14F-4D97-AF65-F5344CB8AC3E}">
        <p14:creationId xmlns:p14="http://schemas.microsoft.com/office/powerpoint/2010/main" val="22220343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721DAA6-8928-33E6-C42F-75C7F20D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01" y="692446"/>
            <a:ext cx="582210" cy="822488"/>
          </a:xfrm>
          <a:prstGeom prst="rect">
            <a:avLst/>
          </a:prstGeom>
        </p:spPr>
      </p:pic>
      <p:sp>
        <p:nvSpPr>
          <p:cNvPr id="16" name="Content Placeholder 2">
            <a:extLst>
              <a:ext uri="{FF2B5EF4-FFF2-40B4-BE49-F238E27FC236}">
                <a16:creationId xmlns:a16="http://schemas.microsoft.com/office/drawing/2014/main" id="{3FC17854-9262-1C16-296C-EE1E261DFBFF}"/>
              </a:ext>
            </a:extLst>
          </p:cNvPr>
          <p:cNvSpPr txBox="1">
            <a:spLocks/>
          </p:cNvSpPr>
          <p:nvPr/>
        </p:nvSpPr>
        <p:spPr>
          <a:xfrm>
            <a:off x="1043345" y="2148629"/>
            <a:ext cx="4127879" cy="4344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1  1  0  1  0  1  </a:t>
            </a:r>
          </a:p>
          <a:p>
            <a:pPr marL="0" indent="0">
              <a:buNone/>
            </a:pPr>
            <a:r>
              <a:rPr lang="en-US" sz="3300" dirty="0"/>
              <a:t>0  1  1  1  0  0</a:t>
            </a:r>
          </a:p>
          <a:p>
            <a:pPr marL="0" indent="0">
              <a:buNone/>
            </a:pPr>
            <a:r>
              <a:rPr lang="en-US" sz="3300" dirty="0"/>
              <a:t>0  1  0  1  1  1  </a:t>
            </a:r>
          </a:p>
          <a:p>
            <a:pPr marL="0" indent="0">
              <a:buNone/>
            </a:pPr>
            <a:r>
              <a:rPr lang="en-US" sz="3300" dirty="0"/>
              <a:t>0  1  1  0  1  0</a:t>
            </a:r>
          </a:p>
          <a:p>
            <a:pPr marL="0" indent="0">
              <a:buNone/>
            </a:pPr>
            <a:r>
              <a:rPr lang="en-US" sz="3300" dirty="0"/>
              <a:t>1  0  1  1  1  1</a:t>
            </a:r>
          </a:p>
          <a:p>
            <a:pPr marL="0" indent="0">
              <a:buNone/>
            </a:pPr>
            <a:r>
              <a:rPr lang="en-US" sz="3300" dirty="0"/>
              <a:t>0  1  1  1  0  1</a:t>
            </a:r>
          </a:p>
          <a:p>
            <a:pPr marL="0" indent="0">
              <a:buNone/>
            </a:pPr>
            <a:r>
              <a:rPr lang="en-US" sz="3300" dirty="0"/>
              <a:t>0  0  1  0  1  1</a:t>
            </a:r>
          </a:p>
        </p:txBody>
      </p:sp>
      <p:sp>
        <p:nvSpPr>
          <p:cNvPr id="18" name="Rectangle 17">
            <a:extLst>
              <a:ext uri="{FF2B5EF4-FFF2-40B4-BE49-F238E27FC236}">
                <a16:creationId xmlns:a16="http://schemas.microsoft.com/office/drawing/2014/main" id="{746386E0-4237-1B33-6926-F380FE52AF7E}"/>
              </a:ext>
            </a:extLst>
          </p:cNvPr>
          <p:cNvSpPr/>
          <p:nvPr/>
        </p:nvSpPr>
        <p:spPr>
          <a:xfrm>
            <a:off x="962596" y="2148629"/>
            <a:ext cx="2600736" cy="401692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C4E0330-8395-E19B-097D-0455CFC00BF1}"/>
                  </a:ext>
                </a:extLst>
              </p:cNvPr>
              <p:cNvSpPr/>
              <p:nvPr/>
            </p:nvSpPr>
            <p:spPr>
              <a:xfrm>
                <a:off x="356425" y="2059381"/>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19" name="Rectangle 18">
                <a:extLst>
                  <a:ext uri="{FF2B5EF4-FFF2-40B4-BE49-F238E27FC236}">
                    <a16:creationId xmlns:a16="http://schemas.microsoft.com/office/drawing/2014/main" id="{BC4E0330-8395-E19B-097D-0455CFC00BF1}"/>
                  </a:ext>
                </a:extLst>
              </p:cNvPr>
              <p:cNvSpPr>
                <a:spLocks noRot="1" noChangeAspect="1" noMove="1" noResize="1" noEditPoints="1" noAdjustHandles="1" noChangeArrowheads="1" noChangeShapeType="1" noTextEdit="1"/>
              </p:cNvSpPr>
              <p:nvPr/>
            </p:nvSpPr>
            <p:spPr>
              <a:xfrm>
                <a:off x="356425" y="2059381"/>
                <a:ext cx="54136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5C0BEEA-79E3-E999-04A3-05B2F1CBA69E}"/>
                  </a:ext>
                </a:extLst>
              </p:cNvPr>
              <p:cNvSpPr/>
              <p:nvPr/>
            </p:nvSpPr>
            <p:spPr>
              <a:xfrm>
                <a:off x="1893712" y="6119388"/>
                <a:ext cx="39421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𝑑</m:t>
                      </m:r>
                    </m:oMath>
                  </m:oMathPara>
                </a14:m>
                <a:endParaRPr lang="en-US" sz="3200" dirty="0">
                  <a:solidFill>
                    <a:srgbClr val="C00000"/>
                  </a:solidFill>
                </a:endParaRPr>
              </a:p>
            </p:txBody>
          </p:sp>
        </mc:Choice>
        <mc:Fallback xmlns="">
          <p:sp>
            <p:nvSpPr>
              <p:cNvPr id="22" name="Rectangle 21">
                <a:extLst>
                  <a:ext uri="{FF2B5EF4-FFF2-40B4-BE49-F238E27FC236}">
                    <a16:creationId xmlns:a16="http://schemas.microsoft.com/office/drawing/2014/main" id="{95C0BEEA-79E3-E999-04A3-05B2F1CBA69E}"/>
                  </a:ext>
                </a:extLst>
              </p:cNvPr>
              <p:cNvSpPr>
                <a:spLocks noRot="1" noChangeAspect="1" noMove="1" noResize="1" noEditPoints="1" noAdjustHandles="1" noChangeArrowheads="1" noChangeShapeType="1" noTextEdit="1"/>
              </p:cNvSpPr>
              <p:nvPr/>
            </p:nvSpPr>
            <p:spPr>
              <a:xfrm>
                <a:off x="1893712" y="6119388"/>
                <a:ext cx="394210" cy="58477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A13D8E-0EDD-635F-54D0-2AECF42ACC37}"/>
              </a:ext>
            </a:extLst>
          </p:cNvPr>
          <p:cNvSpPr txBox="1">
            <a:spLocks/>
          </p:cNvSpPr>
          <p:nvPr/>
        </p:nvSpPr>
        <p:spPr>
          <a:xfrm>
            <a:off x="5115238" y="2164697"/>
            <a:ext cx="2391129" cy="414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0</a:t>
            </a:r>
          </a:p>
          <a:p>
            <a:pPr marL="0" indent="0">
              <a:buNone/>
            </a:pPr>
            <a:r>
              <a:rPr lang="en-US" sz="3300" dirty="0"/>
              <a:t>1  </a:t>
            </a:r>
          </a:p>
          <a:p>
            <a:pPr marL="0" indent="0">
              <a:buNone/>
            </a:pPr>
            <a:r>
              <a:rPr lang="en-US" sz="3300" dirty="0"/>
              <a:t>1</a:t>
            </a:r>
          </a:p>
          <a:p>
            <a:pPr marL="0" indent="0">
              <a:buNone/>
            </a:pPr>
            <a:r>
              <a:rPr lang="en-US" sz="3300" dirty="0"/>
              <a:t>0</a:t>
            </a:r>
          </a:p>
          <a:p>
            <a:pPr marL="0" indent="0">
              <a:buNone/>
            </a:pPr>
            <a:r>
              <a:rPr lang="en-US" sz="3300" dirty="0"/>
              <a:t>0</a:t>
            </a:r>
          </a:p>
          <a:p>
            <a:pPr marL="0" indent="0">
              <a:buNone/>
            </a:pPr>
            <a:r>
              <a:rPr lang="en-US" sz="3300" dirty="0"/>
              <a:t>1  </a:t>
            </a:r>
          </a:p>
          <a:p>
            <a:pPr marL="0" indent="0">
              <a:buNone/>
            </a:pPr>
            <a:r>
              <a:rPr lang="en-US" sz="3300" dirty="0"/>
              <a:t>0</a:t>
            </a:r>
          </a:p>
          <a:p>
            <a:pPr marL="0" indent="0">
              <a:buNone/>
            </a:pPr>
            <a:endParaRPr lang="en-US" sz="3300" dirty="0"/>
          </a:p>
        </p:txBody>
      </p:sp>
      <p:sp>
        <p:nvSpPr>
          <p:cNvPr id="9" name="Rectangle 8">
            <a:extLst>
              <a:ext uri="{FF2B5EF4-FFF2-40B4-BE49-F238E27FC236}">
                <a16:creationId xmlns:a16="http://schemas.microsoft.com/office/drawing/2014/main" id="{594280A1-EF1F-8BA7-ECE3-133868F18F6C}"/>
              </a:ext>
            </a:extLst>
          </p:cNvPr>
          <p:cNvSpPr/>
          <p:nvPr/>
        </p:nvSpPr>
        <p:spPr>
          <a:xfrm>
            <a:off x="5122891" y="2138219"/>
            <a:ext cx="394209" cy="401692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F756B99-0E16-557C-8480-0BEE5F8D7378}"/>
                  </a:ext>
                </a:extLst>
              </p:cNvPr>
              <p:cNvSpPr/>
              <p:nvPr/>
            </p:nvSpPr>
            <p:spPr>
              <a:xfrm>
                <a:off x="4545889" y="2078069"/>
                <a:ext cx="50789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𝑏</m:t>
                      </m:r>
                    </m:oMath>
                  </m:oMathPara>
                </a14:m>
                <a:endParaRPr lang="en-US" dirty="0">
                  <a:solidFill>
                    <a:srgbClr val="C00000"/>
                  </a:solidFill>
                </a:endParaRPr>
              </a:p>
            </p:txBody>
          </p:sp>
        </mc:Choice>
        <mc:Fallback xmlns="">
          <p:sp>
            <p:nvSpPr>
              <p:cNvPr id="10" name="Rectangle 9">
                <a:extLst>
                  <a:ext uri="{FF2B5EF4-FFF2-40B4-BE49-F238E27FC236}">
                    <a16:creationId xmlns:a16="http://schemas.microsoft.com/office/drawing/2014/main" id="{CF756B99-0E16-557C-8480-0BEE5F8D7378}"/>
                  </a:ext>
                </a:extLst>
              </p:cNvPr>
              <p:cNvSpPr>
                <a:spLocks noRot="1" noChangeAspect="1" noMove="1" noResize="1" noEditPoints="1" noAdjustHandles="1" noChangeArrowheads="1" noChangeShapeType="1" noTextEdit="1"/>
              </p:cNvSpPr>
              <p:nvPr/>
            </p:nvSpPr>
            <p:spPr>
              <a:xfrm>
                <a:off x="4545889" y="2078069"/>
                <a:ext cx="507896"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CD6CD58-5E2C-2CE3-DC7E-E559C8C2442D}"/>
                  </a:ext>
                </a:extLst>
              </p:cNvPr>
              <p:cNvSpPr/>
              <p:nvPr/>
            </p:nvSpPr>
            <p:spPr>
              <a:xfrm>
                <a:off x="375393" y="3854293"/>
                <a:ext cx="52027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𝑛</m:t>
                      </m:r>
                    </m:oMath>
                  </m:oMathPara>
                </a14:m>
                <a:endParaRPr lang="en-US" sz="3200" dirty="0">
                  <a:solidFill>
                    <a:srgbClr val="C00000"/>
                  </a:solidFill>
                </a:endParaRPr>
              </a:p>
            </p:txBody>
          </p:sp>
        </mc:Choice>
        <mc:Fallback xmlns="">
          <p:sp>
            <p:nvSpPr>
              <p:cNvPr id="2" name="Rectangle 1">
                <a:extLst>
                  <a:ext uri="{FF2B5EF4-FFF2-40B4-BE49-F238E27FC236}">
                    <a16:creationId xmlns:a16="http://schemas.microsoft.com/office/drawing/2014/main" id="{9CD6CD58-5E2C-2CE3-DC7E-E559C8C2442D}"/>
                  </a:ext>
                </a:extLst>
              </p:cNvPr>
              <p:cNvSpPr>
                <a:spLocks noRot="1" noChangeAspect="1" noMove="1" noResize="1" noEditPoints="1" noAdjustHandles="1" noChangeArrowheads="1" noChangeShapeType="1" noTextEdit="1"/>
              </p:cNvSpPr>
              <p:nvPr/>
            </p:nvSpPr>
            <p:spPr>
              <a:xfrm>
                <a:off x="375393" y="3854293"/>
                <a:ext cx="520271" cy="584775"/>
              </a:xfrm>
              <a:prstGeom prst="rect">
                <a:avLst/>
              </a:prstGeom>
              <a:blipFill>
                <a:blip r:embed="rId7"/>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4A0020D-B90D-6D3E-AD7D-24473C4014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8102" y="392621"/>
            <a:ext cx="1156352" cy="1462785"/>
          </a:xfrm>
          <a:prstGeom prst="rect">
            <a:avLst/>
          </a:prstGeom>
        </p:spPr>
      </p:pic>
      <p:pic>
        <p:nvPicPr>
          <p:cNvPr id="17" name="Picture 16">
            <a:extLst>
              <a:ext uri="{FF2B5EF4-FFF2-40B4-BE49-F238E27FC236}">
                <a16:creationId xmlns:a16="http://schemas.microsoft.com/office/drawing/2014/main" id="{BED2ADCB-DCE6-6B00-05DA-04FDA414C1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0249" y="1475184"/>
            <a:ext cx="725747" cy="543610"/>
          </a:xfrm>
          <a:prstGeom prst="rect">
            <a:avLst/>
          </a:prstGeom>
        </p:spPr>
      </p:pic>
      <p:pic>
        <p:nvPicPr>
          <p:cNvPr id="21" name="Picture 20">
            <a:extLst>
              <a:ext uri="{FF2B5EF4-FFF2-40B4-BE49-F238E27FC236}">
                <a16:creationId xmlns:a16="http://schemas.microsoft.com/office/drawing/2014/main" id="{7068EB89-DC5C-942E-F540-FE594878AE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3556" y="795568"/>
            <a:ext cx="725747" cy="581176"/>
          </a:xfrm>
          <a:prstGeom prst="rect">
            <a:avLst/>
          </a:prstGeom>
        </p:spPr>
      </p:pic>
      <p:cxnSp>
        <p:nvCxnSpPr>
          <p:cNvPr id="24" name="Straight Arrow Connector 23">
            <a:extLst>
              <a:ext uri="{FF2B5EF4-FFF2-40B4-BE49-F238E27FC236}">
                <a16:creationId xmlns:a16="http://schemas.microsoft.com/office/drawing/2014/main" id="{B9ACCD1F-2A2D-C790-DCC0-DF25BC318FF8}"/>
              </a:ext>
            </a:extLst>
          </p:cNvPr>
          <p:cNvCxnSpPr>
            <a:cxnSpLocks/>
            <a:stCxn id="21" idx="2"/>
          </p:cNvCxnSpPr>
          <p:nvPr/>
        </p:nvCxnSpPr>
        <p:spPr>
          <a:xfrm>
            <a:off x="1646430"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5D539DC-26A3-ACE5-4134-F65B7AB5D1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1493" y="1433981"/>
            <a:ext cx="582213" cy="584813"/>
          </a:xfrm>
          <a:prstGeom prst="rect">
            <a:avLst/>
          </a:prstGeom>
        </p:spPr>
      </p:pic>
      <p:cxnSp>
        <p:nvCxnSpPr>
          <p:cNvPr id="37" name="Straight Arrow Connector 36">
            <a:extLst>
              <a:ext uri="{FF2B5EF4-FFF2-40B4-BE49-F238E27FC236}">
                <a16:creationId xmlns:a16="http://schemas.microsoft.com/office/drawing/2014/main" id="{D1A29F8C-58C5-7033-1BBE-04D4C108276A}"/>
              </a:ext>
            </a:extLst>
          </p:cNvPr>
          <p:cNvCxnSpPr>
            <a:cxnSpLocks/>
          </p:cNvCxnSpPr>
          <p:nvPr/>
        </p:nvCxnSpPr>
        <p:spPr>
          <a:xfrm>
            <a:off x="2463706"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9BBCA52-F394-A7EF-583A-174F24DA56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2403" y="1448147"/>
            <a:ext cx="584579" cy="584579"/>
          </a:xfrm>
          <a:prstGeom prst="rect">
            <a:avLst/>
          </a:prstGeom>
        </p:spPr>
      </p:pic>
      <p:pic>
        <p:nvPicPr>
          <p:cNvPr id="41" name="Picture 40">
            <a:extLst>
              <a:ext uri="{FF2B5EF4-FFF2-40B4-BE49-F238E27FC236}">
                <a16:creationId xmlns:a16="http://schemas.microsoft.com/office/drawing/2014/main" id="{03F69A6E-A1CB-2C28-136E-67B24DCCCB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5919" y="684578"/>
            <a:ext cx="582210" cy="698652"/>
          </a:xfrm>
          <a:prstGeom prst="rect">
            <a:avLst/>
          </a:prstGeom>
        </p:spPr>
      </p:pic>
      <p:cxnSp>
        <p:nvCxnSpPr>
          <p:cNvPr id="42" name="Straight Arrow Connector 41">
            <a:extLst>
              <a:ext uri="{FF2B5EF4-FFF2-40B4-BE49-F238E27FC236}">
                <a16:creationId xmlns:a16="http://schemas.microsoft.com/office/drawing/2014/main" id="{B9B70264-99D7-755F-BEE3-4A2B2F3F412C}"/>
              </a:ext>
            </a:extLst>
          </p:cNvPr>
          <p:cNvCxnSpPr>
            <a:cxnSpLocks/>
          </p:cNvCxnSpPr>
          <p:nvPr/>
        </p:nvCxnSpPr>
        <p:spPr>
          <a:xfrm>
            <a:off x="3337024" y="1405212"/>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sp>
        <p:nvSpPr>
          <p:cNvPr id="3" name="Rectangle 2">
            <a:extLst>
              <a:ext uri="{FF2B5EF4-FFF2-40B4-BE49-F238E27FC236}">
                <a16:creationId xmlns:a16="http://schemas.microsoft.com/office/drawing/2014/main" id="{0048DD8D-6DB5-B0BF-1B84-D79B3A5D29FA}"/>
              </a:ext>
            </a:extLst>
          </p:cNvPr>
          <p:cNvSpPr/>
          <p:nvPr/>
        </p:nvSpPr>
        <p:spPr>
          <a:xfrm>
            <a:off x="3737181" y="2164697"/>
            <a:ext cx="398585" cy="2032729"/>
          </a:xfrm>
          <a:prstGeom prst="rect">
            <a:avLst/>
          </a:prstGeom>
          <a:noFill/>
          <a:ln w="57150">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B2E8EF2-A410-0D18-A938-0090700097AD}"/>
                  </a:ext>
                </a:extLst>
              </p:cNvPr>
              <p:cNvSpPr/>
              <p:nvPr/>
            </p:nvSpPr>
            <p:spPr>
              <a:xfrm>
                <a:off x="3727213" y="2986826"/>
                <a:ext cx="367985"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𝑥</m:t>
                      </m:r>
                    </m:oMath>
                  </m:oMathPara>
                </a14:m>
                <a:endParaRPr lang="en-US" sz="3200" dirty="0">
                  <a:solidFill>
                    <a:srgbClr val="C00000"/>
                  </a:solidFill>
                </a:endParaRPr>
              </a:p>
            </p:txBody>
          </p:sp>
        </mc:Choice>
        <mc:Fallback xmlns="">
          <p:sp>
            <p:nvSpPr>
              <p:cNvPr id="4" name="Rectangle 3">
                <a:extLst>
                  <a:ext uri="{FF2B5EF4-FFF2-40B4-BE49-F238E27FC236}">
                    <a16:creationId xmlns:a16="http://schemas.microsoft.com/office/drawing/2014/main" id="{CB2E8EF2-A410-0D18-A938-0090700097AD}"/>
                  </a:ext>
                </a:extLst>
              </p:cNvPr>
              <p:cNvSpPr>
                <a:spLocks noRot="1" noChangeAspect="1" noMove="1" noResize="1" noEditPoints="1" noAdjustHandles="1" noChangeArrowheads="1" noChangeShapeType="1" noTextEdit="1"/>
              </p:cNvSpPr>
              <p:nvPr/>
            </p:nvSpPr>
            <p:spPr>
              <a:xfrm>
                <a:off x="3727213" y="2986826"/>
                <a:ext cx="367985" cy="584775"/>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FFF5CFF8-DB9E-CAA4-79C0-B1B5FFD6CA60}"/>
                  </a:ext>
                </a:extLst>
              </p:cNvPr>
              <p:cNvSpPr/>
              <p:nvPr/>
            </p:nvSpPr>
            <p:spPr>
              <a:xfrm>
                <a:off x="4194832" y="3902769"/>
                <a:ext cx="579005"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chemeClr val="tx1"/>
                          </a:solidFill>
                          <a:latin typeface="Cambria Math" panose="02040503050406030204" pitchFamily="18" charset="0"/>
                        </a:rPr>
                        <m:t>≈</m:t>
                      </m:r>
                    </m:oMath>
                  </m:oMathPara>
                </a14:m>
                <a:endParaRPr lang="en-US" sz="3200" dirty="0">
                  <a:solidFill>
                    <a:schemeClr val="tx1"/>
                  </a:solidFill>
                </a:endParaRPr>
              </a:p>
            </p:txBody>
          </p:sp>
        </mc:Choice>
        <mc:Fallback xmlns="">
          <p:sp>
            <p:nvSpPr>
              <p:cNvPr id="6" name="Rectangle 5">
                <a:extLst>
                  <a:ext uri="{FF2B5EF4-FFF2-40B4-BE49-F238E27FC236}">
                    <a16:creationId xmlns:a16="http://schemas.microsoft.com/office/drawing/2014/main" id="{FFF5CFF8-DB9E-CAA4-79C0-B1B5FFD6CA60}"/>
                  </a:ext>
                </a:extLst>
              </p:cNvPr>
              <p:cNvSpPr>
                <a:spLocks noRot="1" noChangeAspect="1" noMove="1" noResize="1" noEditPoints="1" noAdjustHandles="1" noChangeArrowheads="1" noChangeShapeType="1" noTextEdit="1"/>
              </p:cNvSpPr>
              <p:nvPr/>
            </p:nvSpPr>
            <p:spPr>
              <a:xfrm>
                <a:off x="4194832" y="3902769"/>
                <a:ext cx="579005" cy="584775"/>
              </a:xfrm>
              <a:prstGeom prst="rect">
                <a:avLst/>
              </a:prstGeom>
              <a:blipFill>
                <a:blip r:embed="rId16"/>
                <a:stretch>
                  <a:fillRect/>
                </a:stretch>
              </a:blipFill>
            </p:spPr>
            <p:txBody>
              <a:bodyPr/>
              <a:lstStyle/>
              <a:p>
                <a:r>
                  <a:rPr lang="en-US">
                    <a:noFill/>
                  </a:rPr>
                  <a:t> </a:t>
                </a:r>
              </a:p>
            </p:txBody>
          </p:sp>
        </mc:Fallback>
      </mc:AlternateContent>
      <p:pic>
        <p:nvPicPr>
          <p:cNvPr id="8" name="Picture 7">
            <a:extLst>
              <a:ext uri="{FF2B5EF4-FFF2-40B4-BE49-F238E27FC236}">
                <a16:creationId xmlns:a16="http://schemas.microsoft.com/office/drawing/2014/main" id="{24BD9832-9CF4-CDE5-04C4-F2EA98473690}"/>
              </a:ext>
            </a:extLst>
          </p:cNvPr>
          <p:cNvPicPr>
            <a:picLocks noChangeAspect="1"/>
          </p:cNvPicPr>
          <p:nvPr/>
        </p:nvPicPr>
        <p:blipFill>
          <a:blip r:embed="rId17">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38659632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6D8B645B-0CE0-122D-5263-72969E106C4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1244" y="245097"/>
            <a:ext cx="7747686" cy="6367806"/>
          </a:xfrm>
          <a:prstGeom prst="rect">
            <a:avLst/>
          </a:prstGeom>
        </p:spPr>
      </p:pic>
    </p:spTree>
    <p:extLst>
      <p:ext uri="{BB962C8B-B14F-4D97-AF65-F5344CB8AC3E}">
        <p14:creationId xmlns:p14="http://schemas.microsoft.com/office/powerpoint/2010/main" val="158014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A8A3F667-2BB3-655B-A889-76927392B490}"/>
              </a:ext>
            </a:extLst>
          </p:cNvPr>
          <p:cNvPicPr>
            <a:picLocks noChangeAspect="1"/>
          </p:cNvPicPr>
          <p:nvPr/>
        </p:nvPicPr>
        <p:blipFill>
          <a:blip r:embed="rId2"/>
          <a:stretch>
            <a:fillRect/>
          </a:stretch>
        </p:blipFill>
        <p:spPr>
          <a:xfrm>
            <a:off x="1240607" y="910178"/>
            <a:ext cx="9258300" cy="5848350"/>
          </a:xfrm>
          <a:prstGeom prst="rect">
            <a:avLst/>
          </a:prstGeom>
        </p:spPr>
      </p:pic>
      <p:pic>
        <p:nvPicPr>
          <p:cNvPr id="7" name="Picture 6">
            <a:extLst>
              <a:ext uri="{FF2B5EF4-FFF2-40B4-BE49-F238E27FC236}">
                <a16:creationId xmlns:a16="http://schemas.microsoft.com/office/drawing/2014/main" id="{B4815F29-9B75-DF67-931D-929A6CA8770D}"/>
              </a:ext>
            </a:extLst>
          </p:cNvPr>
          <p:cNvPicPr>
            <a:picLocks noChangeAspect="1"/>
          </p:cNvPicPr>
          <p:nvPr/>
        </p:nvPicPr>
        <p:blipFill>
          <a:blip r:embed="rId3"/>
          <a:stretch>
            <a:fillRect/>
          </a:stretch>
        </p:blipFill>
        <p:spPr>
          <a:xfrm>
            <a:off x="10725150" y="6458685"/>
            <a:ext cx="1162050" cy="200025"/>
          </a:xfrm>
          <a:prstGeom prst="rect">
            <a:avLst/>
          </a:prstGeom>
        </p:spPr>
      </p:pic>
      <p:sp>
        <p:nvSpPr>
          <p:cNvPr id="9" name="TextBox 8">
            <a:extLst>
              <a:ext uri="{FF2B5EF4-FFF2-40B4-BE49-F238E27FC236}">
                <a16:creationId xmlns:a16="http://schemas.microsoft.com/office/drawing/2014/main" id="{5E331EE7-B6CB-FD6F-A5F5-4ECB72F36A52}"/>
              </a:ext>
            </a:extLst>
          </p:cNvPr>
          <p:cNvSpPr txBox="1"/>
          <p:nvPr/>
        </p:nvSpPr>
        <p:spPr>
          <a:xfrm>
            <a:off x="1118058" y="199290"/>
            <a:ext cx="10316655" cy="769441"/>
          </a:xfrm>
          <a:prstGeom prst="rect">
            <a:avLst/>
          </a:prstGeom>
          <a:noFill/>
        </p:spPr>
        <p:txBody>
          <a:bodyPr wrap="square">
            <a:spAutoFit/>
          </a:bodyPr>
          <a:lstStyle/>
          <a:p>
            <a:r>
              <a:rPr lang="en-US" sz="4400" dirty="0">
                <a:solidFill>
                  <a:srgbClr val="C00000"/>
                </a:solidFill>
                <a:latin typeface="+mj-lt"/>
                <a:ea typeface="Calibri Light" panose="020F0302020204030204" pitchFamily="34" charset="0"/>
                <a:cs typeface="Calibri Light" panose="020F0302020204030204" pitchFamily="34" charset="0"/>
              </a:rPr>
              <a:t>Google</a:t>
            </a:r>
            <a:r>
              <a:rPr lang="en-US" sz="4400" dirty="0">
                <a:solidFill>
                  <a:srgbClr val="C00000"/>
                </a:solidFill>
                <a:latin typeface="+mj-lt"/>
              </a:rPr>
              <a:t> Ad Revenue (2001-2021, billion USD)</a:t>
            </a:r>
          </a:p>
        </p:txBody>
      </p:sp>
      <p:pic>
        <p:nvPicPr>
          <p:cNvPr id="11" name="Picture 10">
            <a:extLst>
              <a:ext uri="{FF2B5EF4-FFF2-40B4-BE49-F238E27FC236}">
                <a16:creationId xmlns:a16="http://schemas.microsoft.com/office/drawing/2014/main" id="{7B1DBDAD-2720-1124-5DD1-0E2D7B1B185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73897" y="1556295"/>
            <a:ext cx="3171825" cy="1438275"/>
          </a:xfrm>
          <a:prstGeom prst="rect">
            <a:avLst/>
          </a:prstGeom>
        </p:spPr>
      </p:pic>
    </p:spTree>
    <p:extLst>
      <p:ext uri="{BB962C8B-B14F-4D97-AF65-F5344CB8AC3E}">
        <p14:creationId xmlns:p14="http://schemas.microsoft.com/office/powerpoint/2010/main" val="39298399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84B7A-8516-47FC-9176-8158CF0B5C45}"/>
              </a:ext>
            </a:extLst>
          </p:cNvPr>
          <p:cNvSpPr>
            <a:spLocks noGrp="1"/>
          </p:cNvSpPr>
          <p:nvPr>
            <p:ph type="title"/>
          </p:nvPr>
        </p:nvSpPr>
        <p:spPr/>
        <p:txBody>
          <a:bodyPr/>
          <a:lstStyle/>
          <a:p>
            <a:r>
              <a:rPr lang="en-US" dirty="0">
                <a:solidFill>
                  <a:srgbClr val="C00000"/>
                </a:solidFill>
              </a:rPr>
              <a:t>Evolving Demands</a:t>
            </a:r>
          </a:p>
        </p:txBody>
      </p:sp>
      <p:sp>
        <p:nvSpPr>
          <p:cNvPr id="6" name="Rectangle 5">
            <a:extLst>
              <a:ext uri="{FF2B5EF4-FFF2-40B4-BE49-F238E27FC236}">
                <a16:creationId xmlns:a16="http://schemas.microsoft.com/office/drawing/2014/main" id="{ADE29DC0-5F55-4C0F-9250-42464CEC0C31}"/>
              </a:ext>
            </a:extLst>
          </p:cNvPr>
          <p:cNvSpPr/>
          <p:nvPr/>
        </p:nvSpPr>
        <p:spPr>
          <a:xfrm>
            <a:off x="681318" y="1785331"/>
            <a:ext cx="9807387" cy="2554545"/>
          </a:xfrm>
          <a:prstGeom prst="rect">
            <a:avLst/>
          </a:prstGeom>
        </p:spPr>
        <p:txBody>
          <a:bodyPr wrap="square">
            <a:spAutoFit/>
          </a:bodyPr>
          <a:lstStyle/>
          <a:p>
            <a:pPr marL="457200" indent="-457200">
              <a:buFont typeface="Arial" panose="020B0604020202020204" pitchFamily="34" charset="0"/>
              <a:buChar char="•"/>
            </a:pPr>
            <a:r>
              <a:rPr lang="en-US" sz="3200" dirty="0"/>
              <a:t>Sublinear-time or sublinear-space algorithms</a:t>
            </a:r>
          </a:p>
          <a:p>
            <a:pPr marL="457200" indent="-457200">
              <a:buFont typeface="Arial" panose="020B0604020202020204" pitchFamily="34" charset="0"/>
              <a:buChar char="•"/>
            </a:pPr>
            <a:r>
              <a:rPr lang="en-US" sz="3200" dirty="0"/>
              <a:t>Incorporation of advice</a:t>
            </a:r>
          </a:p>
          <a:p>
            <a:pPr marL="457200" indent="-457200">
              <a:buFont typeface="Arial" panose="020B0604020202020204" pitchFamily="34" charset="0"/>
              <a:buChar char="•"/>
            </a:pPr>
            <a:r>
              <a:rPr lang="en-US" sz="3200" dirty="0"/>
              <a:t>Security and privacy</a:t>
            </a:r>
          </a:p>
          <a:p>
            <a:pPr marL="457200" indent="-457200">
              <a:buFont typeface="Arial" panose="020B0604020202020204" pitchFamily="34" charset="0"/>
              <a:buChar char="•"/>
            </a:pPr>
            <a:r>
              <a:rPr lang="en-US" sz="3200" dirty="0"/>
              <a:t>Robustness to noise or adversarial input</a:t>
            </a:r>
          </a:p>
          <a:p>
            <a:pPr marL="457200" indent="-457200">
              <a:buFont typeface="Arial" panose="020B0604020202020204" pitchFamily="34" charset="0"/>
              <a:buChar char="•"/>
            </a:pPr>
            <a:r>
              <a:rPr lang="en-US" sz="3200" dirty="0"/>
              <a:t>Ability to handle time-sensitive data</a:t>
            </a:r>
          </a:p>
        </p:txBody>
      </p:sp>
      <p:pic>
        <p:nvPicPr>
          <p:cNvPr id="7" name="Picture 6">
            <a:extLst>
              <a:ext uri="{FF2B5EF4-FFF2-40B4-BE49-F238E27FC236}">
                <a16:creationId xmlns:a16="http://schemas.microsoft.com/office/drawing/2014/main" id="{90DFBF2B-C8E8-B326-AAB8-A47796448E85}"/>
              </a:ext>
            </a:extLst>
          </p:cNvPr>
          <p:cNvPicPr>
            <a:picLocks noChangeAspect="1"/>
          </p:cNvPicPr>
          <p:nvPr/>
        </p:nvPicPr>
        <p:blipFill>
          <a:blip r:embed="rId3"/>
          <a:stretch>
            <a:fillRect/>
          </a:stretch>
        </p:blipFill>
        <p:spPr>
          <a:xfrm>
            <a:off x="7822096" y="3109045"/>
            <a:ext cx="4247322" cy="3647700"/>
          </a:xfrm>
          <a:prstGeom prst="rect">
            <a:avLst/>
          </a:prstGeom>
        </p:spPr>
      </p:pic>
    </p:spTree>
    <p:extLst>
      <p:ext uri="{BB962C8B-B14F-4D97-AF65-F5344CB8AC3E}">
        <p14:creationId xmlns:p14="http://schemas.microsoft.com/office/powerpoint/2010/main" val="1192660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Modern Algorithms for Data Science</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Algorithms for data science</a:t>
            </a:r>
          </a:p>
          <a:p>
            <a:endParaRPr lang="en-US" dirty="0"/>
          </a:p>
          <a:p>
            <a:r>
              <a:rPr lang="en-US" dirty="0"/>
              <a:t>Sublinear algorithms</a:t>
            </a:r>
          </a:p>
          <a:p>
            <a:endParaRPr lang="en-US" dirty="0"/>
          </a:p>
          <a:p>
            <a:r>
              <a:rPr lang="en-US" dirty="0"/>
              <a:t>Models of computation for big data</a:t>
            </a:r>
          </a:p>
          <a:p>
            <a:endParaRPr lang="en-US" dirty="0"/>
          </a:p>
          <a:p>
            <a:r>
              <a:rPr lang="en-US" dirty="0"/>
              <a:t>Differential privacy</a:t>
            </a:r>
          </a:p>
          <a:p>
            <a:endParaRPr lang="en-US" dirty="0"/>
          </a:p>
          <a:p>
            <a:endParaRPr lang="en-US" dirty="0"/>
          </a:p>
        </p:txBody>
      </p:sp>
    </p:spTree>
    <p:extLst>
      <p:ext uri="{BB962C8B-B14F-4D97-AF65-F5344CB8AC3E}">
        <p14:creationId xmlns:p14="http://schemas.microsoft.com/office/powerpoint/2010/main" val="39638384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Logistics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HRBB 126, MWF, 1:50-2:40 pm CT</a:t>
            </a:r>
          </a:p>
          <a:p>
            <a:endParaRPr lang="en-US" dirty="0"/>
          </a:p>
          <a:p>
            <a:endParaRPr lang="en-US" dirty="0"/>
          </a:p>
          <a:p>
            <a:r>
              <a:rPr lang="en-US" dirty="0"/>
              <a:t>Office Hours: PETR 424, 3 pm CT on Wednesdays</a:t>
            </a:r>
          </a:p>
          <a:p>
            <a:endParaRPr lang="en-US" dirty="0"/>
          </a:p>
          <a:p>
            <a:endParaRPr lang="en-US" dirty="0"/>
          </a:p>
          <a:p>
            <a:r>
              <a:rPr lang="en-US" dirty="0"/>
              <a:t>Course materials: https://samsonzhou.github.io/csce689-2023</a:t>
            </a:r>
          </a:p>
        </p:txBody>
      </p:sp>
    </p:spTree>
    <p:extLst>
      <p:ext uri="{BB962C8B-B14F-4D97-AF65-F5344CB8AC3E}">
        <p14:creationId xmlns:p14="http://schemas.microsoft.com/office/powerpoint/2010/main" val="125334062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Primary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r>
              <a:rPr lang="en-US" dirty="0"/>
              <a:t>Describe the motivation and statement of central data science problems, measured by the midterm presentation</a:t>
            </a:r>
          </a:p>
          <a:p>
            <a:endParaRPr lang="en-US" dirty="0"/>
          </a:p>
          <a:p>
            <a:r>
              <a:rPr lang="en-US" dirty="0"/>
              <a:t>Work in various big data models of computation, leading toward the final project</a:t>
            </a:r>
          </a:p>
          <a:p>
            <a:endParaRPr lang="en-US" dirty="0"/>
          </a:p>
          <a:p>
            <a:r>
              <a:rPr lang="en-US" dirty="0"/>
              <a:t>Understand the fundamentals of private data analysis</a:t>
            </a:r>
          </a:p>
          <a:p>
            <a:endParaRPr lang="en-US" dirty="0"/>
          </a:p>
          <a:p>
            <a:r>
              <a:rPr lang="en-US" dirty="0"/>
              <a:t>Demonstrate awareness of common algorithmic techniques, through scribe notes</a:t>
            </a:r>
          </a:p>
        </p:txBody>
      </p:sp>
    </p:spTree>
    <p:extLst>
      <p:ext uri="{BB962C8B-B14F-4D97-AF65-F5344CB8AC3E}">
        <p14:creationId xmlns:p14="http://schemas.microsoft.com/office/powerpoint/2010/main" val="40646670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Secondary Goals</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normAutofit lnSpcReduction="10000"/>
          </a:bodyPr>
          <a:lstStyle/>
          <a:p>
            <a:r>
              <a:rPr lang="en-US" dirty="0"/>
              <a:t>Describe the motivation and statement of central data science problems, measured by the midterm presentation </a:t>
            </a:r>
            <a:r>
              <a:rPr lang="en-US" dirty="0">
                <a:solidFill>
                  <a:srgbClr val="FF0000"/>
                </a:solidFill>
              </a:rPr>
              <a:t>(practice reading and presenting technical papers)</a:t>
            </a:r>
            <a:endParaRPr lang="en-US" dirty="0"/>
          </a:p>
          <a:p>
            <a:r>
              <a:rPr lang="en-US" dirty="0"/>
              <a:t>Work in various big data models of computation, leading toward the final project </a:t>
            </a:r>
            <a:r>
              <a:rPr lang="en-US" dirty="0">
                <a:solidFill>
                  <a:srgbClr val="FF0000"/>
                </a:solidFill>
              </a:rPr>
              <a:t>(practice thinking about research!)</a:t>
            </a:r>
            <a:endParaRPr lang="en-US" dirty="0"/>
          </a:p>
          <a:p>
            <a:endParaRPr lang="en-US" dirty="0"/>
          </a:p>
          <a:p>
            <a:r>
              <a:rPr lang="en-US" dirty="0"/>
              <a:t>Understand the fundamentals of private data analysis</a:t>
            </a:r>
          </a:p>
          <a:p>
            <a:endParaRPr lang="en-US" dirty="0"/>
          </a:p>
          <a:p>
            <a:r>
              <a:rPr lang="en-US" dirty="0"/>
              <a:t>Demonstrate awareness of common algorithmic techniques, through scribe notes </a:t>
            </a:r>
            <a:r>
              <a:rPr lang="en-US" dirty="0">
                <a:solidFill>
                  <a:srgbClr val="FF0000"/>
                </a:solidFill>
              </a:rPr>
              <a:t>(familiarity with LaTeX)</a:t>
            </a:r>
          </a:p>
        </p:txBody>
      </p:sp>
    </p:spTree>
    <p:extLst>
      <p:ext uri="{BB962C8B-B14F-4D97-AF65-F5344CB8AC3E}">
        <p14:creationId xmlns:p14="http://schemas.microsoft.com/office/powerpoint/2010/main" val="38559522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34C3CB19-9FD2-0577-7FA3-8608754B508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1"/>
            <a:ext cx="12192001" cy="6858001"/>
          </a:xfrm>
          <a:prstGeom prst="rect">
            <a:avLst/>
          </a:prstGeom>
        </p:spPr>
      </p:pic>
      <p:sp>
        <p:nvSpPr>
          <p:cNvPr id="2" name="TextBox 1">
            <a:extLst>
              <a:ext uri="{FF2B5EF4-FFF2-40B4-BE49-F238E27FC236}">
                <a16:creationId xmlns:a16="http://schemas.microsoft.com/office/drawing/2014/main" id="{C70FF993-7AE5-B39F-3EDF-28F08BBCAAD6}"/>
              </a:ext>
            </a:extLst>
          </p:cNvPr>
          <p:cNvSpPr txBox="1"/>
          <p:nvPr/>
        </p:nvSpPr>
        <p:spPr>
          <a:xfrm>
            <a:off x="7291327" y="584358"/>
            <a:ext cx="4489562" cy="769441"/>
          </a:xfrm>
          <a:prstGeom prst="rect">
            <a:avLst/>
          </a:prstGeom>
          <a:noFill/>
        </p:spPr>
        <p:txBody>
          <a:bodyPr wrap="none" rtlCol="0">
            <a:spAutoFit/>
          </a:bodyPr>
          <a:lstStyle/>
          <a:p>
            <a:r>
              <a:rPr lang="en-US" sz="4400" dirty="0">
                <a:solidFill>
                  <a:schemeClr val="bg1"/>
                </a:solidFill>
                <a:latin typeface="+mj-lt"/>
              </a:rPr>
              <a:t>Why Data Science?</a:t>
            </a:r>
          </a:p>
        </p:txBody>
      </p:sp>
    </p:spTree>
    <p:extLst>
      <p:ext uri="{BB962C8B-B14F-4D97-AF65-F5344CB8AC3E}">
        <p14:creationId xmlns:p14="http://schemas.microsoft.com/office/powerpoint/2010/main" val="612599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Grading</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LaTeX summary of lectures 20%</a:t>
            </a:r>
          </a:p>
          <a:p>
            <a:endParaRPr lang="en-US" dirty="0"/>
          </a:p>
          <a:p>
            <a:endParaRPr lang="en-US" dirty="0"/>
          </a:p>
          <a:p>
            <a:r>
              <a:rPr lang="en-US" dirty="0"/>
              <a:t>Midterm presentation 35%</a:t>
            </a:r>
          </a:p>
          <a:p>
            <a:endParaRPr lang="en-US" dirty="0"/>
          </a:p>
          <a:p>
            <a:endParaRPr lang="en-US" dirty="0"/>
          </a:p>
          <a:p>
            <a:r>
              <a:rPr lang="en-US" dirty="0"/>
              <a:t>Final project 45% </a:t>
            </a:r>
          </a:p>
          <a:p>
            <a:endParaRPr lang="en-US" dirty="0"/>
          </a:p>
        </p:txBody>
      </p:sp>
    </p:spTree>
    <p:extLst>
      <p:ext uri="{BB962C8B-B14F-4D97-AF65-F5344CB8AC3E}">
        <p14:creationId xmlns:p14="http://schemas.microsoft.com/office/powerpoint/2010/main" val="3148261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Related Coursework</a:t>
            </a:r>
          </a:p>
        </p:txBody>
      </p:sp>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CSCE 689: Special Topics on Algorithms for Big Data</a:t>
            </a:r>
          </a:p>
          <a:p>
            <a:r>
              <a:rPr lang="en-US" dirty="0"/>
              <a:t>Taught by Professor Crawford</a:t>
            </a:r>
          </a:p>
          <a:p>
            <a:r>
              <a:rPr lang="en-US" dirty="0"/>
              <a:t>MWF 10:20-11:00 am, HRBB 126</a:t>
            </a:r>
          </a:p>
          <a:p>
            <a:endParaRPr lang="en-US" dirty="0"/>
          </a:p>
          <a:p>
            <a:r>
              <a:rPr lang="en-US" dirty="0"/>
              <a:t>Topics:</a:t>
            </a:r>
          </a:p>
          <a:p>
            <a:pPr lvl="1"/>
            <a:r>
              <a:rPr lang="en-US" dirty="0"/>
              <a:t>Streaming algorithms</a:t>
            </a:r>
          </a:p>
          <a:p>
            <a:pPr lvl="1"/>
            <a:r>
              <a:rPr lang="en-US" dirty="0"/>
              <a:t>Parallel algorithms</a:t>
            </a:r>
          </a:p>
          <a:p>
            <a:pPr lvl="1"/>
            <a:r>
              <a:rPr lang="en-US" dirty="0"/>
              <a:t>Sublinear time algorithms</a:t>
            </a:r>
          </a:p>
          <a:p>
            <a:pPr lvl="1"/>
            <a:r>
              <a:rPr lang="en-US" dirty="0"/>
              <a:t>Sketching algorithms</a:t>
            </a:r>
          </a:p>
        </p:txBody>
      </p:sp>
      <p:pic>
        <p:nvPicPr>
          <p:cNvPr id="5" name="Picture 4">
            <a:extLst>
              <a:ext uri="{FF2B5EF4-FFF2-40B4-BE49-F238E27FC236}">
                <a16:creationId xmlns:a16="http://schemas.microsoft.com/office/drawing/2014/main" id="{EA7E5229-A9B5-E9CA-BEA2-B2ED527D5C3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92316" y="2998788"/>
            <a:ext cx="2175353" cy="3178175"/>
          </a:xfrm>
          <a:prstGeom prst="rect">
            <a:avLst/>
          </a:prstGeom>
        </p:spPr>
      </p:pic>
    </p:spTree>
    <p:extLst>
      <p:ext uri="{BB962C8B-B14F-4D97-AF65-F5344CB8AC3E}">
        <p14:creationId xmlns:p14="http://schemas.microsoft.com/office/powerpoint/2010/main" val="28304195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Useful Background</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Big Oh notation, e.g., </a:t>
                </a:r>
                <a14:m>
                  <m:oMath xmlns:m="http://schemas.openxmlformats.org/officeDocument/2006/math">
                    <m:r>
                      <a:rPr lang="en-US" b="0" i="1" dirty="0" smtClean="0">
                        <a:solidFill>
                          <a:srgbClr val="C00000"/>
                        </a:solidFill>
                        <a:latin typeface="Cambria Math" panose="02040503050406030204" pitchFamily="18" charset="0"/>
                      </a:rPr>
                      <m:t>𝑂</m:t>
                    </m:r>
                    <m:r>
                      <a:rPr lang="en-US" b="0" i="1" dirty="0" smtClean="0">
                        <a:solidFill>
                          <a:srgbClr val="C00000"/>
                        </a:solidFill>
                        <a:latin typeface="Cambria Math" panose="02040503050406030204" pitchFamily="18" charset="0"/>
                      </a:rPr>
                      <m:t>(</m:t>
                    </m:r>
                    <m:func>
                      <m:funcPr>
                        <m:ctrlPr>
                          <a:rPr lang="en-US" b="0" i="1" dirty="0" smtClean="0">
                            <a:solidFill>
                              <a:srgbClr val="C00000"/>
                            </a:solidFill>
                            <a:latin typeface="Cambria Math" panose="02040503050406030204" pitchFamily="18" charset="0"/>
                          </a:rPr>
                        </m:ctrlPr>
                      </m:funcPr>
                      <m:fName>
                        <m:sSup>
                          <m:sSupPr>
                            <m:ctrlPr>
                              <a:rPr lang="en-US" b="0" i="1" dirty="0" smtClean="0">
                                <a:solidFill>
                                  <a:srgbClr val="C00000"/>
                                </a:solidFill>
                                <a:latin typeface="Cambria Math" panose="02040503050406030204" pitchFamily="18" charset="0"/>
                              </a:rPr>
                            </m:ctrlPr>
                          </m:sSupPr>
                          <m:e>
                            <m:r>
                              <m:rPr>
                                <m:sty m:val="p"/>
                              </m:rPr>
                              <a:rPr lang="en-US" b="0" i="0" dirty="0" smtClean="0">
                                <a:solidFill>
                                  <a:srgbClr val="C00000"/>
                                </a:solidFill>
                                <a:latin typeface="Cambria Math" panose="02040503050406030204" pitchFamily="18" charset="0"/>
                              </a:rPr>
                              <m:t>log</m:t>
                            </m:r>
                          </m:e>
                          <m:sup>
                            <m:r>
                              <a:rPr lang="en-US" b="0" i="1" dirty="0" smtClean="0">
                                <a:solidFill>
                                  <a:srgbClr val="C00000"/>
                                </a:solidFill>
                                <a:latin typeface="Cambria Math" panose="02040503050406030204" pitchFamily="18" charset="0"/>
                              </a:rPr>
                              <m:t>10</m:t>
                            </m:r>
                          </m:sup>
                        </m:sSup>
                      </m:fName>
                      <m:e>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e>
                    </m:func>
                  </m:oMath>
                </a14:m>
                <a:r>
                  <a:rPr lang="en-US" dirty="0"/>
                  <a:t>, </a:t>
                </a:r>
                <a14:m>
                  <m:oMath xmlns:m="http://schemas.openxmlformats.org/officeDocument/2006/math">
                    <m:r>
                      <a:rPr lang="en-US" i="1" dirty="0" smtClean="0">
                        <a:solidFill>
                          <a:srgbClr val="C00000"/>
                        </a:solidFill>
                        <a:latin typeface="Cambria Math" panose="02040503050406030204" pitchFamily="18" charset="0"/>
                      </a:rPr>
                      <m:t>𝑂</m:t>
                    </m:r>
                    <m:d>
                      <m:dPr>
                        <m:ctrlPr>
                          <a:rPr lang="en-US" i="1" dirty="0" smtClean="0">
                            <a:solidFill>
                              <a:srgbClr val="C00000"/>
                            </a:solidFill>
                            <a:latin typeface="Cambria Math" panose="02040503050406030204" pitchFamily="18" charset="0"/>
                          </a:rPr>
                        </m:ctrlPr>
                      </m:dPr>
                      <m:e>
                        <m:rad>
                          <m:radPr>
                            <m:degHide m:val="on"/>
                            <m:ctrlPr>
                              <a:rPr lang="en-US" b="0" i="1" dirty="0" smtClean="0">
                                <a:solidFill>
                                  <a:srgbClr val="C00000"/>
                                </a:solidFill>
                                <a:latin typeface="Cambria Math" panose="02040503050406030204" pitchFamily="18" charset="0"/>
                              </a:rPr>
                            </m:ctrlPr>
                          </m:radPr>
                          <m:deg/>
                          <m:e>
                            <m:r>
                              <a:rPr lang="en-US" b="0" i="1" dirty="0" smtClean="0">
                                <a:solidFill>
                                  <a:srgbClr val="C00000"/>
                                </a:solidFill>
                                <a:latin typeface="Cambria Math" panose="02040503050406030204" pitchFamily="18" charset="0"/>
                              </a:rPr>
                              <m:t>𝑛</m:t>
                            </m:r>
                          </m:e>
                        </m:rad>
                      </m:e>
                    </m:d>
                  </m:oMath>
                </a14:m>
                <a:r>
                  <a:rPr lang="en-US" dirty="0"/>
                  <a:t>, </a:t>
                </a:r>
                <a14:m>
                  <m:oMath xmlns:m="http://schemas.openxmlformats.org/officeDocument/2006/math">
                    <m:r>
                      <a:rPr lang="en-US" i="1" dirty="0">
                        <a:solidFill>
                          <a:srgbClr val="C00000"/>
                        </a:solidFill>
                        <a:latin typeface="Cambria Math" panose="02040503050406030204" pitchFamily="18" charset="0"/>
                      </a:rPr>
                      <m:t>𝑂</m:t>
                    </m:r>
                    <m:r>
                      <a:rPr lang="en-US" i="1" dirty="0">
                        <a:solidFill>
                          <a:srgbClr val="C00000"/>
                        </a:solidFill>
                        <a:latin typeface="Cambria Math" panose="02040503050406030204" pitchFamily="18" charset="0"/>
                      </a:rPr>
                      <m:t>(</m:t>
                    </m:r>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𝑛</m:t>
                        </m:r>
                      </m:e>
                      <m:sup>
                        <m:r>
                          <a:rPr lang="en-US" b="0" i="1" dirty="0" smtClean="0">
                            <a:solidFill>
                              <a:srgbClr val="C00000"/>
                            </a:solidFill>
                            <a:latin typeface="Cambria Math" panose="02040503050406030204" pitchFamily="18" charset="0"/>
                          </a:rPr>
                          <m:t>2</m:t>
                        </m:r>
                      </m:sup>
                    </m:sSup>
                    <m:r>
                      <a:rPr lang="en-US" i="1" dirty="0">
                        <a:solidFill>
                          <a:srgbClr val="C00000"/>
                        </a:solidFill>
                        <a:latin typeface="Cambria Math" panose="02040503050406030204" pitchFamily="18" charset="0"/>
                      </a:rPr>
                      <m:t>)</m:t>
                    </m:r>
                  </m:oMath>
                </a14:m>
                <a:endParaRPr lang="en-US" dirty="0"/>
              </a:p>
              <a:p>
                <a:endParaRPr lang="en-US" dirty="0"/>
              </a:p>
              <a:p>
                <a:endParaRPr lang="en-US" dirty="0"/>
              </a:p>
              <a:p>
                <a:r>
                  <a:rPr lang="en-US" dirty="0"/>
                  <a:t>Reductions, e.g., NP-hardness</a:t>
                </a:r>
              </a:p>
              <a:p>
                <a:endParaRPr lang="en-US" dirty="0"/>
              </a:p>
              <a:p>
                <a:endParaRPr lang="en-US" dirty="0"/>
              </a:p>
              <a:p>
                <a:r>
                  <a:rPr lang="en-US" dirty="0"/>
                  <a:t>Mathematical maturity, exposure to reading and writing proofs</a:t>
                </a:r>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101"/>
                </a:stretch>
              </a:blipFill>
            </p:spPr>
            <p:txBody>
              <a:bodyPr/>
              <a:lstStyle/>
              <a:p>
                <a:r>
                  <a:rPr lang="en-US">
                    <a:noFill/>
                  </a:rPr>
                  <a:t> </a:t>
                </a:r>
              </a:p>
            </p:txBody>
          </p:sp>
        </mc:Fallback>
      </mc:AlternateContent>
    </p:spTree>
    <p:extLst>
      <p:ext uri="{BB962C8B-B14F-4D97-AF65-F5344CB8AC3E}">
        <p14:creationId xmlns:p14="http://schemas.microsoft.com/office/powerpoint/2010/main" val="388531083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449558-8CBC-D30A-02F3-65EA383A4C4F}"/>
              </a:ext>
            </a:extLst>
          </p:cNvPr>
          <p:cNvSpPr>
            <a:spLocks noGrp="1"/>
          </p:cNvSpPr>
          <p:nvPr>
            <p:ph type="ctrTitle"/>
          </p:nvPr>
        </p:nvSpPr>
        <p:spPr/>
        <p:txBody>
          <a:bodyPr>
            <a:normAutofit fontScale="90000"/>
          </a:bodyPr>
          <a:lstStyle/>
          <a:p>
            <a:r>
              <a:rPr lang="en-US" dirty="0">
                <a:solidFill>
                  <a:srgbClr val="C00000"/>
                </a:solidFill>
              </a:rPr>
              <a:t>CSCE 689: Special Topics in Modern Algorithms for Data Science </a:t>
            </a:r>
          </a:p>
        </p:txBody>
      </p:sp>
      <p:sp>
        <p:nvSpPr>
          <p:cNvPr id="3" name="Subtitle 2">
            <a:extLst>
              <a:ext uri="{FF2B5EF4-FFF2-40B4-BE49-F238E27FC236}">
                <a16:creationId xmlns:a16="http://schemas.microsoft.com/office/drawing/2014/main" id="{89802CB3-FC8E-C393-0D77-33E8A17F6B16}"/>
              </a:ext>
            </a:extLst>
          </p:cNvPr>
          <p:cNvSpPr>
            <a:spLocks noGrp="1"/>
          </p:cNvSpPr>
          <p:nvPr>
            <p:ph type="subTitle" idx="1"/>
          </p:nvPr>
        </p:nvSpPr>
        <p:spPr>
          <a:xfrm>
            <a:off x="1524000" y="3602037"/>
            <a:ext cx="9144000" cy="2789797"/>
          </a:xfrm>
        </p:spPr>
        <p:txBody>
          <a:bodyPr>
            <a:normAutofit/>
          </a:bodyPr>
          <a:lstStyle/>
          <a:p>
            <a:r>
              <a:rPr lang="en-US" sz="3600" dirty="0"/>
              <a:t>Week 1: Probability basics</a:t>
            </a:r>
          </a:p>
          <a:p>
            <a:endParaRPr lang="en-US" sz="3600" dirty="0"/>
          </a:p>
          <a:p>
            <a:r>
              <a:rPr lang="en-US" sz="2800" dirty="0"/>
              <a:t>Samson Zhou</a:t>
            </a:r>
          </a:p>
        </p:txBody>
      </p:sp>
    </p:spTree>
    <p:extLst>
      <p:ext uri="{BB962C8B-B14F-4D97-AF65-F5344CB8AC3E}">
        <p14:creationId xmlns:p14="http://schemas.microsoft.com/office/powerpoint/2010/main" val="262856690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#1 (Birthday Paradox)</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Suppose we have a fair </a:t>
                </a:r>
                <a14:m>
                  <m:oMath xmlns:m="http://schemas.openxmlformats.org/officeDocument/2006/math">
                    <m:r>
                      <a:rPr lang="en-US" b="0" i="1" dirty="0" smtClean="0">
                        <a:solidFill>
                          <a:srgbClr val="C00000"/>
                        </a:solidFill>
                        <a:latin typeface="Cambria Math" panose="02040503050406030204" pitchFamily="18" charset="0"/>
                      </a:rPr>
                      <m:t>𝑛</m:t>
                    </m:r>
                  </m:oMath>
                </a14:m>
                <a:r>
                  <a:rPr lang="en-US" dirty="0"/>
                  <a:t>-sided die. “On average”, how many times should we roll the die before we see a repeated outcome among the rolls? Example: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5</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2</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4</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5</m:t>
                    </m:r>
                  </m:oMath>
                </a14:m>
                <a:endParaRPr lang="en-US" dirty="0"/>
              </a:p>
              <a:p>
                <a:pPr>
                  <a:buClr>
                    <a:schemeClr val="tx1"/>
                  </a:buClr>
                </a:pPr>
                <a:endParaRPr lang="en-US" dirty="0"/>
              </a:p>
              <a:p>
                <a:pPr>
                  <a:buClr>
                    <a:schemeClr val="tx1"/>
                  </a:buClr>
                </a:pPr>
                <a14:m>
                  <m:oMath xmlns:m="http://schemas.openxmlformats.org/officeDocument/2006/math">
                    <m:r>
                      <m:rPr>
                        <m:sty m:val="p"/>
                      </m:rPr>
                      <a:rPr lang="en-US" b="0" i="0" dirty="0" smtClean="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(1)</m:t>
                    </m:r>
                  </m:oMath>
                </a14:m>
                <a:endParaRPr lang="en-US" dirty="0"/>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m:t>
                    </m:r>
                    <m:func>
                      <m:funcPr>
                        <m:ctrlPr>
                          <a:rPr lang="en-US" b="0" i="1" dirty="0" smtClean="0">
                            <a:solidFill>
                              <a:srgbClr val="C00000"/>
                            </a:solidFill>
                            <a:latin typeface="Cambria Math" panose="02040503050406030204" pitchFamily="18" charset="0"/>
                          </a:rPr>
                        </m:ctrlPr>
                      </m:funcPr>
                      <m:fName>
                        <m:r>
                          <m:rPr>
                            <m:sty m:val="p"/>
                          </m:rPr>
                          <a:rPr lang="en-US" b="0" i="0" dirty="0" smtClean="0">
                            <a:solidFill>
                              <a:srgbClr val="C00000"/>
                            </a:solidFill>
                            <a:latin typeface="Cambria Math" panose="02040503050406030204" pitchFamily="18" charset="0"/>
                          </a:rPr>
                          <m:t>log</m:t>
                        </m:r>
                      </m:fName>
                      <m:e>
                        <m:r>
                          <a:rPr lang="en-US" b="0" i="1" dirty="0" smtClean="0">
                            <a:solidFill>
                              <a:srgbClr val="C00000"/>
                            </a:solidFill>
                            <a:latin typeface="Cambria Math" panose="02040503050406030204" pitchFamily="18" charset="0"/>
                          </a:rPr>
                          <m:t>𝑛</m:t>
                        </m:r>
                      </m:e>
                    </m:func>
                    <m:r>
                      <a:rPr lang="en-US" b="0" i="1" dirty="0" smtClean="0">
                        <a:solidFill>
                          <a:srgbClr val="C00000"/>
                        </a:solidFill>
                        <a:latin typeface="Cambria Math" panose="02040503050406030204" pitchFamily="18" charset="0"/>
                      </a:rPr>
                      <m:t>)</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m:t>
                    </m:r>
                    <m:rad>
                      <m:radPr>
                        <m:degHide m:val="on"/>
                        <m:ctrlPr>
                          <a:rPr lang="en-US" b="0" i="1" dirty="0" smtClean="0">
                            <a:solidFill>
                              <a:srgbClr val="C00000"/>
                            </a:solidFill>
                            <a:latin typeface="Cambria Math" panose="02040503050406030204" pitchFamily="18" charset="0"/>
                          </a:rPr>
                        </m:ctrlPr>
                      </m:radPr>
                      <m:deg/>
                      <m:e>
                        <m:r>
                          <a:rPr lang="en-US" b="0" i="1" dirty="0" smtClean="0">
                            <a:solidFill>
                              <a:srgbClr val="C00000"/>
                            </a:solidFill>
                            <a:latin typeface="Cambria Math" panose="02040503050406030204" pitchFamily="18" charset="0"/>
                          </a:rPr>
                          <m:t>𝑛</m:t>
                        </m:r>
                      </m:e>
                    </m:rad>
                    <m:r>
                      <a:rPr lang="en-US" b="0" i="1" dirty="0" smtClean="0">
                        <a:solidFill>
                          <a:srgbClr val="C00000"/>
                        </a:solidFill>
                        <a:latin typeface="Cambria Math" panose="02040503050406030204" pitchFamily="18" charset="0"/>
                      </a:rPr>
                      <m:t>)</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160836403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#2 (Limits)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Let </a:t>
                </a:r>
                <a14:m>
                  <m:oMath xmlns:m="http://schemas.openxmlformats.org/officeDocument/2006/math">
                    <m:r>
                      <a:rPr lang="en-US" b="0" i="1" dirty="0" smtClean="0">
                        <a:solidFill>
                          <a:srgbClr val="C00000"/>
                        </a:solidFill>
                        <a:latin typeface="Cambria Math" panose="02040503050406030204" pitchFamily="18" charset="0"/>
                      </a:rPr>
                      <m:t>𝑐</m:t>
                    </m:r>
                    <m:r>
                      <a:rPr lang="en-US" b="0" i="1" dirty="0" smtClean="0">
                        <a:solidFill>
                          <a:srgbClr val="C00000"/>
                        </a:solidFill>
                        <a:latin typeface="Cambria Math" panose="02040503050406030204" pitchFamily="18" charset="0"/>
                      </a:rPr>
                      <m:t>&gt;0</m:t>
                    </m:r>
                  </m:oMath>
                </a14:m>
                <a:r>
                  <a:rPr lang="en-US" dirty="0"/>
                  <a:t> be a constant. What is </a:t>
                </a:r>
                <a14:m>
                  <m:oMath xmlns:m="http://schemas.openxmlformats.org/officeDocument/2006/math">
                    <m:limLow>
                      <m:limLowPr>
                        <m:ctrlPr>
                          <a:rPr lang="en-US" b="0" i="1" dirty="0" smtClean="0">
                            <a:solidFill>
                              <a:srgbClr val="C00000"/>
                            </a:solidFill>
                            <a:latin typeface="Cambria Math" panose="02040503050406030204" pitchFamily="18" charset="0"/>
                          </a:rPr>
                        </m:ctrlPr>
                      </m:limLowPr>
                      <m:e>
                        <m:r>
                          <m:rPr>
                            <m:sty m:val="p"/>
                          </m:rPr>
                          <a:rPr lang="en-US" b="0" i="0" dirty="0" smtClean="0">
                            <a:solidFill>
                              <a:srgbClr val="C00000"/>
                            </a:solidFill>
                            <a:latin typeface="Cambria Math" panose="02040503050406030204" pitchFamily="18" charset="0"/>
                          </a:rPr>
                          <m:t>lim</m:t>
                        </m:r>
                      </m:e>
                      <m:lim>
                        <m:r>
                          <a:rPr lang="en-US" b="0" i="1" dirty="0" smtClean="0">
                            <a:solidFill>
                              <a:srgbClr val="C00000"/>
                            </a:solidFill>
                            <a:latin typeface="Cambria Math" panose="02040503050406030204" pitchFamily="18" charset="0"/>
                          </a:rPr>
                          <m:t>𝑛</m:t>
                        </m:r>
                        <m:r>
                          <a:rPr lang="en-US" b="0" i="1" dirty="0" smtClean="0">
                            <a:solidFill>
                              <a:srgbClr val="C00000"/>
                            </a:solidFill>
                            <a:latin typeface="Cambria Math" panose="02040503050406030204" pitchFamily="18" charset="0"/>
                          </a:rPr>
                          <m:t>→∞</m:t>
                        </m:r>
                      </m:lim>
                    </m:limLow>
                    <m:sSup>
                      <m:sSupPr>
                        <m:ctrlPr>
                          <a:rPr lang="en-US" b="0" i="1" dirty="0" smtClean="0">
                            <a:solidFill>
                              <a:srgbClr val="C00000"/>
                            </a:solidFill>
                            <a:latin typeface="Cambria Math" panose="02040503050406030204" pitchFamily="18" charset="0"/>
                          </a:rPr>
                        </m:ctrlPr>
                      </m:sSupPr>
                      <m:e>
                        <m:d>
                          <m:dPr>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1−</m:t>
                            </m:r>
                            <m:f>
                              <m:fPr>
                                <m:ctrlPr>
                                  <a:rPr lang="en-US" i="1" dirty="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𝑐</m:t>
                                </m:r>
                              </m:num>
                              <m:den>
                                <m:r>
                                  <a:rPr lang="en-US" i="1" dirty="0">
                                    <a:solidFill>
                                      <a:srgbClr val="C00000"/>
                                    </a:solidFill>
                                    <a:latin typeface="Cambria Math" panose="02040503050406030204" pitchFamily="18" charset="0"/>
                                  </a:rPr>
                                  <m:t>𝑛</m:t>
                                </m:r>
                              </m:den>
                            </m:f>
                          </m:e>
                        </m:d>
                      </m:e>
                      <m:sup>
                        <m:r>
                          <a:rPr lang="en-US" b="0" i="1" dirty="0" smtClean="0">
                            <a:solidFill>
                              <a:srgbClr val="C00000"/>
                            </a:solidFill>
                            <a:latin typeface="Cambria Math" panose="02040503050406030204" pitchFamily="18" charset="0"/>
                          </a:rPr>
                          <m:t>𝑛</m:t>
                        </m:r>
                      </m:sup>
                    </m:sSup>
                  </m:oMath>
                </a14:m>
                <a:r>
                  <a:rPr lang="en-US" dirty="0"/>
                  <a:t>?</a:t>
                </a:r>
              </a:p>
              <a:p>
                <a:pPr>
                  <a:buClr>
                    <a:schemeClr val="tx1"/>
                  </a:buClr>
                </a:pPr>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0</m:t>
                    </m:r>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𝑐</m:t>
                        </m:r>
                      </m:den>
                    </m:f>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r>
                          <a:rPr lang="en-US" b="0" i="1" dirty="0" smtClean="0">
                            <a:solidFill>
                              <a:srgbClr val="C00000"/>
                            </a:solidFill>
                            <a:latin typeface="Cambria Math" panose="02040503050406030204" pitchFamily="18" charset="0"/>
                          </a:rPr>
                          <m:t>𝑐</m:t>
                        </m:r>
                      </m:den>
                    </m:f>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𝑒</m:t>
                            </m:r>
                          </m:e>
                          <m:sup>
                            <m:r>
                              <a:rPr lang="en-US" b="0" i="1" dirty="0" smtClean="0">
                                <a:solidFill>
                                  <a:srgbClr val="C00000"/>
                                </a:solidFill>
                                <a:latin typeface="Cambria Math" panose="02040503050406030204" pitchFamily="18" charset="0"/>
                              </a:rPr>
                              <m:t>𝑐</m:t>
                            </m:r>
                          </m:sup>
                        </m:sSup>
                      </m:den>
                    </m:f>
                  </m:oMath>
                </a14:m>
                <a:endParaRPr lang="en-US" b="0" i="1" dirty="0">
                  <a:solidFill>
                    <a:srgbClr val="C00000"/>
                  </a:solidFill>
                  <a:latin typeface="Cambria Math" panose="02040503050406030204" pitchFamily="18" charset="0"/>
                </a:endParaRPr>
              </a:p>
              <a:p>
                <a:pPr>
                  <a:buClr>
                    <a:schemeClr val="tx1"/>
                  </a:buClr>
                </a:pPr>
                <a14:m>
                  <m:oMath xmlns:m="http://schemas.openxmlformats.org/officeDocument/2006/math">
                    <m:r>
                      <a:rPr lang="en-US" b="0" i="1" dirty="0" smtClean="0">
                        <a:solidFill>
                          <a:srgbClr val="C00000"/>
                        </a:solidFill>
                        <a:latin typeface="Cambria Math" panose="02040503050406030204" pitchFamily="18" charset="0"/>
                      </a:rPr>
                      <m:t>1</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a:stretch>
              </a:blipFill>
            </p:spPr>
            <p:txBody>
              <a:bodyPr/>
              <a:lstStyle/>
              <a:p>
                <a:r>
                  <a:rPr lang="en-US">
                    <a:noFill/>
                  </a:rPr>
                  <a:t> </a:t>
                </a:r>
              </a:p>
            </p:txBody>
          </p:sp>
        </mc:Fallback>
      </mc:AlternateContent>
    </p:spTree>
    <p:extLst>
      <p:ext uri="{BB962C8B-B14F-4D97-AF65-F5344CB8AC3E}">
        <p14:creationId xmlns:p14="http://schemas.microsoft.com/office/powerpoint/2010/main" val="52888619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#3 (Coupon Collector)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Suppose we have a fair </a:t>
                </a:r>
                <a14:m>
                  <m:oMath xmlns:m="http://schemas.openxmlformats.org/officeDocument/2006/math">
                    <m:r>
                      <a:rPr lang="en-US" b="0" i="1" dirty="0" smtClean="0">
                        <a:solidFill>
                          <a:srgbClr val="C00000"/>
                        </a:solidFill>
                        <a:latin typeface="Cambria Math" panose="02040503050406030204" pitchFamily="18" charset="0"/>
                      </a:rPr>
                      <m:t>𝑛</m:t>
                    </m:r>
                  </m:oMath>
                </a14:m>
                <a:r>
                  <a:rPr lang="en-US" dirty="0"/>
                  <a:t>-sided die. “On average”, how many times should we roll the die before we all possible outcomes among the rolls? Example: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5</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2</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4</m:t>
                    </m:r>
                  </m:oMath>
                </a14:m>
                <a:r>
                  <a:rPr lang="en-US" dirty="0"/>
                  <a:t>,</a:t>
                </a:r>
                <a:r>
                  <a:rPr lang="en-US" dirty="0">
                    <a:solidFill>
                      <a:srgbClr val="C00000"/>
                    </a:solidFill>
                  </a:rPr>
                  <a:t> </a:t>
                </a:r>
                <a14:m>
                  <m:oMath xmlns:m="http://schemas.openxmlformats.org/officeDocument/2006/math">
                    <m:r>
                      <a:rPr lang="en-US" b="0" i="1"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3</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6</m:t>
                    </m:r>
                  </m:oMath>
                </a14:m>
                <a:r>
                  <a:rPr lang="en-US" dirty="0">
                    <a:solidFill>
                      <a:srgbClr val="C00000"/>
                    </a:solidFill>
                  </a:rPr>
                  <a:t> </a:t>
                </a:r>
                <a:r>
                  <a:rPr lang="en-US" dirty="0"/>
                  <a:t>for</a:t>
                </a:r>
                <a:r>
                  <a:rPr lang="en-US" dirty="0">
                    <a:solidFill>
                      <a:srgbClr val="C00000"/>
                    </a:solidFill>
                  </a:rPr>
                  <a:t> </a:t>
                </a:r>
                <a14:m>
                  <m:oMath xmlns:m="http://schemas.openxmlformats.org/officeDocument/2006/math">
                    <m:r>
                      <a:rPr lang="en-US" i="1" dirty="0">
                        <a:solidFill>
                          <a:srgbClr val="C00000"/>
                        </a:solidFill>
                        <a:latin typeface="Cambria Math" panose="02040503050406030204" pitchFamily="18" charset="0"/>
                      </a:rPr>
                      <m:t>𝑛</m:t>
                    </m:r>
                    <m:r>
                      <a:rPr lang="en-US" b="0" i="0" dirty="0" smtClean="0">
                        <a:solidFill>
                          <a:srgbClr val="C00000"/>
                        </a:solidFill>
                        <a:latin typeface="Cambria Math" panose="02040503050406030204" pitchFamily="18" charset="0"/>
                      </a:rPr>
                      <m:t>=6</m:t>
                    </m:r>
                  </m:oMath>
                </a14:m>
                <a:endParaRPr lang="en-US" dirty="0">
                  <a:solidFill>
                    <a:srgbClr val="C00000"/>
                  </a:solidFill>
                </a:endParaRPr>
              </a:p>
              <a:p>
                <a:pPr>
                  <a:buClr>
                    <a:schemeClr val="tx1"/>
                  </a:buClr>
                </a:pPr>
                <a:endParaRPr lang="en-US" dirty="0"/>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𝑛</m:t>
                        </m:r>
                      </m:e>
                    </m:d>
                  </m:oMath>
                </a14:m>
                <a:endParaRPr lang="en-US" b="0" dirty="0">
                  <a:solidFill>
                    <a:srgbClr val="C00000"/>
                  </a:solidFill>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𝑛</m:t>
                        </m:r>
                        <m:func>
                          <m:funcPr>
                            <m:ctrlPr>
                              <a:rPr lang="en-US" b="0" i="1" dirty="0" smtClean="0">
                                <a:solidFill>
                                  <a:srgbClr val="C00000"/>
                                </a:solidFill>
                                <a:latin typeface="Cambria Math" panose="02040503050406030204" pitchFamily="18" charset="0"/>
                              </a:rPr>
                            </m:ctrlPr>
                          </m:funcPr>
                          <m:fName>
                            <m:r>
                              <m:rPr>
                                <m:sty m:val="p"/>
                              </m:rPr>
                              <a:rPr lang="en-US" b="0" i="0" dirty="0" smtClean="0">
                                <a:solidFill>
                                  <a:srgbClr val="C00000"/>
                                </a:solidFill>
                                <a:latin typeface="Cambria Math" panose="02040503050406030204" pitchFamily="18" charset="0"/>
                              </a:rPr>
                              <m:t>log</m:t>
                            </m:r>
                          </m:fName>
                          <m:e>
                            <m:r>
                              <a:rPr lang="en-US" b="0" i="1" dirty="0" smtClean="0">
                                <a:solidFill>
                                  <a:srgbClr val="C00000"/>
                                </a:solidFill>
                                <a:latin typeface="Cambria Math" panose="02040503050406030204" pitchFamily="18" charset="0"/>
                              </a:rPr>
                              <m:t>𝑛</m:t>
                            </m:r>
                          </m:e>
                        </m:func>
                      </m:e>
                    </m:d>
                  </m:oMath>
                </a14:m>
                <a:endParaRPr lang="en-US" b="0" dirty="0">
                  <a:solidFill>
                    <a:srgbClr val="C00000"/>
                  </a:solidFill>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𝑛</m:t>
                        </m:r>
                        <m:rad>
                          <m:radPr>
                            <m:degHide m:val="on"/>
                            <m:ctrlPr>
                              <a:rPr lang="en-US" b="0" i="1" dirty="0" smtClean="0">
                                <a:solidFill>
                                  <a:srgbClr val="C00000"/>
                                </a:solidFill>
                                <a:latin typeface="Cambria Math" panose="02040503050406030204" pitchFamily="18" charset="0"/>
                              </a:rPr>
                            </m:ctrlPr>
                          </m:radPr>
                          <m:deg/>
                          <m:e>
                            <m:r>
                              <a:rPr lang="en-US" b="0" i="1" dirty="0" smtClean="0">
                                <a:solidFill>
                                  <a:srgbClr val="C00000"/>
                                </a:solidFill>
                                <a:latin typeface="Cambria Math" panose="02040503050406030204" pitchFamily="18" charset="0"/>
                              </a:rPr>
                              <m:t>𝑛</m:t>
                            </m:r>
                          </m:e>
                        </m:rad>
                      </m:e>
                    </m:d>
                  </m:oMath>
                </a14:m>
                <a:endParaRPr lang="en-US" b="0" dirty="0">
                  <a:solidFill>
                    <a:srgbClr val="C00000"/>
                  </a:solidFill>
                </a:endParaRP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d>
                      <m:dPr>
                        <m:ctrlPr>
                          <a:rPr lang="en-US" b="0" i="1" dirty="0" smtClean="0">
                            <a:solidFill>
                              <a:srgbClr val="C00000"/>
                            </a:solidFill>
                            <a:latin typeface="Cambria Math" panose="02040503050406030204" pitchFamily="18" charset="0"/>
                          </a:rPr>
                        </m:ctrlPr>
                      </m:dPr>
                      <m:e>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𝑛</m:t>
                            </m:r>
                          </m:e>
                          <m:sup>
                            <m:r>
                              <a:rPr lang="en-US" b="0" i="1" dirty="0" smtClean="0">
                                <a:solidFill>
                                  <a:srgbClr val="C00000"/>
                                </a:solidFill>
                                <a:latin typeface="Cambria Math" panose="02040503050406030204" pitchFamily="18" charset="0"/>
                              </a:rPr>
                              <m:t>2</m:t>
                            </m:r>
                          </m:sup>
                        </m:sSup>
                      </m:e>
                    </m:d>
                  </m:oMath>
                </a14:m>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384647095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Trivia Question #4 (Max Load)</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pPr>
                  <a:buClr>
                    <a:schemeClr val="tx1"/>
                  </a:buClr>
                </a:pPr>
                <a:r>
                  <a:rPr lang="en-US" dirty="0"/>
                  <a:t>Suppose we have a fair </a:t>
                </a:r>
                <a14:m>
                  <m:oMath xmlns:m="http://schemas.openxmlformats.org/officeDocument/2006/math">
                    <m:r>
                      <a:rPr lang="en-US" b="0" i="1" dirty="0" smtClean="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i="1" dirty="0">
                        <a:solidFill>
                          <a:srgbClr val="C00000"/>
                        </a:solidFill>
                        <a:latin typeface="Cambria Math" panose="02040503050406030204" pitchFamily="18" charset="0"/>
                      </a:rPr>
                      <m:t>𝑛</m:t>
                    </m:r>
                  </m:oMath>
                </a14:m>
                <a:r>
                  <a:rPr lang="en-US" dirty="0"/>
                  <a:t> times. “On average”, what is the largest number of times any outcome is rolled? Example: </a:t>
                </a:r>
                <a14:m>
                  <m:oMath xmlns:m="http://schemas.openxmlformats.org/officeDocument/2006/math">
                    <m:r>
                      <a:rPr lang="en-US" b="0" i="1" dirty="0" smtClean="0">
                        <a:solidFill>
                          <a:srgbClr val="0070C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5</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2</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4</m:t>
                    </m:r>
                  </m:oMath>
                </a14:m>
                <a:r>
                  <a:rPr lang="en-US" dirty="0"/>
                  <a:t>,</a:t>
                </a:r>
                <a:r>
                  <a:rPr lang="en-US" dirty="0">
                    <a:solidFill>
                      <a:srgbClr val="C00000"/>
                    </a:solidFill>
                  </a:rPr>
                  <a:t> </a:t>
                </a:r>
                <a14:m>
                  <m:oMath xmlns:m="http://schemas.openxmlformats.org/officeDocument/2006/math">
                    <m:r>
                      <a:rPr lang="en-US" b="0" i="1" smtClean="0">
                        <a:solidFill>
                          <a:srgbClr val="0070C0"/>
                        </a:solidFill>
                        <a:latin typeface="Cambria Math" panose="02040503050406030204" pitchFamily="18" charset="0"/>
                      </a:rPr>
                      <m:t>1</m:t>
                    </m:r>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3</m:t>
                    </m:r>
                  </m:oMath>
                </a14:m>
                <a:r>
                  <a:rPr lang="en-US" dirty="0"/>
                  <a:t>, </a:t>
                </a:r>
                <a14:m>
                  <m:oMath xmlns:m="http://schemas.openxmlformats.org/officeDocument/2006/math">
                    <m:r>
                      <a:rPr lang="en-US" b="0" i="1" dirty="0" smtClean="0">
                        <a:solidFill>
                          <a:srgbClr val="0070C0"/>
                        </a:solidFill>
                        <a:latin typeface="Cambria Math" panose="02040503050406030204" pitchFamily="18" charset="0"/>
                      </a:rPr>
                      <m:t>1</m:t>
                    </m:r>
                  </m:oMath>
                </a14:m>
                <a:r>
                  <a:rPr lang="en-US" dirty="0">
                    <a:solidFill>
                      <a:srgbClr val="C00000"/>
                    </a:solidFill>
                  </a:rPr>
                  <a:t> </a:t>
                </a:r>
                <a:r>
                  <a:rPr lang="en-US" dirty="0"/>
                  <a:t>for</a:t>
                </a:r>
                <a:r>
                  <a:rPr lang="en-US" dirty="0">
                    <a:solidFill>
                      <a:srgbClr val="C00000"/>
                    </a:solidFill>
                  </a:rPr>
                  <a:t> </a:t>
                </a:r>
                <a14:m>
                  <m:oMath xmlns:m="http://schemas.openxmlformats.org/officeDocument/2006/math">
                    <m:r>
                      <a:rPr lang="en-US" i="1" dirty="0">
                        <a:solidFill>
                          <a:srgbClr val="C00000"/>
                        </a:solidFill>
                        <a:latin typeface="Cambria Math" panose="02040503050406030204" pitchFamily="18" charset="0"/>
                      </a:rPr>
                      <m:t>𝑛</m:t>
                    </m:r>
                    <m:r>
                      <a:rPr lang="en-US" b="0" i="0" dirty="0" smtClean="0">
                        <a:solidFill>
                          <a:srgbClr val="C00000"/>
                        </a:solidFill>
                        <a:latin typeface="Cambria Math" panose="02040503050406030204" pitchFamily="18" charset="0"/>
                      </a:rPr>
                      <m:t>=7</m:t>
                    </m:r>
                  </m:oMath>
                </a14:m>
                <a:endParaRPr lang="en-US" dirty="0">
                  <a:solidFill>
                    <a:srgbClr val="C00000"/>
                  </a:solidFill>
                </a:endParaRPr>
              </a:p>
              <a:p>
                <a:pPr>
                  <a:buClr>
                    <a:schemeClr val="tx1"/>
                  </a:buClr>
                </a:pPr>
                <a:endParaRPr lang="en-US" dirty="0"/>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i="1" dirty="0">
                        <a:solidFill>
                          <a:srgbClr val="C00000"/>
                        </a:solidFill>
                        <a:latin typeface="Cambria Math" panose="02040503050406030204" pitchFamily="18" charset="0"/>
                      </a:rPr>
                      <m:t>(1)</m:t>
                    </m:r>
                  </m:oMath>
                </a14:m>
                <a:endParaRPr lang="en-US" dirty="0"/>
              </a:p>
              <a:p>
                <a:pPr>
                  <a:buClr>
                    <a:schemeClr val="tx1"/>
                  </a:buClr>
                </a:pPr>
                <a14:m>
                  <m:oMath xmlns:m="http://schemas.openxmlformats.org/officeDocument/2006/math">
                    <m:acc>
                      <m:accPr>
                        <m:chr m:val="̃"/>
                        <m:ctrlPr>
                          <a:rPr lang="en-US" b="0" i="1" dirty="0" smtClean="0">
                            <a:solidFill>
                              <a:srgbClr val="C00000"/>
                            </a:solidFill>
                            <a:latin typeface="Cambria Math" panose="02040503050406030204" pitchFamily="18" charset="0"/>
                          </a:rPr>
                        </m:ctrlPr>
                      </m:accPr>
                      <m:e>
                        <m:r>
                          <m:rPr>
                            <m:sty m:val="p"/>
                          </m:rPr>
                          <a:rPr lang="en-US" dirty="0">
                            <a:solidFill>
                              <a:srgbClr val="C00000"/>
                            </a:solidFill>
                            <a:latin typeface="Cambria Math" panose="02040503050406030204" pitchFamily="18" charset="0"/>
                          </a:rPr>
                          <m:t>Θ</m:t>
                        </m:r>
                      </m:e>
                    </m:acc>
                    <m:r>
                      <a:rPr lang="en-US" i="1" dirty="0">
                        <a:solidFill>
                          <a:srgbClr val="C00000"/>
                        </a:solidFill>
                        <a:latin typeface="Cambria Math" panose="02040503050406030204" pitchFamily="18" charset="0"/>
                      </a:rPr>
                      <m:t>(</m:t>
                    </m:r>
                    <m:func>
                      <m:funcPr>
                        <m:ctrlPr>
                          <a:rPr lang="en-US" i="1" dirty="0">
                            <a:solidFill>
                              <a:srgbClr val="C00000"/>
                            </a:solidFill>
                            <a:latin typeface="Cambria Math" panose="02040503050406030204" pitchFamily="18" charset="0"/>
                          </a:rPr>
                        </m:ctrlPr>
                      </m:funcPr>
                      <m:fName>
                        <m:r>
                          <m:rPr>
                            <m:sty m:val="p"/>
                          </m:rPr>
                          <a:rPr lang="en-US" dirty="0">
                            <a:solidFill>
                              <a:srgbClr val="C00000"/>
                            </a:solidFill>
                            <a:latin typeface="Cambria Math" panose="02040503050406030204" pitchFamily="18" charset="0"/>
                          </a:rPr>
                          <m:t>log</m:t>
                        </m:r>
                      </m:fName>
                      <m:e>
                        <m:r>
                          <a:rPr lang="en-US" i="1" dirty="0">
                            <a:solidFill>
                              <a:srgbClr val="C00000"/>
                            </a:solidFill>
                            <a:latin typeface="Cambria Math" panose="02040503050406030204" pitchFamily="18" charset="0"/>
                          </a:rPr>
                          <m:t>𝑛</m:t>
                        </m:r>
                      </m:e>
                    </m:func>
                    <m:r>
                      <a:rPr lang="en-US" i="1" dirty="0">
                        <a:solidFill>
                          <a:srgbClr val="C00000"/>
                        </a:solidFill>
                        <a:latin typeface="Cambria Math" panose="02040503050406030204" pitchFamily="18" charset="0"/>
                      </a:rPr>
                      <m:t>)</m:t>
                    </m:r>
                  </m:oMath>
                </a14:m>
                <a:endParaRPr lang="en-US" i="1" dirty="0">
                  <a:solidFill>
                    <a:srgbClr val="C00000"/>
                  </a:solidFill>
                  <a:latin typeface="Cambria Math" panose="02040503050406030204" pitchFamily="18" charset="0"/>
                </a:endParaRPr>
              </a:p>
              <a:p>
                <a:pPr>
                  <a:buClr>
                    <a:schemeClr val="tx1"/>
                  </a:buClr>
                </a:pPr>
                <a14:m>
                  <m:oMath xmlns:m="http://schemas.openxmlformats.org/officeDocument/2006/math">
                    <m:acc>
                      <m:accPr>
                        <m:chr m:val="̃"/>
                        <m:ctrlPr>
                          <a:rPr lang="en-US" i="1" dirty="0">
                            <a:solidFill>
                              <a:srgbClr val="C00000"/>
                            </a:solidFill>
                            <a:latin typeface="Cambria Math" panose="02040503050406030204" pitchFamily="18" charset="0"/>
                          </a:rPr>
                        </m:ctrlPr>
                      </m:accPr>
                      <m:e>
                        <m:r>
                          <m:rPr>
                            <m:sty m:val="p"/>
                          </m:rPr>
                          <a:rPr lang="en-US" dirty="0">
                            <a:solidFill>
                              <a:srgbClr val="C00000"/>
                            </a:solidFill>
                            <a:latin typeface="Cambria Math" panose="02040503050406030204" pitchFamily="18" charset="0"/>
                          </a:rPr>
                          <m:t>Θ</m:t>
                        </m:r>
                      </m:e>
                    </m:acc>
                    <m:r>
                      <a:rPr lang="en-US" i="1" dirty="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endParaRPr lang="en-US" i="1" dirty="0">
                  <a:solidFill>
                    <a:srgbClr val="C00000"/>
                  </a:solidFill>
                  <a:latin typeface="Cambria Math" panose="02040503050406030204" pitchFamily="18" charset="0"/>
                </a:endParaRPr>
              </a:p>
              <a:p>
                <a:pPr>
                  <a:buClr>
                    <a:schemeClr val="tx1"/>
                  </a:buClr>
                </a:pPr>
                <a14:m>
                  <m:oMath xmlns:m="http://schemas.openxmlformats.org/officeDocument/2006/math">
                    <m:acc>
                      <m:accPr>
                        <m:chr m:val="̃"/>
                        <m:ctrlPr>
                          <a:rPr lang="en-US" i="1" dirty="0">
                            <a:solidFill>
                              <a:srgbClr val="C00000"/>
                            </a:solidFill>
                            <a:latin typeface="Cambria Math" panose="02040503050406030204" pitchFamily="18" charset="0"/>
                          </a:rPr>
                        </m:ctrlPr>
                      </m:accPr>
                      <m:e>
                        <m:r>
                          <m:rPr>
                            <m:sty m:val="p"/>
                          </m:rPr>
                          <a:rPr lang="en-US" dirty="0">
                            <a:solidFill>
                              <a:srgbClr val="C00000"/>
                            </a:solidFill>
                            <a:latin typeface="Cambria Math" panose="02040503050406030204" pitchFamily="18" charset="0"/>
                          </a:rPr>
                          <m:t>Θ</m:t>
                        </m:r>
                      </m:e>
                    </m:acc>
                    <m:r>
                      <a:rPr lang="en-US" i="1" dirty="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𝑛</m:t>
                    </m:r>
                    <m:r>
                      <a:rPr lang="en-US" i="1" dirty="0">
                        <a:solidFill>
                          <a:srgbClr val="C00000"/>
                        </a:solidFill>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r="-1565"/>
                </a:stretch>
              </a:blipFill>
            </p:spPr>
            <p:txBody>
              <a:bodyPr/>
              <a:lstStyle/>
              <a:p>
                <a:r>
                  <a:rPr lang="en-US">
                    <a:noFill/>
                  </a:rPr>
                  <a:t> </a:t>
                </a:r>
              </a:p>
            </p:txBody>
          </p:sp>
        </mc:Fallback>
      </mc:AlternateContent>
    </p:spTree>
    <p:extLst>
      <p:ext uri="{BB962C8B-B14F-4D97-AF65-F5344CB8AC3E}">
        <p14:creationId xmlns:p14="http://schemas.microsoft.com/office/powerpoint/2010/main" val="410462048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CA5AC62-A5FD-2A5B-018F-859A378AA1D4}"/>
              </a:ext>
            </a:extLst>
          </p:cNvPr>
          <p:cNvSpPr>
            <a:spLocks noGrp="1"/>
          </p:cNvSpPr>
          <p:nvPr>
            <p:ph type="title"/>
          </p:nvPr>
        </p:nvSpPr>
        <p:spPr/>
        <p:txBody>
          <a:bodyPr/>
          <a:lstStyle/>
          <a:p>
            <a:r>
              <a:rPr lang="en-US" dirty="0">
                <a:solidFill>
                  <a:srgbClr val="C00000"/>
                </a:solidFill>
              </a:rPr>
              <a:t>Probability Basics</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76F2126B-4AA6-302B-7E5A-170FFAAB8BD1}"/>
                  </a:ext>
                </a:extLst>
              </p:cNvPr>
              <p:cNvSpPr>
                <a:spLocks noGrp="1"/>
              </p:cNvSpPr>
              <p:nvPr>
                <p:ph idx="1"/>
              </p:nvPr>
            </p:nvSpPr>
            <p:spPr/>
            <p:txBody>
              <a:bodyPr/>
              <a:lstStyle/>
              <a:p>
                <a:r>
                  <a:rPr lang="en-US" dirty="0"/>
                  <a:t>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a:t>
                </a:r>
              </a:p>
              <a:p>
                <a:endParaRPr lang="en-US" dirty="0"/>
              </a:p>
              <a:p>
                <a:r>
                  <a:rPr lang="en-US" dirty="0"/>
                  <a:t>Sample space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Set of possible values (discrete/continuous, finite/infinite)</a:t>
                </a:r>
              </a:p>
              <a:p>
                <a:endParaRPr lang="en-US" dirty="0"/>
              </a:p>
              <a:p>
                <a:r>
                  <a:rPr lang="en-US" dirty="0"/>
                  <a:t>Probability: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oMath>
                </a14:m>
                <a:r>
                  <a:rPr lang="en-US" dirty="0"/>
                  <a:t> represents the probability that the random variable </a:t>
                </a:r>
                <a14:m>
                  <m:oMath xmlns:m="http://schemas.openxmlformats.org/officeDocument/2006/math">
                    <m:r>
                      <a:rPr lang="en-US" i="1" dirty="0" smtClean="0">
                        <a:solidFill>
                          <a:srgbClr val="C00000"/>
                        </a:solidFill>
                        <a:latin typeface="Cambria Math" panose="02040503050406030204" pitchFamily="18" charset="0"/>
                      </a:rPr>
                      <m:t>𝑋</m:t>
                    </m:r>
                  </m:oMath>
                </a14:m>
                <a:r>
                  <a:rPr lang="en-US" dirty="0"/>
                  <a:t> achieves value </a:t>
                </a:r>
                <a14:m>
                  <m:oMath xmlns:m="http://schemas.openxmlformats.org/officeDocument/2006/math">
                    <m:r>
                      <a:rPr lang="en-US" b="0" i="1" smtClean="0">
                        <a:solidFill>
                          <a:srgbClr val="C00000"/>
                        </a:solidFill>
                        <a:latin typeface="Cambria Math" panose="02040503050406030204" pitchFamily="18" charset="0"/>
                      </a:rPr>
                      <m:t>𝑥</m:t>
                    </m:r>
                    <m:r>
                      <a:rPr lang="en-US" b="0" i="1" smtClean="0">
                        <a:solidFill>
                          <a:srgbClr val="C00000"/>
                        </a:solidFill>
                        <a:latin typeface="Cambria Math" panose="02040503050406030204" pitchFamily="18" charset="0"/>
                      </a:rPr>
                      <m:t>∈</m:t>
                    </m:r>
                    <m:r>
                      <m:rPr>
                        <m:sty m:val="p"/>
                      </m:rPr>
                      <a:rPr lang="en-US" b="0" i="0" smtClean="0">
                        <a:solidFill>
                          <a:srgbClr val="C00000"/>
                        </a:solidFill>
                        <a:latin typeface="Cambria Math" panose="02040503050406030204" pitchFamily="18" charset="0"/>
                      </a:rPr>
                      <m:t>Ω</m:t>
                    </m:r>
                  </m:oMath>
                </a14:m>
                <a:endParaRPr lang="en-US" dirty="0"/>
              </a:p>
            </p:txBody>
          </p:sp>
        </mc:Choice>
        <mc:Fallback xmlns="">
          <p:sp>
            <p:nvSpPr>
              <p:cNvPr id="3" name="Content Placeholder 2">
                <a:extLst>
                  <a:ext uri="{FF2B5EF4-FFF2-40B4-BE49-F238E27FC236}">
                    <a16:creationId xmlns:a16="http://schemas.microsoft.com/office/drawing/2014/main" id="{76F2126B-4AA6-302B-7E5A-170FFAAB8BD1}"/>
                  </a:ext>
                </a:extLst>
              </p:cNvPr>
              <p:cNvSpPr>
                <a:spLocks noGrp="1" noRot="1" noChangeAspect="1" noMove="1" noResize="1" noEditPoints="1" noAdjustHandles="1" noChangeArrowheads="1" noChangeShapeType="1" noTextEdit="1"/>
              </p:cNvSpPr>
              <p:nvPr>
                <p:ph idx="1"/>
              </p:nvPr>
            </p:nvSpPr>
            <p:spPr>
              <a:blipFill>
                <a:blip r:embed="rId2"/>
                <a:stretch>
                  <a:fillRect l="-1043" t="-2241"/>
                </a:stretch>
              </a:blipFill>
            </p:spPr>
            <p:txBody>
              <a:bodyPr/>
              <a:lstStyle/>
              <a:p>
                <a:r>
                  <a:rPr lang="en-US">
                    <a:noFill/>
                  </a:rPr>
                  <a:t> </a:t>
                </a:r>
              </a:p>
            </p:txBody>
          </p:sp>
        </mc:Fallback>
      </mc:AlternateContent>
    </p:spTree>
    <p:extLst>
      <p:ext uri="{BB962C8B-B14F-4D97-AF65-F5344CB8AC3E}">
        <p14:creationId xmlns:p14="http://schemas.microsoft.com/office/powerpoint/2010/main" val="4360898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Joint and Conditional Probability</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Joint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oMath>
                </a14:m>
                <a:r>
                  <a:rPr lang="en-US" dirty="0"/>
                  <a:t> is the probability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 values </a:t>
                </a:r>
                <a14:m>
                  <m:oMath xmlns:m="http://schemas.openxmlformats.org/officeDocument/2006/math">
                    <m:r>
                      <a:rPr lang="en-US" b="0" i="1" dirty="0" smtClean="0">
                        <a:solidFill>
                          <a:srgbClr val="C00000"/>
                        </a:solidFill>
                        <a:latin typeface="Cambria Math" panose="02040503050406030204" pitchFamily="18" charset="0"/>
                      </a:rPr>
                      <m:t>𝑥</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𝑦</m:t>
                    </m:r>
                  </m:oMath>
                </a14:m>
                <a:r>
                  <a:rPr lang="en-US" dirty="0"/>
                  <a:t> respectively</a:t>
                </a:r>
              </a:p>
              <a:p>
                <a:endParaRPr lang="en-US" dirty="0"/>
              </a:p>
              <a:p>
                <a:r>
                  <a:rPr lang="en-US" dirty="0"/>
                  <a:t>Conditional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is the probability that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 </m:t>
                    </m:r>
                  </m:oMath>
                </a14:m>
                <a:r>
                  <a:rPr lang="en-US" dirty="0"/>
                  <a:t>when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achieves the value </a:t>
                </a:r>
                <a14:m>
                  <m:oMath xmlns:m="http://schemas.openxmlformats.org/officeDocument/2006/math">
                    <m:r>
                      <a:rPr lang="en-US" b="0" i="1" dirty="0" smtClean="0">
                        <a:solidFill>
                          <a:srgbClr val="C00000"/>
                        </a:solidFill>
                        <a:latin typeface="Cambria Math" panose="02040503050406030204" pitchFamily="18" charset="0"/>
                      </a:rPr>
                      <m:t>𝑦</m:t>
                    </m:r>
                  </m:oMath>
                </a14:m>
                <a:endParaRPr lang="en-US" dirty="0"/>
              </a:p>
              <a:p>
                <a:endParaRPr lang="en-US" dirty="0"/>
              </a:p>
              <a:p>
                <a:endParaRPr lang="en-US" dirty="0"/>
              </a:p>
              <a:p>
                <a:endParaRPr lang="en-US" dirty="0"/>
              </a:p>
              <a:p>
                <a:r>
                  <a:rPr lang="en-US" dirty="0"/>
                  <a:t>Marginal distribution: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1" dirty="0" smtClean="0">
                        <a:solidFill>
                          <a:srgbClr val="C00000"/>
                        </a:solidFill>
                        <a:latin typeface="Cambria Math" panose="02040503050406030204" pitchFamily="18" charset="0"/>
                      </a:rPr>
                      <m:t>=</m:t>
                    </m:r>
                    <m:nary>
                      <m:naryPr>
                        <m:chr m:val="∑"/>
                        <m:supHide m:val="on"/>
                        <m:ctrlPr>
                          <a:rPr lang="en-US" b="0" i="1" dirty="0" smtClean="0">
                            <a:solidFill>
                              <a:srgbClr val="C00000"/>
                            </a:solidFill>
                            <a:latin typeface="Cambria Math" panose="02040503050406030204" pitchFamily="18" charset="0"/>
                          </a:rPr>
                        </m:ctrlPr>
                      </m:naryPr>
                      <m:sub>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sub>
                      <m:sup/>
                      <m:e>
                        <m:r>
                          <m:rPr>
                            <m:sty m:val="p"/>
                          </m:rPr>
                          <a:rPr lang="en-US" b="0" i="0" dirty="0" smtClean="0">
                            <a:solidFill>
                              <a:srgbClr val="C00000"/>
                            </a:solidFill>
                            <a:latin typeface="Cambria Math" panose="02040503050406030204" pitchFamily="18" charset="0"/>
                          </a:rPr>
                          <m:t>Pr</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e>
                    </m:nary>
                  </m:oMath>
                </a14:m>
                <a:endParaRPr lang="en-US" dirty="0"/>
              </a:p>
              <a:p>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62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3048000" y="4275275"/>
                <a:ext cx="6096000" cy="10030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r>
                        <a:rPr lang="en-US" sz="2800" b="0" i="1" dirty="0" smtClean="0">
                          <a:solidFill>
                            <a:srgbClr val="C00000"/>
                          </a:solidFill>
                          <a:latin typeface="Cambria Math" panose="02040503050406030204" pitchFamily="18" charset="0"/>
                        </a:rPr>
                        <m:t>=</m:t>
                      </m:r>
                      <m:f>
                        <m:fPr>
                          <m:ctrlPr>
                            <a:rPr lang="en-US" sz="2800" b="0" i="1" dirty="0" smtClean="0">
                              <a:solidFill>
                                <a:srgbClr val="C00000"/>
                              </a:solidFill>
                              <a:latin typeface="Cambria Math" panose="02040503050406030204" pitchFamily="18" charset="0"/>
                            </a:rPr>
                          </m:ctrlPr>
                        </m:fPr>
                        <m:num>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 </m:t>
                              </m:r>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num>
                        <m:den>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𝑦</m:t>
                              </m:r>
                            </m:e>
                          </m:d>
                        </m:den>
                      </m:f>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3048000" y="4275275"/>
                <a:ext cx="6096000" cy="1003031"/>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0601081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460B2D6D-0486-0D95-97DB-A340DA51AF7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1" y="188258"/>
            <a:ext cx="5522260" cy="4141695"/>
          </a:xfrm>
          <a:prstGeom prst="rect">
            <a:avLst/>
          </a:prstGeom>
        </p:spPr>
      </p:pic>
      <p:pic>
        <p:nvPicPr>
          <p:cNvPr id="13" name="Picture 12">
            <a:extLst>
              <a:ext uri="{FF2B5EF4-FFF2-40B4-BE49-F238E27FC236}">
                <a16:creationId xmlns:a16="http://schemas.microsoft.com/office/drawing/2014/main" id="{E13A2E71-6589-1B61-6C35-37753D785C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179484" y="40575"/>
            <a:ext cx="5588373" cy="3845762"/>
          </a:xfrm>
          <a:prstGeom prst="rect">
            <a:avLst/>
          </a:prstGeom>
        </p:spPr>
      </p:pic>
      <p:sp>
        <p:nvSpPr>
          <p:cNvPr id="14" name="TextBox 13">
            <a:extLst>
              <a:ext uri="{FF2B5EF4-FFF2-40B4-BE49-F238E27FC236}">
                <a16:creationId xmlns:a16="http://schemas.microsoft.com/office/drawing/2014/main" id="{88EE8040-4FB0-B7AF-8DD0-2BDE6C66D354}"/>
              </a:ext>
            </a:extLst>
          </p:cNvPr>
          <p:cNvSpPr txBox="1"/>
          <p:nvPr/>
        </p:nvSpPr>
        <p:spPr>
          <a:xfrm>
            <a:off x="10174941" y="3900648"/>
            <a:ext cx="1864658" cy="830997"/>
          </a:xfrm>
          <a:prstGeom prst="rect">
            <a:avLst/>
          </a:prstGeom>
          <a:noFill/>
        </p:spPr>
        <p:txBody>
          <a:bodyPr wrap="square" rtlCol="0">
            <a:spAutoFit/>
          </a:bodyPr>
          <a:lstStyle/>
          <a:p>
            <a:r>
              <a:rPr lang="en-US" sz="2400" dirty="0"/>
              <a:t>330 billion daily e-mails</a:t>
            </a:r>
          </a:p>
        </p:txBody>
      </p:sp>
      <p:sp>
        <p:nvSpPr>
          <p:cNvPr id="15" name="TextBox 14">
            <a:extLst>
              <a:ext uri="{FF2B5EF4-FFF2-40B4-BE49-F238E27FC236}">
                <a16:creationId xmlns:a16="http://schemas.microsoft.com/office/drawing/2014/main" id="{9406C890-B4AC-5F03-29C9-AAEC8A3542EC}"/>
              </a:ext>
            </a:extLst>
          </p:cNvPr>
          <p:cNvSpPr txBox="1"/>
          <p:nvPr/>
        </p:nvSpPr>
        <p:spPr>
          <a:xfrm>
            <a:off x="10174941" y="5321594"/>
            <a:ext cx="1864658" cy="1200329"/>
          </a:xfrm>
          <a:prstGeom prst="rect">
            <a:avLst/>
          </a:prstGeom>
          <a:noFill/>
        </p:spPr>
        <p:txBody>
          <a:bodyPr wrap="square" rtlCol="0">
            <a:spAutoFit/>
          </a:bodyPr>
          <a:lstStyle/>
          <a:p>
            <a:r>
              <a:rPr lang="en-US" sz="2400" dirty="0"/>
              <a:t>8.5 billion daily Google searches</a:t>
            </a:r>
          </a:p>
        </p:txBody>
      </p:sp>
      <p:sp>
        <p:nvSpPr>
          <p:cNvPr id="16" name="TextBox 15">
            <a:extLst>
              <a:ext uri="{FF2B5EF4-FFF2-40B4-BE49-F238E27FC236}">
                <a16:creationId xmlns:a16="http://schemas.microsoft.com/office/drawing/2014/main" id="{DF803179-F9DB-ECAD-C97B-5C4D7DB8A8F5}"/>
              </a:ext>
            </a:extLst>
          </p:cNvPr>
          <p:cNvSpPr txBox="1"/>
          <p:nvPr/>
        </p:nvSpPr>
        <p:spPr>
          <a:xfrm>
            <a:off x="493060" y="4751293"/>
            <a:ext cx="1864658" cy="1200329"/>
          </a:xfrm>
          <a:prstGeom prst="rect">
            <a:avLst/>
          </a:prstGeom>
          <a:noFill/>
        </p:spPr>
        <p:txBody>
          <a:bodyPr wrap="square" rtlCol="0">
            <a:spAutoFit/>
          </a:bodyPr>
          <a:lstStyle/>
          <a:p>
            <a:r>
              <a:rPr lang="en-US" sz="2400" dirty="0"/>
              <a:t>3 billion monthly active users</a:t>
            </a:r>
          </a:p>
        </p:txBody>
      </p:sp>
      <p:pic>
        <p:nvPicPr>
          <p:cNvPr id="3" name="Picture 2">
            <a:extLst>
              <a:ext uri="{FF2B5EF4-FFF2-40B4-BE49-F238E27FC236}">
                <a16:creationId xmlns:a16="http://schemas.microsoft.com/office/drawing/2014/main" id="{804C4EE7-7C25-D097-54D9-CDF05558F130}"/>
              </a:ext>
            </a:extLst>
          </p:cNvPr>
          <p:cNvPicPr>
            <a:picLocks noChangeAspect="1"/>
          </p:cNvPicPr>
          <p:nvPr/>
        </p:nvPicPr>
        <p:blipFill>
          <a:blip r:embed="rId5"/>
          <a:stretch>
            <a:fillRect/>
          </a:stretch>
        </p:blipFill>
        <p:spPr>
          <a:xfrm>
            <a:off x="2468156" y="3886337"/>
            <a:ext cx="6741832" cy="2870515"/>
          </a:xfrm>
          <a:prstGeom prst="rect">
            <a:avLst/>
          </a:prstGeom>
        </p:spPr>
      </p:pic>
      <p:sp>
        <p:nvSpPr>
          <p:cNvPr id="2" name="Oval 1">
            <a:extLst>
              <a:ext uri="{FF2B5EF4-FFF2-40B4-BE49-F238E27FC236}">
                <a16:creationId xmlns:a16="http://schemas.microsoft.com/office/drawing/2014/main" id="{782F42ED-29ED-A183-D11B-153C8E12809A}"/>
              </a:ext>
            </a:extLst>
          </p:cNvPr>
          <p:cNvSpPr/>
          <p:nvPr/>
        </p:nvSpPr>
        <p:spPr>
          <a:xfrm>
            <a:off x="306184" y="4630842"/>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4F0442-0414-E4F3-CD85-B1B603CF0EB4}"/>
              </a:ext>
            </a:extLst>
          </p:cNvPr>
          <p:cNvCxnSpPr>
            <a:cxnSpLocks/>
            <a:stCxn id="2" idx="0"/>
          </p:cNvCxnSpPr>
          <p:nvPr/>
        </p:nvCxnSpPr>
        <p:spPr>
          <a:xfrm flipV="1">
            <a:off x="1310279" y="4149627"/>
            <a:ext cx="0" cy="481215"/>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13357995-C405-729D-913E-88B3674AA7F8}"/>
              </a:ext>
            </a:extLst>
          </p:cNvPr>
          <p:cNvSpPr/>
          <p:nvPr/>
        </p:nvSpPr>
        <p:spPr>
          <a:xfrm>
            <a:off x="9877626" y="5231007"/>
            <a:ext cx="2008190" cy="1441229"/>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8C470227-30A0-6AB1-004D-CACF81ECDB4B}"/>
              </a:ext>
            </a:extLst>
          </p:cNvPr>
          <p:cNvCxnSpPr>
            <a:cxnSpLocks/>
            <a:stCxn id="10" idx="2"/>
          </p:cNvCxnSpPr>
          <p:nvPr/>
        </p:nvCxnSpPr>
        <p:spPr>
          <a:xfrm flipH="1">
            <a:off x="9209988" y="5951622"/>
            <a:ext cx="667638" cy="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Oval 18">
            <a:extLst>
              <a:ext uri="{FF2B5EF4-FFF2-40B4-BE49-F238E27FC236}">
                <a16:creationId xmlns:a16="http://schemas.microsoft.com/office/drawing/2014/main" id="{DDB24F3B-87F4-C25F-29D3-569268712B14}"/>
              </a:ext>
            </a:extLst>
          </p:cNvPr>
          <p:cNvSpPr/>
          <p:nvPr/>
        </p:nvSpPr>
        <p:spPr>
          <a:xfrm>
            <a:off x="10013771" y="3776112"/>
            <a:ext cx="2008190" cy="1107682"/>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0" name="Straight Arrow Connector 19">
            <a:extLst>
              <a:ext uri="{FF2B5EF4-FFF2-40B4-BE49-F238E27FC236}">
                <a16:creationId xmlns:a16="http://schemas.microsoft.com/office/drawing/2014/main" id="{92D7B999-26FA-205D-F91E-40126903614A}"/>
              </a:ext>
            </a:extLst>
          </p:cNvPr>
          <p:cNvCxnSpPr>
            <a:cxnSpLocks/>
            <a:stCxn id="19" idx="2"/>
          </p:cNvCxnSpPr>
          <p:nvPr/>
        </p:nvCxnSpPr>
        <p:spPr>
          <a:xfrm flipH="1" flipV="1">
            <a:off x="9543807" y="3886337"/>
            <a:ext cx="469964" cy="443616"/>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5291200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Random variables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and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are independent if </a:t>
                </a:r>
                <a14:m>
                  <m:oMath xmlns:m="http://schemas.openxmlformats.org/officeDocument/2006/math">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1"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𝑌</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𝑦</m:t>
                        </m:r>
                      </m:e>
                    </m:d>
                  </m:oMath>
                </a14:m>
                <a:r>
                  <a:rPr lang="en-US" dirty="0"/>
                  <a:t> for all possible outcomes </a:t>
                </a:r>
                <a14:m>
                  <m:oMath xmlns:m="http://schemas.openxmlformats.org/officeDocument/2006/math">
                    <m:r>
                      <a:rPr lang="en-US" i="1" dirty="0">
                        <a:solidFill>
                          <a:srgbClr val="C00000"/>
                        </a:solidFill>
                        <a:latin typeface="Cambria Math" panose="02040503050406030204" pitchFamily="18" charset="0"/>
                      </a:rPr>
                      <m:t>𝑥</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𝑋</m:t>
                        </m:r>
                      </m:sub>
                    </m:sSub>
                  </m:oMath>
                </a14:m>
                <a:r>
                  <a:rPr lang="en-US" dirty="0"/>
                  <a:t>, </a:t>
                </a:r>
                <a14:m>
                  <m:oMath xmlns:m="http://schemas.openxmlformats.org/officeDocument/2006/math">
                    <m:r>
                      <a:rPr lang="en-US" b="0" i="1" dirty="0" smtClean="0">
                        <a:solidFill>
                          <a:srgbClr val="C00000"/>
                        </a:solidFill>
                        <a:latin typeface="Cambria Math" panose="02040503050406030204" pitchFamily="18" charset="0"/>
                      </a:rPr>
                      <m:t>𝑦</m:t>
                    </m:r>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m:rPr>
                            <m:sty m:val="p"/>
                          </m:rPr>
                          <a:rPr lang="en-US" b="0" i="0" dirty="0" smtClean="0">
                            <a:solidFill>
                              <a:srgbClr val="C00000"/>
                            </a:solidFill>
                            <a:latin typeface="Cambria Math" panose="02040503050406030204" pitchFamily="18" charset="0"/>
                          </a:rPr>
                          <m:t>Ω</m:t>
                        </m:r>
                      </m:e>
                      <m:sub>
                        <m:r>
                          <a:rPr lang="en-US" b="0" i="1" dirty="0" smtClean="0">
                            <a:solidFill>
                              <a:srgbClr val="C00000"/>
                            </a:solidFill>
                            <a:latin typeface="Cambria Math" panose="02040503050406030204" pitchFamily="18" charset="0"/>
                          </a:rPr>
                          <m:t>𝑌</m:t>
                        </m:r>
                      </m:sub>
                    </m:sSub>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86784732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0"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5" name="Picture 4">
            <a:extLst>
              <a:ext uri="{FF2B5EF4-FFF2-40B4-BE49-F238E27FC236}">
                <a16:creationId xmlns:a16="http://schemas.microsoft.com/office/drawing/2014/main" id="{5D60D536-6A30-8D8C-F02B-1C90B3D8C51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310513614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Independence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bag with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red marble and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blue marble. </a:t>
                </a:r>
              </a:p>
              <a:p>
                <a:pPr lvl="1"/>
                <a:r>
                  <a:rPr lang="en-US" dirty="0"/>
                  <a:t>We draw a marble randomly from the bag</a:t>
                </a:r>
              </a:p>
              <a:p>
                <a:pPr lvl="1"/>
                <a:r>
                  <a:rPr lang="en-US" dirty="0"/>
                  <a:t>We DO NOT put the marble back in the bag</a:t>
                </a:r>
              </a:p>
              <a:p>
                <a:pPr lvl="1"/>
                <a:r>
                  <a:rPr lang="en-US" dirty="0"/>
                  <a:t>We randomly draw another marble from the bag</a:t>
                </a:r>
              </a:p>
              <a:p>
                <a:pPr lvl="1"/>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color of the first marble drawn</a:t>
                </a:r>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be the color of the second marble drawn</a:t>
                </a:r>
              </a:p>
              <a:p>
                <a:endParaRPr lang="en-US" dirty="0"/>
              </a:p>
              <a:p>
                <a:r>
                  <a:rPr lang="en-US" dirty="0"/>
                  <a:t>Are </a:t>
                </a:r>
                <a14:m>
                  <m:oMath xmlns:m="http://schemas.openxmlformats.org/officeDocument/2006/math">
                    <m:r>
                      <a:rPr lang="en-US" i="1" dirty="0">
                        <a:solidFill>
                          <a:srgbClr val="C00000"/>
                        </a:solidFill>
                        <a:latin typeface="Cambria Math" panose="02040503050406030204" pitchFamily="18" charset="0"/>
                      </a:rPr>
                      <m:t>𝑋</m:t>
                    </m:r>
                  </m:oMath>
                </a14:m>
                <a:r>
                  <a:rPr lang="en-US" dirty="0"/>
                  <a:t> and </a:t>
                </a:r>
                <a14:m>
                  <m:oMath xmlns:m="http://schemas.openxmlformats.org/officeDocument/2006/math">
                    <m:r>
                      <a:rPr lang="en-US" b="0" i="1" smtClean="0">
                        <a:solidFill>
                          <a:srgbClr val="C00000"/>
                        </a:solidFill>
                        <a:latin typeface="Cambria Math" panose="02040503050406030204" pitchFamily="18" charset="0"/>
                      </a:rPr>
                      <m:t>𝑌</m:t>
                    </m:r>
                  </m:oMath>
                </a14:m>
                <a:r>
                  <a:rPr lang="en-US" dirty="0"/>
                  <a:t> independent?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pic>
        <p:nvPicPr>
          <p:cNvPr id="4" name="Picture 3">
            <a:extLst>
              <a:ext uri="{FF2B5EF4-FFF2-40B4-BE49-F238E27FC236}">
                <a16:creationId xmlns:a16="http://schemas.microsoft.com/office/drawing/2014/main" id="{0C073AF7-2B85-73AC-D3AA-FF4EDF0F9D0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054543" y="3912761"/>
            <a:ext cx="2114550" cy="2162175"/>
          </a:xfrm>
          <a:prstGeom prst="rect">
            <a:avLst/>
          </a:prstGeom>
        </p:spPr>
      </p:pic>
    </p:spTree>
    <p:extLst>
      <p:ext uri="{BB962C8B-B14F-4D97-AF65-F5344CB8AC3E}">
        <p14:creationId xmlns:p14="http://schemas.microsoft.com/office/powerpoint/2010/main" val="20913517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room with </a:t>
                </a:r>
                <a14:m>
                  <m:oMath xmlns:m="http://schemas.openxmlformats.org/officeDocument/2006/math">
                    <m:r>
                      <a:rPr lang="en-US" sz="2800" b="0" i="1" dirty="0" smtClean="0">
                        <a:solidFill>
                          <a:srgbClr val="C00000"/>
                        </a:solidFill>
                        <a:latin typeface="Cambria Math" panose="02040503050406030204" pitchFamily="18" charset="0"/>
                      </a:rPr>
                      <m:t>367</m:t>
                    </m:r>
                  </m:oMath>
                </a14:m>
                <a:r>
                  <a:rPr lang="en-US" dirty="0"/>
                  <a:t> people. What is the probability that two people share the same birthday?</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236311391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have a room with </a:t>
                </a:r>
                <a14:m>
                  <m:oMath xmlns:m="http://schemas.openxmlformats.org/officeDocument/2006/math">
                    <m:r>
                      <a:rPr lang="en-US" sz="2800" b="0" i="1" dirty="0" smtClean="0">
                        <a:solidFill>
                          <a:srgbClr val="C00000"/>
                        </a:solidFill>
                        <a:latin typeface="Cambria Math" panose="02040503050406030204" pitchFamily="18" charset="0"/>
                      </a:rPr>
                      <m:t>367</m:t>
                    </m:r>
                  </m:oMath>
                </a14:m>
                <a:r>
                  <a:rPr lang="en-US" dirty="0"/>
                  <a:t> people. What is the probability that two people share the same birthday?</a:t>
                </a:r>
              </a:p>
              <a:p>
                <a:endParaRPr lang="en-US" dirty="0"/>
              </a:p>
              <a:p>
                <a:endParaRPr lang="en-US" dirty="0"/>
              </a:p>
              <a:p>
                <a:endParaRPr lang="en-US" dirty="0"/>
              </a:p>
              <a:p>
                <a:r>
                  <a:rPr lang="en-US" dirty="0"/>
                  <a:t>Suppose we have a room with </a:t>
                </a:r>
                <a14:m>
                  <m:oMath xmlns:m="http://schemas.openxmlformats.org/officeDocument/2006/math">
                    <m:r>
                      <a:rPr lang="en-US" sz="2800" b="0" i="1" dirty="0" smtClean="0">
                        <a:solidFill>
                          <a:srgbClr val="C00000"/>
                        </a:solidFill>
                        <a:latin typeface="Cambria Math" panose="02040503050406030204" pitchFamily="18" charset="0"/>
                      </a:rPr>
                      <m:t>23</m:t>
                    </m:r>
                  </m:oMath>
                </a14:m>
                <a:r>
                  <a:rPr lang="en-US" dirty="0"/>
                  <a:t> people. What is the probability that two people share the same birthday?</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1217"/>
                </a:stretch>
              </a:blipFill>
            </p:spPr>
            <p:txBody>
              <a:bodyPr/>
              <a:lstStyle/>
              <a:p>
                <a:r>
                  <a:rPr lang="en-US">
                    <a:noFill/>
                  </a:rPr>
                  <a:t> </a:t>
                </a:r>
              </a:p>
            </p:txBody>
          </p:sp>
        </mc:Fallback>
      </mc:AlternateContent>
    </p:spTree>
    <p:extLst>
      <p:ext uri="{BB962C8B-B14F-4D97-AF65-F5344CB8AC3E}">
        <p14:creationId xmlns:p14="http://schemas.microsoft.com/office/powerpoint/2010/main" val="150010702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p:spTree>
    <p:extLst>
      <p:ext uri="{BB962C8B-B14F-4D97-AF65-F5344CB8AC3E}">
        <p14:creationId xmlns:p14="http://schemas.microsoft.com/office/powerpoint/2010/main" val="301492549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060483"/>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1−</m:t>
                          </m:r>
                          <m:f>
                            <m:fPr>
                              <m:ctrlPr>
                                <a:rPr lang="en-US" sz="2800" b="0" i="1" dirty="0" smtClean="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0</m:t>
                              </m:r>
                            </m:num>
                            <m:den>
                              <m:r>
                                <a:rPr lang="en-US" sz="2800" b="0" i="1" dirty="0" smtClean="0">
                                  <a:solidFill>
                                    <a:srgbClr val="C00000"/>
                                  </a:solidFill>
                                  <a:latin typeface="Cambria Math" panose="02040503050406030204" pitchFamily="18" charset="0"/>
                                </a:rPr>
                                <m:t>𝑛</m:t>
                              </m:r>
                            </m:den>
                          </m:f>
                        </m:e>
                      </m:d>
                    </m:oMath>
                  </m:oMathPara>
                </a14:m>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060483"/>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7081621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4913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i="1" dirty="0">
                                  <a:solidFill>
                                    <a:srgbClr val="C00000"/>
                                  </a:solidFill>
                                  <a:latin typeface="Cambria Math" panose="02040503050406030204" pitchFamily="18" charset="0"/>
                                </a:rPr>
                                <m:t>0</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4913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98292086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4913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i="1" dirty="0">
                                  <a:solidFill>
                                    <a:srgbClr val="C00000"/>
                                  </a:solidFill>
                                  <a:latin typeface="Cambria Math" panose="02040503050406030204" pitchFamily="18" charset="0"/>
                                </a:rPr>
                                <m:t>0</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2</m:t>
                              </m:r>
                            </m:num>
                            <m:den>
                              <m:r>
                                <a:rPr lang="en-US" sz="2800" i="1" dirty="0">
                                  <a:solidFill>
                                    <a:srgbClr val="C00000"/>
                                  </a:solidFill>
                                  <a:latin typeface="Cambria Math" panose="02040503050406030204" pitchFamily="18" charset="0"/>
                                </a:rPr>
                                <m:t>𝑛</m:t>
                              </m:r>
                            </m:den>
                          </m:f>
                        </m:e>
                      </m:d>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4913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0337585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2868243" y="3318362"/>
                <a:ext cx="6096000" cy="149137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d>
                        <m:dPr>
                          <m:ctrlPr>
                            <a:rPr lang="en-US" sz="280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i="1" dirty="0">
                                  <a:solidFill>
                                    <a:srgbClr val="C00000"/>
                                  </a:solidFill>
                                  <a:latin typeface="Cambria Math" panose="02040503050406030204" pitchFamily="18" charset="0"/>
                                </a:rPr>
                                <m:t>0</m:t>
                              </m:r>
                            </m:num>
                            <m:den>
                              <m:r>
                                <a:rPr lang="en-US" sz="2800" i="1" dirty="0">
                                  <a:solidFill>
                                    <a:srgbClr val="C00000"/>
                                  </a:solidFill>
                                  <a:latin typeface="Cambria Math" panose="02040503050406030204" pitchFamily="18" charset="0"/>
                                </a:rPr>
                                <m:t>𝑛</m:t>
                              </m:r>
                            </m:den>
                          </m:f>
                        </m:e>
                      </m:d>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r>
                        <a:rPr lang="en-US" sz="2800" b="0" i="1" dirty="0" smtClean="0">
                          <a:solidFill>
                            <a:srgbClr val="C00000"/>
                          </a:solidFill>
                          <a:latin typeface="Cambria Math" panose="02040503050406030204" pitchFamily="18" charset="0"/>
                        </a:rPr>
                        <m:t>…</m:t>
                      </m:r>
                      <m:d>
                        <m:dPr>
                          <m:ctrlPr>
                            <a:rPr lang="en-US" sz="2800" i="1" dirty="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1−</m:t>
                          </m:r>
                          <m:f>
                            <m:fPr>
                              <m:ctrlPr>
                                <a:rPr lang="en-US" sz="2800" i="1" dirty="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𝑘</m:t>
                              </m:r>
                              <m:r>
                                <a:rPr lang="en-US" sz="2800" b="0" i="1" dirty="0" smtClean="0">
                                  <a:solidFill>
                                    <a:srgbClr val="C00000"/>
                                  </a:solidFill>
                                  <a:latin typeface="Cambria Math" panose="02040503050406030204" pitchFamily="18" charset="0"/>
                                </a:rPr>
                                <m:t>−1</m:t>
                              </m:r>
                            </m:num>
                            <m:den>
                              <m:r>
                                <a:rPr lang="en-US" sz="2800" i="1" dirty="0">
                                  <a:solidFill>
                                    <a:srgbClr val="C00000"/>
                                  </a:solidFill>
                                  <a:latin typeface="Cambria Math" panose="02040503050406030204" pitchFamily="18" charset="0"/>
                                </a:rPr>
                                <m:t>𝑛</m:t>
                              </m:r>
                            </m:den>
                          </m:f>
                        </m:e>
                      </m:d>
                    </m:oMath>
                  </m:oMathPara>
                </a14:m>
                <a:endParaRPr lang="en-US" sz="2800" dirty="0"/>
              </a:p>
              <a:p>
                <a:endParaRPr lang="en-US" sz="2800"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2868243" y="3318362"/>
                <a:ext cx="6096000" cy="149137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2674494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D6BEBC0-40DE-670E-A51A-297F0EBF2A4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285256342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40F12D6-B238-BECC-FD67-C3A406B67077}"/>
                  </a:ext>
                </a:extLst>
              </p:cNvPr>
              <p:cNvSpPr txBox="1"/>
              <p:nvPr/>
            </p:nvSpPr>
            <p:spPr>
              <a:xfrm>
                <a:off x="1244338" y="3318362"/>
                <a:ext cx="9709608" cy="829330"/>
              </a:xfrm>
              <a:prstGeom prst="rect">
                <a:avLst/>
              </a:prstGeom>
              <a:noFill/>
            </p:spPr>
            <p:txBody>
              <a:bodyPr wrap="square">
                <a:spAutoFit/>
              </a:bodyPr>
              <a:lstStyle/>
              <a:p>
                <a14:m>
                  <m:oMath xmlns:m="http://schemas.openxmlformats.org/officeDocument/2006/math">
                    <m:d>
                      <m:dPr>
                        <m:ctrlPr>
                          <a:rPr lang="en-US" sz="3200" i="1" dirty="0" smtClean="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i="1" dirty="0">
                                <a:solidFill>
                                  <a:srgbClr val="C00000"/>
                                </a:solidFill>
                                <a:latin typeface="Cambria Math" panose="02040503050406030204" pitchFamily="18" charset="0"/>
                              </a:rPr>
                              <m:t>0</m:t>
                            </m:r>
                          </m:num>
                          <m:den>
                            <m:r>
                              <a:rPr lang="en-US" sz="3200" i="1" dirty="0">
                                <a:solidFill>
                                  <a:srgbClr val="C00000"/>
                                </a:solidFill>
                                <a:latin typeface="Cambria Math" panose="02040503050406030204" pitchFamily="18" charset="0"/>
                              </a:rPr>
                              <m:t>𝑛</m:t>
                            </m:r>
                          </m:den>
                        </m:f>
                      </m:e>
                    </m:d>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i="1" dirty="0">
                                <a:solidFill>
                                  <a:srgbClr val="C00000"/>
                                </a:solidFill>
                                <a:latin typeface="Cambria Math" panose="02040503050406030204" pitchFamily="18" charset="0"/>
                              </a:rPr>
                              <m:t>𝑛</m:t>
                            </m:r>
                          </m:den>
                        </m:f>
                      </m:e>
                    </m:d>
                    <m:r>
                      <a:rPr lang="en-US" sz="3200" b="0" i="1" dirty="0" smtClean="0">
                        <a:solidFill>
                          <a:srgbClr val="C00000"/>
                        </a:solidFill>
                        <a:latin typeface="Cambria Math" panose="02040503050406030204" pitchFamily="18" charset="0"/>
                      </a:rPr>
                      <m:t>…</m:t>
                    </m:r>
                    <m:d>
                      <m:dPr>
                        <m:ctrlPr>
                          <a:rPr lang="en-US" sz="3200" i="1" dirty="0">
                            <a:solidFill>
                              <a:srgbClr val="C00000"/>
                            </a:solidFill>
                            <a:latin typeface="Cambria Math" panose="02040503050406030204" pitchFamily="18" charset="0"/>
                          </a:rPr>
                        </m:ctrlPr>
                      </m:dPr>
                      <m:e>
                        <m:r>
                          <a:rPr lang="en-US" sz="3200" i="1" dirty="0">
                            <a:solidFill>
                              <a:srgbClr val="C00000"/>
                            </a:solidFill>
                            <a:latin typeface="Cambria Math" panose="02040503050406030204" pitchFamily="18" charset="0"/>
                          </a:rPr>
                          <m:t>1−</m:t>
                        </m:r>
                        <m:f>
                          <m:fPr>
                            <m:ctrlPr>
                              <a:rPr lang="en-US" sz="3200" i="1" dirty="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𝑘</m:t>
                            </m:r>
                            <m:r>
                              <a:rPr lang="en-US" sz="3200" b="0" i="1" dirty="0" smtClean="0">
                                <a:solidFill>
                                  <a:srgbClr val="C00000"/>
                                </a:solidFill>
                                <a:latin typeface="Cambria Math" panose="02040503050406030204" pitchFamily="18" charset="0"/>
                              </a:rPr>
                              <m:t>−1</m:t>
                            </m:r>
                          </m:num>
                          <m:den>
                            <m:r>
                              <a:rPr lang="en-US" sz="3200" i="1" dirty="0">
                                <a:solidFill>
                                  <a:srgbClr val="C00000"/>
                                </a:solidFill>
                                <a:latin typeface="Cambria Math" panose="02040503050406030204" pitchFamily="18" charset="0"/>
                              </a:rPr>
                              <m:t>𝑛</m:t>
                            </m:r>
                          </m:den>
                        </m:f>
                      </m:e>
                    </m:d>
                    <m:r>
                      <a:rPr lang="en-US" sz="3200" b="0" i="1" dirty="0" smtClean="0">
                        <a:solidFill>
                          <a:srgbClr val="C00000"/>
                        </a:solidFill>
                        <a:latin typeface="Cambria Math" panose="02040503050406030204" pitchFamily="18" charset="0"/>
                      </a:rPr>
                      <m:t>&lt;</m:t>
                    </m:r>
                    <m:f>
                      <m:fPr>
                        <m:ctrlPr>
                          <a:rPr lang="en-US" sz="3200" b="0" i="1" dirty="0" smtClean="0">
                            <a:solidFill>
                              <a:srgbClr val="C00000"/>
                            </a:solidFill>
                            <a:latin typeface="Cambria Math" panose="02040503050406030204" pitchFamily="18" charset="0"/>
                          </a:rPr>
                        </m:ctrlPr>
                      </m:fPr>
                      <m:num>
                        <m:r>
                          <a:rPr lang="en-US" sz="3200" b="0" i="1" dirty="0" smtClean="0">
                            <a:solidFill>
                              <a:srgbClr val="C00000"/>
                            </a:solidFill>
                            <a:latin typeface="Cambria Math" panose="02040503050406030204" pitchFamily="18" charset="0"/>
                          </a:rPr>
                          <m:t>1</m:t>
                        </m:r>
                      </m:num>
                      <m:den>
                        <m:r>
                          <a:rPr lang="en-US" sz="3200" b="0" i="1" dirty="0" smtClean="0">
                            <a:solidFill>
                              <a:srgbClr val="C00000"/>
                            </a:solidFill>
                            <a:latin typeface="Cambria Math" panose="02040503050406030204" pitchFamily="18" charset="0"/>
                          </a:rPr>
                          <m:t>2</m:t>
                        </m:r>
                      </m:den>
                    </m:f>
                  </m:oMath>
                </a14:m>
                <a:r>
                  <a:rPr lang="en-US" sz="2800" dirty="0"/>
                  <a:t>	for 	</a:t>
                </a:r>
                <a14:m>
                  <m:oMath xmlns:m="http://schemas.openxmlformats.org/officeDocument/2006/math">
                    <m:r>
                      <a:rPr lang="en-US" sz="2800" b="0" i="1" dirty="0" smtClean="0">
                        <a:solidFill>
                          <a:srgbClr val="C00000"/>
                        </a:solidFill>
                        <a:latin typeface="Cambria Math" panose="02040503050406030204" pitchFamily="18" charset="0"/>
                      </a:rPr>
                      <m:t>𝑘</m:t>
                    </m:r>
                    <m:r>
                      <a:rPr lang="en-US" sz="2800" b="0" i="0"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𝑂</m:t>
                    </m:r>
                    <m:r>
                      <a:rPr lang="en-US" sz="2800" b="0" i="1" dirty="0" smtClean="0">
                        <a:solidFill>
                          <a:srgbClr val="C00000"/>
                        </a:solidFill>
                        <a:latin typeface="Cambria Math" panose="02040503050406030204" pitchFamily="18" charset="0"/>
                      </a:rPr>
                      <m:t>(</m:t>
                    </m:r>
                    <m:rad>
                      <m:radPr>
                        <m:degHide m:val="on"/>
                        <m:ctrlPr>
                          <a:rPr lang="en-US" sz="2800" b="0" i="1" dirty="0" smtClean="0">
                            <a:solidFill>
                              <a:srgbClr val="C00000"/>
                            </a:solidFill>
                            <a:latin typeface="Cambria Math" panose="02040503050406030204" pitchFamily="18" charset="0"/>
                          </a:rPr>
                        </m:ctrlPr>
                      </m:radPr>
                      <m:deg/>
                      <m:e>
                        <m:r>
                          <a:rPr lang="en-US" sz="2800" b="0" i="1" dirty="0" smtClean="0">
                            <a:solidFill>
                              <a:srgbClr val="C00000"/>
                            </a:solidFill>
                            <a:latin typeface="Cambria Math" panose="02040503050406030204" pitchFamily="18" charset="0"/>
                          </a:rPr>
                          <m:t>𝑛</m:t>
                        </m:r>
                      </m:e>
                    </m:rad>
                    <m:r>
                      <a:rPr lang="en-US" sz="2800" b="0" i="1" dirty="0" smtClean="0">
                        <a:solidFill>
                          <a:srgbClr val="C00000"/>
                        </a:solidFill>
                        <a:latin typeface="Cambria Math" panose="02040503050406030204" pitchFamily="18" charset="0"/>
                      </a:rPr>
                      <m:t>)</m:t>
                    </m:r>
                  </m:oMath>
                </a14:m>
                <a:endParaRPr lang="en-US" sz="2800" i="1" dirty="0"/>
              </a:p>
            </p:txBody>
          </p:sp>
        </mc:Choice>
        <mc:Fallback xmlns="">
          <p:sp>
            <p:nvSpPr>
              <p:cNvPr id="4" name="TextBox 3">
                <a:extLst>
                  <a:ext uri="{FF2B5EF4-FFF2-40B4-BE49-F238E27FC236}">
                    <a16:creationId xmlns:a16="http://schemas.microsoft.com/office/drawing/2014/main" id="{340F12D6-B238-BECC-FD67-C3A406B67077}"/>
                  </a:ext>
                </a:extLst>
              </p:cNvPr>
              <p:cNvSpPr txBox="1">
                <a:spLocks noRot="1" noChangeAspect="1" noMove="1" noResize="1" noEditPoints="1" noAdjustHandles="1" noChangeArrowheads="1" noChangeShapeType="1" noTextEdit="1"/>
              </p:cNvSpPr>
              <p:nvPr/>
            </p:nvSpPr>
            <p:spPr>
              <a:xfrm>
                <a:off x="1244338" y="3318362"/>
                <a:ext cx="9709608" cy="829330"/>
              </a:xfrm>
              <a:prstGeom prst="rect">
                <a:avLst/>
              </a:prstGeom>
              <a:blipFill>
                <a:blip r:embed="rId3"/>
                <a:stretch>
                  <a:fillRect b="-5147"/>
                </a:stretch>
              </a:blipFill>
            </p:spPr>
            <p:txBody>
              <a:bodyPr/>
              <a:lstStyle/>
              <a:p>
                <a:r>
                  <a:rPr lang="en-US">
                    <a:noFill/>
                  </a:rPr>
                  <a:t> </a:t>
                </a:r>
              </a:p>
            </p:txBody>
          </p:sp>
        </mc:Fallback>
      </mc:AlternateContent>
    </p:spTree>
    <p:extLst>
      <p:ext uri="{BB962C8B-B14F-4D97-AF65-F5344CB8AC3E}">
        <p14:creationId xmlns:p14="http://schemas.microsoft.com/office/powerpoint/2010/main" val="248514961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“On average”, how many times should we roll the die before we see a repeated outcome among the rolls?</a:t>
                </a:r>
              </a:p>
              <a:p>
                <a:pPr>
                  <a:buClr>
                    <a:schemeClr val="tx1"/>
                  </a:buClr>
                </a:pPr>
                <a14:m>
                  <m:oMath xmlns:m="http://schemas.openxmlformats.org/officeDocument/2006/math">
                    <m:r>
                      <a:rPr lang="en-US" i="1" dirty="0">
                        <a:solidFill>
                          <a:srgbClr val="C00000"/>
                        </a:solidFill>
                        <a:latin typeface="Cambria Math" panose="02040503050406030204" pitchFamily="18" charset="0"/>
                      </a:rPr>
                      <m:t>𝑂</m:t>
                    </m:r>
                    <m:r>
                      <a:rPr lang="en-US" i="1" dirty="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r>
                  <a:rPr lang="en-US" dirty="0"/>
                  <a:t> </a:t>
                </a:r>
              </a:p>
              <a:p>
                <a:pPr>
                  <a:buClr>
                    <a:schemeClr val="tx1"/>
                  </a:buClr>
                </a:pPr>
                <a:endParaRPr lang="en-US" dirty="0"/>
              </a:p>
              <a:p>
                <a:pPr>
                  <a:buClr>
                    <a:schemeClr val="tx1"/>
                  </a:buClr>
                </a:pPr>
                <a:r>
                  <a:rPr lang="en-US" dirty="0"/>
                  <a:t>But is it </a:t>
                </a:r>
                <a14:m>
                  <m:oMath xmlns:m="http://schemas.openxmlformats.org/officeDocument/2006/math">
                    <m:r>
                      <m:rPr>
                        <m:sty m:val="p"/>
                      </m:rPr>
                      <a:rPr lang="en-US" b="0" i="0" dirty="0" smtClean="0">
                        <a:solidFill>
                          <a:srgbClr val="C00000"/>
                        </a:solidFill>
                        <a:latin typeface="Cambria Math" panose="02040503050406030204" pitchFamily="18" charset="0"/>
                      </a:rPr>
                      <m:t>Θ</m:t>
                    </m:r>
                    <m:r>
                      <a:rPr lang="en-US" i="1" dirty="0" smtClean="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r>
                  <a:rPr lang="en-US" dirty="0"/>
                  <a:t>? </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19830503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Let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be a set of events that occur with probability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𝑝</m:t>
                        </m:r>
                      </m:e>
                      <m:sub>
                        <m:r>
                          <a:rPr lang="en-US" b="0" i="1" dirty="0" smtClean="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The probability that </a:t>
                </a:r>
                <a:r>
                  <a:rPr lang="en-US" dirty="0">
                    <a:solidFill>
                      <a:srgbClr val="FF0000"/>
                    </a:solidFill>
                  </a:rPr>
                  <a:t>at least 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occurs is at most </a:t>
                </a:r>
                <a14:m>
                  <m:oMath xmlns:m="http://schemas.openxmlformats.org/officeDocument/2006/math">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oMath>
                </a14:m>
                <a:endParaRPr lang="en-US" dirty="0"/>
              </a:p>
              <a:p>
                <a:endParaRPr lang="en-US" dirty="0"/>
              </a:p>
              <a:p>
                <a:endParaRPr lang="en-US" dirty="0"/>
              </a:p>
              <a:p>
                <a:r>
                  <a:rPr lang="en-US" dirty="0"/>
                  <a:t>Implication: the probability that </a:t>
                </a:r>
                <a:r>
                  <a:rPr lang="en-US" dirty="0">
                    <a:solidFill>
                      <a:srgbClr val="FF0000"/>
                    </a:solidFill>
                  </a:rPr>
                  <a:t>NONE</a:t>
                </a:r>
                <a:r>
                  <a:rPr lang="en-US" dirty="0"/>
                  <a:t> of the events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oMath>
                </a14:m>
                <a:r>
                  <a:rPr lang="en-US" dirty="0"/>
                  <a:t>,…,</a:t>
                </a:r>
                <a:r>
                  <a:rPr lang="en-US" dirty="0">
                    <a:solidFill>
                      <a:srgbClr val="C00000"/>
                    </a:solidFill>
                  </a:rPr>
                  <a: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oMath>
                </a14:m>
                <a:r>
                  <a:rPr lang="en-US" dirty="0"/>
                  <a:t> occur is at least </a:t>
                </a:r>
                <a14:m>
                  <m:oMath xmlns:m="http://schemas.openxmlformats.org/officeDocument/2006/math">
                    <m:r>
                      <a:rPr lang="en-US" b="0" i="0" dirty="0" smtClean="0">
                        <a:solidFill>
                          <a:srgbClr val="C00000"/>
                        </a:solidFill>
                        <a:latin typeface="Cambria Math" panose="02040503050406030204" pitchFamily="18" charset="0"/>
                      </a:rPr>
                      <m:t>1−(</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i="1" dirty="0">
                            <a:solidFill>
                              <a:srgbClr val="C00000"/>
                            </a:solidFill>
                            <a:latin typeface="Cambria Math" panose="02040503050406030204" pitchFamily="18" charset="0"/>
                          </a:rPr>
                        </m:ctrlPr>
                      </m:sSubPr>
                      <m:e>
                        <m:r>
                          <a:rPr lang="en-US" i="1" dirty="0">
                            <a:solidFill>
                              <a:srgbClr val="C00000"/>
                            </a:solidFill>
                            <a:latin typeface="Cambria Math" panose="02040503050406030204" pitchFamily="18" charset="0"/>
                          </a:rPr>
                          <m:t>𝑝</m:t>
                        </m:r>
                      </m:e>
                      <m:sub>
                        <m:r>
                          <a:rPr lang="en-US" i="1" dirty="0">
                            <a:solidFill>
                              <a:srgbClr val="C00000"/>
                            </a:solidFill>
                            <a:latin typeface="Cambria Math" panose="02040503050406030204" pitchFamily="18" charset="0"/>
                          </a:rPr>
                          <m:t>𝑘</m:t>
                        </m:r>
                      </m:sub>
                    </m:sSub>
                    <m:r>
                      <a:rPr lang="en-US" b="0" i="1" dirty="0" smtClean="0">
                        <a:solidFill>
                          <a:srgbClr val="C00000"/>
                        </a:solidFill>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522"/>
                </a:stretch>
              </a:blipFill>
            </p:spPr>
            <p:txBody>
              <a:bodyPr/>
              <a:lstStyle/>
              <a:p>
                <a:r>
                  <a:rPr lang="en-US">
                    <a:noFill/>
                  </a:rPr>
                  <a:t> </a:t>
                </a:r>
              </a:p>
            </p:txBody>
          </p:sp>
        </mc:Fallback>
      </mc:AlternateContent>
    </p:spTree>
    <p:extLst>
      <p:ext uri="{BB962C8B-B14F-4D97-AF65-F5344CB8AC3E}">
        <p14:creationId xmlns:p14="http://schemas.microsoft.com/office/powerpoint/2010/main" val="169163959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Boole’s Inequality (Union Bound)</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14:m>
                  <m:oMath xmlns:m="http://schemas.openxmlformats.org/officeDocument/2006/math">
                    <m:r>
                      <m:rPr>
                        <m:sty m:val="p"/>
                      </m:rPr>
                      <a:rPr lang="en-US" i="0" dirty="0" smtClean="0">
                        <a:solidFill>
                          <a:srgbClr val="C00000"/>
                        </a:solidFill>
                        <a:latin typeface="Cambria Math" panose="02040503050406030204" pitchFamily="18" charset="0"/>
                      </a:rPr>
                      <m:t>P</m:t>
                    </m:r>
                    <m:r>
                      <m:rPr>
                        <m:sty m:val="p"/>
                      </m:rPr>
                      <a:rPr lang="en-US" b="0" i="0" dirty="0" smtClean="0">
                        <a:solidFill>
                          <a:srgbClr val="C00000"/>
                        </a:solidFill>
                        <a:latin typeface="Cambria Math" panose="02040503050406030204" pitchFamily="18" charset="0"/>
                      </a:rPr>
                      <m:t>r</m:t>
                    </m:r>
                    <m:d>
                      <m:dPr>
                        <m:begChr m:val="["/>
                        <m:endChr m:val="]"/>
                        <m:ctrlPr>
                          <a:rPr lang="en-US" b="0" i="0"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0"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𝐴</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Pr</m:t>
                    </m:r>
                    <m:d>
                      <m:dPr>
                        <m:begChr m:val="["/>
                        <m:endChr m:val="]"/>
                        <m:ctrlPr>
                          <a:rPr lang="en-US" b="0" i="0" dirty="0" smtClean="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𝐵</m:t>
                        </m:r>
                      </m:e>
                    </m:d>
                    <m:r>
                      <a:rPr lang="en-US" b="0" i="0" dirty="0" smtClean="0">
                        <a:solidFill>
                          <a:srgbClr val="C00000"/>
                        </a:solidFill>
                        <a:latin typeface="Cambria Math" panose="02040503050406030204" pitchFamily="18" charset="0"/>
                      </a:rPr>
                      <m:t>−</m:t>
                    </m:r>
                    <m:r>
                      <m:rPr>
                        <m:sty m:val="p"/>
                      </m:rPr>
                      <a:rPr lang="en-US" dirty="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𝐴</m:t>
                        </m:r>
                        <m:r>
                          <a:rPr lang="en-US" b="0" i="1"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𝐵</m:t>
                        </m:r>
                      </m:e>
                    </m:d>
                  </m:oMath>
                </a14:m>
                <a:endParaRPr lang="en-US" dirty="0"/>
              </a:p>
              <a:p>
                <a:endParaRPr lang="en-US" dirty="0"/>
              </a:p>
              <a:p>
                <a:endParaRPr lang="en-US" dirty="0"/>
              </a:p>
              <a:p>
                <a:endParaRPr lang="en-US" dirty="0"/>
              </a:p>
              <a:p>
                <a:endParaRPr lang="en-US" dirty="0"/>
              </a:p>
              <a:p>
                <a:endParaRPr lang="en-US" dirty="0"/>
              </a:p>
              <a:p>
                <a:endParaRPr lang="en-US" dirty="0"/>
              </a:p>
              <a:p>
                <a:pPr marL="0" indent="0">
                  <a:buNone/>
                </a:pPr>
                <a:endParaRPr lang="en-US" dirty="0"/>
              </a:p>
              <a:p>
                <a:r>
                  <a:rPr lang="en-US" dirty="0"/>
                  <a:t>Proof by induction</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b="-1436"/>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Oval 3">
                <a:extLst>
                  <a:ext uri="{FF2B5EF4-FFF2-40B4-BE49-F238E27FC236}">
                    <a16:creationId xmlns:a16="http://schemas.microsoft.com/office/drawing/2014/main" id="{792D1D1F-E6E0-2CDE-BF82-527721A15D41}"/>
                  </a:ext>
                </a:extLst>
              </p:cNvPr>
              <p:cNvSpPr/>
              <p:nvPr/>
            </p:nvSpPr>
            <p:spPr>
              <a:xfrm>
                <a:off x="2755769" y="2466909"/>
                <a:ext cx="3063712" cy="2956725"/>
              </a:xfrm>
              <a:prstGeom prst="ellipse">
                <a:avLst/>
              </a:prstGeom>
              <a:noFill/>
              <a:ln w="28575">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𝐴</m:t>
                      </m:r>
                    </m:oMath>
                  </m:oMathPara>
                </a14:m>
                <a:endParaRPr lang="en-US" sz="3200" dirty="0">
                  <a:solidFill>
                    <a:schemeClr val="tx1"/>
                  </a:solidFill>
                </a:endParaRPr>
              </a:p>
            </p:txBody>
          </p:sp>
        </mc:Choice>
        <mc:Fallback>
          <p:sp>
            <p:nvSpPr>
              <p:cNvPr id="4" name="Oval 3">
                <a:extLst>
                  <a:ext uri="{FF2B5EF4-FFF2-40B4-BE49-F238E27FC236}">
                    <a16:creationId xmlns:a16="http://schemas.microsoft.com/office/drawing/2014/main" id="{792D1D1F-E6E0-2CDE-BF82-527721A15D41}"/>
                  </a:ext>
                </a:extLst>
              </p:cNvPr>
              <p:cNvSpPr>
                <a:spLocks noRot="1" noChangeAspect="1" noMove="1" noResize="1" noEditPoints="1" noAdjustHandles="1" noChangeArrowheads="1" noChangeShapeType="1" noTextEdit="1"/>
              </p:cNvSpPr>
              <p:nvPr/>
            </p:nvSpPr>
            <p:spPr>
              <a:xfrm>
                <a:off x="2755769" y="2466909"/>
                <a:ext cx="3063712" cy="2956725"/>
              </a:xfrm>
              <a:prstGeom prst="ellipse">
                <a:avLst/>
              </a:prstGeom>
              <a:blipFill>
                <a:blip r:embed="rId3"/>
                <a:stretch>
                  <a:fillRect/>
                </a:stretch>
              </a:blipFill>
              <a:ln w="28575">
                <a:solidFill>
                  <a:srgbClr val="0070C0"/>
                </a:solidFill>
              </a:ln>
            </p:spPr>
            <p:txBody>
              <a:bodyPr/>
              <a:lstStyle/>
              <a:p>
                <a:r>
                  <a:rPr lang="en-US">
                    <a:noFill/>
                  </a:rPr>
                  <a:t> </a:t>
                </a:r>
              </a:p>
            </p:txBody>
          </p:sp>
        </mc:Fallback>
      </mc:AlternateContent>
      <p:sp>
        <p:nvSpPr>
          <p:cNvPr id="5" name="Oval 4">
            <a:extLst>
              <a:ext uri="{FF2B5EF4-FFF2-40B4-BE49-F238E27FC236}">
                <a16:creationId xmlns:a16="http://schemas.microsoft.com/office/drawing/2014/main" id="{0A0277ED-91DB-7871-42BA-3C70451EDD8E}"/>
              </a:ext>
            </a:extLst>
          </p:cNvPr>
          <p:cNvSpPr/>
          <p:nvPr/>
        </p:nvSpPr>
        <p:spPr>
          <a:xfrm>
            <a:off x="4564144" y="2466909"/>
            <a:ext cx="3063711" cy="2956725"/>
          </a:xfrm>
          <a:prstGeom prst="ellipse">
            <a:avLst/>
          </a:prstGeom>
          <a:noFill/>
          <a:ln w="28575">
            <a:solidFill>
              <a:schemeClr val="accent6">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9D88EC87-2BC7-81C9-A69D-324EDF20820A}"/>
                  </a:ext>
                </a:extLst>
              </p:cNvPr>
              <p:cNvSpPr txBox="1"/>
              <p:nvPr/>
            </p:nvSpPr>
            <p:spPr>
              <a:xfrm>
                <a:off x="5438483" y="3682195"/>
                <a:ext cx="2007909" cy="584775"/>
              </a:xfrm>
              <a:prstGeom prst="rect">
                <a:avLst/>
              </a:prstGeom>
              <a:noFill/>
            </p:spPr>
            <p:txBody>
              <a:bodyPr wrap="square">
                <a:spAutoFit/>
              </a:bodyPr>
              <a:lstStyle/>
              <a:p>
                <a:pPr algn="ctr"/>
                <a14:m>
                  <m:oMathPara xmlns:m="http://schemas.openxmlformats.org/officeDocument/2006/math">
                    <m:oMathParaPr>
                      <m:jc m:val="centerGroup"/>
                    </m:oMathParaPr>
                    <m:oMath xmlns:m="http://schemas.openxmlformats.org/officeDocument/2006/math">
                      <m:r>
                        <a:rPr lang="en-US" sz="3200" b="0" i="1" dirty="0" smtClean="0">
                          <a:solidFill>
                            <a:srgbClr val="C00000"/>
                          </a:solidFill>
                          <a:latin typeface="Cambria Math" panose="02040503050406030204" pitchFamily="18" charset="0"/>
                        </a:rPr>
                        <m:t>𝐵</m:t>
                      </m:r>
                    </m:oMath>
                  </m:oMathPara>
                </a14:m>
                <a:endParaRPr lang="en-US" sz="3200" dirty="0">
                  <a:solidFill>
                    <a:schemeClr val="tx1"/>
                  </a:solidFill>
                </a:endParaRPr>
              </a:p>
            </p:txBody>
          </p:sp>
        </mc:Choice>
        <mc:Fallback>
          <p:sp>
            <p:nvSpPr>
              <p:cNvPr id="7" name="TextBox 6">
                <a:extLst>
                  <a:ext uri="{FF2B5EF4-FFF2-40B4-BE49-F238E27FC236}">
                    <a16:creationId xmlns:a16="http://schemas.microsoft.com/office/drawing/2014/main" id="{9D88EC87-2BC7-81C9-A69D-324EDF20820A}"/>
                  </a:ext>
                </a:extLst>
              </p:cNvPr>
              <p:cNvSpPr txBox="1">
                <a:spLocks noRot="1" noChangeAspect="1" noMove="1" noResize="1" noEditPoints="1" noAdjustHandles="1" noChangeArrowheads="1" noChangeShapeType="1" noTextEdit="1"/>
              </p:cNvSpPr>
              <p:nvPr/>
            </p:nvSpPr>
            <p:spPr>
              <a:xfrm>
                <a:off x="5438483" y="3682195"/>
                <a:ext cx="2007909"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536DAD7F-4C34-EAAB-EF38-7D2B03E5C3DD}"/>
                  </a:ext>
                </a:extLst>
              </p:cNvPr>
              <p:cNvSpPr txBox="1"/>
              <p:nvPr/>
            </p:nvSpPr>
            <p:spPr>
              <a:xfrm>
                <a:off x="2111604" y="3743749"/>
                <a:ext cx="609442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sz="2400" i="1" dirty="0" smtClean="0">
                          <a:solidFill>
                            <a:srgbClr val="C00000"/>
                          </a:solidFill>
                          <a:latin typeface="Cambria Math" panose="02040503050406030204" pitchFamily="18" charset="0"/>
                        </a:rPr>
                        <m:t>𝐴</m:t>
                      </m:r>
                      <m:r>
                        <a:rPr lang="en-US" sz="2400" b="0" i="1" dirty="0" smtClean="0">
                          <a:solidFill>
                            <a:srgbClr val="C00000"/>
                          </a:solidFill>
                          <a:latin typeface="Cambria Math" panose="02040503050406030204" pitchFamily="18" charset="0"/>
                        </a:rPr>
                        <m:t>∩</m:t>
                      </m:r>
                      <m:r>
                        <a:rPr lang="en-US" sz="2400" i="1" dirty="0">
                          <a:solidFill>
                            <a:srgbClr val="C00000"/>
                          </a:solidFill>
                          <a:latin typeface="Cambria Math" panose="02040503050406030204" pitchFamily="18" charset="0"/>
                        </a:rPr>
                        <m:t>𝐵</m:t>
                      </m:r>
                    </m:oMath>
                  </m:oMathPara>
                </a14:m>
                <a:endParaRPr lang="en-US" sz="2400" dirty="0"/>
              </a:p>
            </p:txBody>
          </p:sp>
        </mc:Choice>
        <mc:Fallback>
          <p:sp>
            <p:nvSpPr>
              <p:cNvPr id="9" name="TextBox 8">
                <a:extLst>
                  <a:ext uri="{FF2B5EF4-FFF2-40B4-BE49-F238E27FC236}">
                    <a16:creationId xmlns:a16="http://schemas.microsoft.com/office/drawing/2014/main" id="{536DAD7F-4C34-EAAB-EF38-7D2B03E5C3DD}"/>
                  </a:ext>
                </a:extLst>
              </p:cNvPr>
              <p:cNvSpPr txBox="1">
                <a:spLocks noRot="1" noChangeAspect="1" noMove="1" noResize="1" noEditPoints="1" noAdjustHandles="1" noChangeArrowheads="1" noChangeShapeType="1" noTextEdit="1"/>
              </p:cNvSpPr>
              <p:nvPr/>
            </p:nvSpPr>
            <p:spPr>
              <a:xfrm>
                <a:off x="2111604" y="3743749"/>
                <a:ext cx="6094428" cy="461665"/>
              </a:xfrm>
              <a:prstGeom prst="rect">
                <a:avLst/>
              </a:prstGeom>
              <a:blipFill>
                <a:blip r:embed="rId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28040965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that we roll </a:t>
                </a:r>
                <a14:m>
                  <m:oMath xmlns:m="http://schemas.openxmlformats.org/officeDocument/2006/math">
                    <m:r>
                      <a:rPr lang="en-US" b="0" i="1" dirty="0" smtClean="0">
                        <a:solidFill>
                          <a:srgbClr val="C00000"/>
                        </a:solidFill>
                        <a:latin typeface="Cambria Math" panose="02040503050406030204" pitchFamily="18" charset="0"/>
                      </a:rPr>
                      <m:t>𝑘</m:t>
                    </m:r>
                    <m:r>
                      <a:rPr lang="en-US" b="0" i="0" dirty="0" smtClean="0">
                        <a:solidFill>
                          <a:srgbClr val="C00000"/>
                        </a:solidFill>
                        <a:latin typeface="Cambria Math" panose="02040503050406030204" pitchFamily="18" charset="0"/>
                      </a:rPr>
                      <m:t>=</m:t>
                    </m:r>
                    <m:r>
                      <a:rPr lang="en-US" i="1" dirty="0">
                        <a:solidFill>
                          <a:srgbClr val="C00000"/>
                        </a:solidFill>
                        <a:latin typeface="Cambria Math" panose="02040503050406030204" pitchFamily="18" charset="0"/>
                      </a:rPr>
                      <m:t>1</m:t>
                    </m:r>
                    <m:r>
                      <m:rPr>
                        <m:nor/>
                      </m:rPr>
                      <a:rPr lang="en-US" dirty="0"/>
                      <m:t>,</m:t>
                    </m:r>
                    <m:r>
                      <m:rPr>
                        <m:nor/>
                      </m:rPr>
                      <a:rPr lang="en-US" dirty="0" smtClean="0"/>
                      <m:t> </m:t>
                    </m:r>
                    <m:r>
                      <a:rPr lang="en-US" b="0" i="1" dirty="0" smtClean="0">
                        <a:solidFill>
                          <a:srgbClr val="C00000"/>
                        </a:solidFill>
                        <a:latin typeface="Cambria Math" panose="02040503050406030204" pitchFamily="18" charset="0"/>
                      </a:rPr>
                      <m:t>2</m:t>
                    </m:r>
                    <m:r>
                      <m:rPr>
                        <m:nor/>
                      </m:rPr>
                      <a:rPr lang="en-US" dirty="0"/>
                      <m:t>, </m:t>
                    </m:r>
                    <m:r>
                      <a:rPr lang="en-US" b="0" i="1" dirty="0" smtClean="0">
                        <a:solidFill>
                          <a:srgbClr val="C00000"/>
                        </a:solidFill>
                        <a:latin typeface="Cambria Math" panose="02040503050406030204" pitchFamily="18" charset="0"/>
                      </a:rPr>
                      <m:t>3</m:t>
                    </m:r>
                    <m:r>
                      <m:rPr>
                        <m:nor/>
                      </m:rPr>
                      <a:rPr lang="en-US" dirty="0"/>
                      <m:t>, </m:t>
                    </m:r>
                    <m:r>
                      <a:rPr lang="en-US" i="1" dirty="0">
                        <a:solidFill>
                          <a:srgbClr val="C00000"/>
                        </a:solidFill>
                        <a:latin typeface="Cambria Math" panose="02040503050406030204" pitchFamily="18" charset="0"/>
                      </a:rPr>
                      <m:t>4</m:t>
                    </m:r>
                    <m:r>
                      <m:rPr>
                        <m:nor/>
                      </m:rPr>
                      <a:rPr lang="en-US" dirty="0"/>
                      <m:t>,</m:t>
                    </m:r>
                    <m:r>
                      <m:rPr>
                        <m:nor/>
                      </m:rPr>
                      <a:rPr lang="en-US" b="0" i="0" dirty="0" smtClean="0"/>
                      <m:t>...</m:t>
                    </m:r>
                  </m:oMath>
                </a14:m>
                <a:r>
                  <a:rPr lang="en-US" dirty="0"/>
                  <a:t> times. What is the probability we see a repeated outcome among the rolls? </a:t>
                </a:r>
              </a:p>
              <a:p>
                <a:pPr>
                  <a:buClr>
                    <a:schemeClr val="tx1"/>
                  </a:buClr>
                </a:pPr>
                <a:endParaRPr lang="en-US" dirty="0"/>
              </a:p>
              <a:p>
                <a:pPr>
                  <a:buClr>
                    <a:schemeClr val="tx1"/>
                  </a:buClr>
                </a:pPr>
                <a:endParaRPr lang="en-US" dirty="0"/>
              </a:p>
              <a:p>
                <a:pPr>
                  <a:buClr>
                    <a:schemeClr val="tx1"/>
                  </a:buClr>
                </a:pPr>
                <a:r>
                  <a:rPr lang="en-US" dirty="0"/>
                  <a:t>Let </a:t>
                </a:r>
                <a14:m>
                  <m:oMath xmlns:m="http://schemas.openxmlformats.org/officeDocument/2006/math">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𝑖</m:t>
                        </m:r>
                      </m:sub>
                    </m:sSub>
                  </m:oMath>
                </a14:m>
                <a:r>
                  <a:rPr lang="en-US" dirty="0"/>
                  <a:t> be the event that the </a:t>
                </a:r>
                <a14:m>
                  <m:oMath xmlns:m="http://schemas.openxmlformats.org/officeDocument/2006/math">
                    <m:r>
                      <a:rPr lang="en-US" b="0" i="1" dirty="0" smtClean="0">
                        <a:solidFill>
                          <a:srgbClr val="C00000"/>
                        </a:solidFill>
                        <a:latin typeface="Cambria Math" panose="02040503050406030204" pitchFamily="18" charset="0"/>
                      </a:rPr>
                      <m:t>𝑖</m:t>
                    </m:r>
                  </m:oMath>
                </a14:m>
                <a:r>
                  <a:rPr lang="en-US" dirty="0"/>
                  <a:t>-</a:t>
                </a:r>
                <a:r>
                  <a:rPr lang="en-US" dirty="0" err="1"/>
                  <a:t>th</a:t>
                </a:r>
                <a:r>
                  <a:rPr lang="en-US" dirty="0"/>
                  <a:t> roll is a repeated outcome, conditioned on the previous rolls not being a repeated outcome</a:t>
                </a: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𝑖</m:t>
                            </m:r>
                          </m:sub>
                        </m:sSub>
                      </m:e>
                    </m:d>
                    <m:r>
                      <a:rPr lang="en-US" b="0" i="0"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𝑖</m:t>
                        </m:r>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𝑛</m:t>
                        </m:r>
                      </m:den>
                    </m:f>
                  </m:oMath>
                </a14:m>
                <a:endParaRPr lang="en-US" i="1" dirty="0"/>
              </a:p>
              <a:p>
                <a:pPr>
                  <a:buClr>
                    <a:schemeClr val="tx1"/>
                  </a:buClr>
                </a:pPr>
                <a14:m>
                  <m:oMath xmlns:m="http://schemas.openxmlformats.org/officeDocument/2006/math">
                    <m:r>
                      <m:rPr>
                        <m:sty m:val="p"/>
                      </m:rPr>
                      <a:rPr lang="en-US" dirty="0" smtClean="0">
                        <a:solidFill>
                          <a:srgbClr val="C00000"/>
                        </a:solidFill>
                        <a:latin typeface="Cambria Math" panose="02040503050406030204" pitchFamily="18" charset="0"/>
                      </a:rPr>
                      <m:t>Pr</m:t>
                    </m:r>
                    <m:d>
                      <m:dPr>
                        <m:begChr m:val="["/>
                        <m:endChr m:val="]"/>
                        <m:ctrlPr>
                          <a:rPr lang="en-US" i="1" dirty="0">
                            <a:solidFill>
                              <a:srgbClr val="C00000"/>
                            </a:solidFill>
                            <a:latin typeface="Cambria Math" panose="02040503050406030204" pitchFamily="18" charset="0"/>
                          </a:rPr>
                        </m:ctrlPr>
                      </m:dPr>
                      <m:e>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1</m:t>
                            </m:r>
                          </m:sub>
                        </m:sSub>
                        <m:r>
                          <a:rPr lang="en-US" b="0" i="1" dirty="0" smtClean="0">
                            <a:solidFill>
                              <a:srgbClr val="C00000"/>
                            </a:solidFill>
                            <a:latin typeface="Cambria Math" panose="02040503050406030204" pitchFamily="18" charset="0"/>
                          </a:rPr>
                          <m:t>∪…∪</m:t>
                        </m:r>
                        <m:sSub>
                          <m:sSubPr>
                            <m:ctrlPr>
                              <a:rPr lang="en-US" b="0" i="1" dirty="0" smtClean="0">
                                <a:solidFill>
                                  <a:srgbClr val="C00000"/>
                                </a:solidFill>
                                <a:latin typeface="Cambria Math" panose="02040503050406030204" pitchFamily="18" charset="0"/>
                              </a:rPr>
                            </m:ctrlPr>
                          </m:sSubPr>
                          <m:e>
                            <m:r>
                              <a:rPr lang="en-US" b="0" i="1" dirty="0" smtClean="0">
                                <a:solidFill>
                                  <a:srgbClr val="C00000"/>
                                </a:solidFill>
                                <a:latin typeface="Cambria Math" panose="02040503050406030204" pitchFamily="18" charset="0"/>
                              </a:rPr>
                              <m:t>𝑆</m:t>
                            </m:r>
                          </m:e>
                          <m:sub>
                            <m:r>
                              <a:rPr lang="en-US" b="0" i="1" dirty="0" smtClean="0">
                                <a:solidFill>
                                  <a:srgbClr val="C00000"/>
                                </a:solidFill>
                                <a:latin typeface="Cambria Math" panose="02040503050406030204" pitchFamily="18" charset="0"/>
                              </a:rPr>
                              <m:t>𝑘</m:t>
                            </m:r>
                          </m:sub>
                        </m:sSub>
                      </m:e>
                    </m:d>
                    <m:r>
                      <a:rPr lang="en-US" b="0" i="1" dirty="0" smtClean="0">
                        <a:solidFill>
                          <a:srgbClr val="C00000"/>
                        </a:solidFill>
                        <a:latin typeface="Cambria Math" panose="02040503050406030204" pitchFamily="18" charset="0"/>
                      </a:rPr>
                      <m:t>≤</m:t>
                    </m:r>
                  </m:oMath>
                </a14:m>
                <a:r>
                  <a:rPr lang="en-US" dirty="0">
                    <a:solidFill>
                      <a:srgbClr val="C00000"/>
                    </a:solidFill>
                  </a:rPr>
                  <a:t> </a:t>
                </a:r>
                <a14:m>
                  <m:oMath xmlns:m="http://schemas.openxmlformats.org/officeDocument/2006/math">
                    <m:f>
                      <m:fPr>
                        <m:ctrlPr>
                          <a:rPr lang="en-US" i="1" dirty="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0</m:t>
                        </m:r>
                      </m:num>
                      <m:den>
                        <m:r>
                          <a:rPr lang="en-US" i="1" dirty="0">
                            <a:solidFill>
                              <a:srgbClr val="C00000"/>
                            </a:solidFill>
                            <a:latin typeface="Cambria Math" panose="02040503050406030204" pitchFamily="18" charset="0"/>
                          </a:rPr>
                          <m:t>𝑛</m:t>
                        </m:r>
                      </m:den>
                    </m:f>
                    <m:r>
                      <a:rPr lang="en-US" b="0" i="1" dirty="0" smtClean="0">
                        <a:solidFill>
                          <a:srgbClr val="C00000"/>
                        </a:solidFill>
                        <a:latin typeface="Cambria Math" panose="02040503050406030204" pitchFamily="18" charset="0"/>
                      </a:rPr>
                      <m:t>+ …+</m:t>
                    </m:r>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𝑘</m:t>
                        </m:r>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𝑛</m:t>
                        </m:r>
                      </m:den>
                    </m:f>
                    <m:r>
                      <a:rPr lang="en-US" b="0" i="1" dirty="0" smtClean="0">
                        <a:solidFill>
                          <a:srgbClr val="C00000"/>
                        </a:solidFill>
                        <a:latin typeface="Cambria Math" panose="02040503050406030204" pitchFamily="18" charset="0"/>
                      </a:rPr>
                      <m:t>≤</m:t>
                    </m:r>
                    <m:f>
                      <m:fPr>
                        <m:ctrlPr>
                          <a:rPr lang="en-US" b="0" i="1" dirty="0" smtClean="0">
                            <a:solidFill>
                              <a:srgbClr val="C00000"/>
                            </a:solidFill>
                            <a:latin typeface="Cambria Math" panose="02040503050406030204" pitchFamily="18" charset="0"/>
                          </a:rPr>
                        </m:ctrlPr>
                      </m:fPr>
                      <m:num>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𝑘</m:t>
                            </m:r>
                          </m:e>
                          <m:sup>
                            <m:r>
                              <a:rPr lang="en-US" b="0" i="1" dirty="0" smtClean="0">
                                <a:solidFill>
                                  <a:srgbClr val="C00000"/>
                                </a:solidFill>
                                <a:latin typeface="Cambria Math" panose="02040503050406030204" pitchFamily="18" charset="0"/>
                              </a:rPr>
                              <m:t>2</m:t>
                            </m:r>
                          </m:sup>
                        </m:sSup>
                      </m:num>
                      <m:den>
                        <m:r>
                          <a:rPr lang="en-US" b="0" i="1" dirty="0" smtClean="0">
                            <a:solidFill>
                              <a:srgbClr val="C00000"/>
                            </a:solidFill>
                            <a:latin typeface="Cambria Math" panose="02040503050406030204" pitchFamily="18" charset="0"/>
                          </a:rPr>
                          <m:t>𝑛</m:t>
                        </m:r>
                      </m:den>
                    </m:f>
                  </m:oMath>
                </a14:m>
                <a:endParaRPr lang="en-US" i="1" dirty="0"/>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r="-870"/>
                </a:stretch>
              </a:blipFill>
            </p:spPr>
            <p:txBody>
              <a:bodyPr/>
              <a:lstStyle/>
              <a:p>
                <a:r>
                  <a:rPr lang="en-US">
                    <a:noFill/>
                  </a:rPr>
                  <a:t> </a:t>
                </a:r>
              </a:p>
            </p:txBody>
          </p:sp>
        </mc:Fallback>
      </mc:AlternateContent>
    </p:spTree>
    <p:extLst>
      <p:ext uri="{BB962C8B-B14F-4D97-AF65-F5344CB8AC3E}">
        <p14:creationId xmlns:p14="http://schemas.microsoft.com/office/powerpoint/2010/main" val="171951697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Birthday Paradox</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pPr>
                  <a:buClr>
                    <a:schemeClr val="tx1"/>
                  </a:buClr>
                </a:pPr>
                <a:r>
                  <a:rPr lang="en-US" dirty="0"/>
                  <a:t>Suppose we have a fair </a:t>
                </a:r>
                <a14:m>
                  <m:oMath xmlns:m="http://schemas.openxmlformats.org/officeDocument/2006/math">
                    <m:r>
                      <a:rPr lang="en-US" i="1" dirty="0">
                        <a:solidFill>
                          <a:srgbClr val="C00000"/>
                        </a:solidFill>
                        <a:latin typeface="Cambria Math" panose="02040503050406030204" pitchFamily="18" charset="0"/>
                      </a:rPr>
                      <m:t>𝑛</m:t>
                    </m:r>
                  </m:oMath>
                </a14:m>
                <a:r>
                  <a:rPr lang="en-US" dirty="0"/>
                  <a:t>-sided die. “On average”, how many times should we roll the die before we see a repeated outcome among the rolls?</a:t>
                </a:r>
              </a:p>
              <a:p>
                <a:pPr>
                  <a:buClr>
                    <a:schemeClr val="tx1"/>
                  </a:buClr>
                </a:pPr>
                <a14:m>
                  <m:oMath xmlns:m="http://schemas.openxmlformats.org/officeDocument/2006/math">
                    <m:r>
                      <m:rPr>
                        <m:sty m:val="p"/>
                      </m:rPr>
                      <a:rPr lang="en-US" dirty="0">
                        <a:solidFill>
                          <a:srgbClr val="C00000"/>
                        </a:solidFill>
                        <a:latin typeface="Cambria Math" panose="02040503050406030204" pitchFamily="18" charset="0"/>
                      </a:rPr>
                      <m:t>Θ</m:t>
                    </m:r>
                    <m:r>
                      <a:rPr lang="en-US" i="1" dirty="0">
                        <a:solidFill>
                          <a:srgbClr val="C00000"/>
                        </a:solidFill>
                        <a:latin typeface="Cambria Math" panose="02040503050406030204" pitchFamily="18" charset="0"/>
                      </a:rPr>
                      <m:t>(</m:t>
                    </m:r>
                    <m:rad>
                      <m:radPr>
                        <m:degHide m:val="on"/>
                        <m:ctrlPr>
                          <a:rPr lang="en-US" i="1" dirty="0">
                            <a:solidFill>
                              <a:srgbClr val="C00000"/>
                            </a:solidFill>
                            <a:latin typeface="Cambria Math" panose="02040503050406030204" pitchFamily="18" charset="0"/>
                          </a:rPr>
                        </m:ctrlPr>
                      </m:radPr>
                      <m:deg/>
                      <m:e>
                        <m:r>
                          <a:rPr lang="en-US" i="1" dirty="0">
                            <a:solidFill>
                              <a:srgbClr val="C00000"/>
                            </a:solidFill>
                            <a:latin typeface="Cambria Math" panose="02040503050406030204" pitchFamily="18" charset="0"/>
                          </a:rPr>
                          <m:t>𝑛</m:t>
                        </m:r>
                      </m:e>
                    </m:rad>
                    <m:r>
                      <a:rPr lang="en-US" i="1" dirty="0">
                        <a:solidFill>
                          <a:srgbClr val="C00000"/>
                        </a:solidFill>
                        <a:latin typeface="Cambria Math" panose="02040503050406030204" pitchFamily="18" charset="0"/>
                      </a:rPr>
                      <m:t>)</m:t>
                    </m:r>
                  </m:oMath>
                </a14:m>
                <a:endParaRPr lang="en-US" dirty="0"/>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331077248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Expected Value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The expected value of a random variable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over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is:</a:t>
                </a:r>
              </a:p>
              <a:p>
                <a:endParaRPr lang="en-US" dirty="0"/>
              </a:p>
              <a:p>
                <a:endParaRPr lang="en-US" dirty="0"/>
              </a:p>
              <a:p>
                <a:endParaRPr lang="en-US" dirty="0"/>
              </a:p>
              <a:p>
                <a:r>
                  <a:rPr lang="en-US" dirty="0"/>
                  <a:t>The “average value of the random variable"</a:t>
                </a:r>
              </a:p>
              <a:p>
                <a:endParaRPr lang="en-US" dirty="0"/>
              </a:p>
              <a:p>
                <a:endParaRPr lang="en-US" dirty="0"/>
              </a:p>
              <a:p>
                <a:r>
                  <a:rPr lang="en-US" dirty="0"/>
                  <a:t>Linearity of expectation: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e>
                    </m:d>
                    <m:r>
                      <a:rPr lang="en-US" i="1" dirty="0">
                        <a:solidFill>
                          <a:srgbClr val="C00000"/>
                        </a:solidFill>
                        <a:latin typeface="Cambria Math" panose="02040503050406030204" pitchFamily="18" charset="0"/>
                      </a:rPr>
                      <m:t>=</m:t>
                    </m:r>
                    <m:r>
                      <m:rPr>
                        <m:sty m:val="p"/>
                      </m:rPr>
                      <a:rPr lang="en-US" i="0" dirty="0">
                        <a:solidFill>
                          <a:srgbClr val="C00000"/>
                        </a:solidFill>
                        <a:latin typeface="Cambria Math" panose="02040503050406030204" pitchFamily="18" charset="0"/>
                      </a:rPr>
                      <m:t>E</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𝑋</m:t>
                        </m:r>
                      </m:e>
                    </m:d>
                    <m:r>
                      <a:rPr lang="en-US" b="0" i="0" dirty="0" smtClean="0">
                        <a:solidFill>
                          <a:srgbClr val="C00000"/>
                        </a:solidFill>
                        <a:latin typeface="Cambria Math" panose="02040503050406030204" pitchFamily="18" charset="0"/>
                      </a:rPr>
                      <m:t>+</m:t>
                    </m:r>
                    <m:r>
                      <m:rPr>
                        <m:sty m:val="p"/>
                      </m:rPr>
                      <a:rPr lang="en-US" i="0" dirty="0">
                        <a:solidFill>
                          <a:srgbClr val="C00000"/>
                        </a:solidFill>
                        <a:latin typeface="Cambria Math" panose="02040503050406030204" pitchFamily="18" charset="0"/>
                      </a:rPr>
                      <m:t>E</m:t>
                    </m:r>
                    <m:d>
                      <m:dPr>
                        <m:begChr m:val="["/>
                        <m:endChr m:val="]"/>
                        <m:ctrlPr>
                          <a:rPr lang="en-US" i="1" dirty="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𝑌</m:t>
                        </m:r>
                      </m:e>
                    </m:d>
                  </m:oMath>
                </a14:m>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2877670" y="2356828"/>
                <a:ext cx="6096000"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r>
                        <a:rPr lang="en-US" sz="2800" b="0" i="1" dirty="0" smtClean="0">
                          <a:solidFill>
                            <a:srgbClr val="C00000"/>
                          </a:solidFill>
                          <a:latin typeface="Cambria Math" panose="02040503050406030204" pitchFamily="18" charset="0"/>
                        </a:rPr>
                        <m:t>=</m:t>
                      </m:r>
                      <m:nary>
                        <m:naryPr>
                          <m:chr m:val="∑"/>
                          <m:supHide m:val="on"/>
                          <m:ctrlPr>
                            <a:rPr lang="en-US" sz="2800" b="0" i="1" dirty="0" smtClean="0">
                              <a:solidFill>
                                <a:srgbClr val="C00000"/>
                              </a:solidFill>
                              <a:latin typeface="Cambria Math" panose="02040503050406030204" pitchFamily="18" charset="0"/>
                            </a:rPr>
                          </m:ctrlPr>
                        </m:naryPr>
                        <m:sub>
                          <m:r>
                            <m:rPr>
                              <m:brk m:alnAt="7"/>
                            </m:rP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m:rPr>
                              <m:sty m:val="p"/>
                            </m:rPr>
                            <a:rPr lang="en-US" sz="2800" b="0" i="0" dirty="0" smtClean="0">
                              <a:solidFill>
                                <a:srgbClr val="C00000"/>
                              </a:solidFill>
                              <a:latin typeface="Cambria Math" panose="02040503050406030204" pitchFamily="18" charset="0"/>
                            </a:rPr>
                            <m:t>Ω</m:t>
                          </m:r>
                        </m:sub>
                        <m:sup/>
                        <m:e>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e>
                          </m:d>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e>
                      </m:nary>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2877670" y="2356828"/>
                <a:ext cx="6096000"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701137673"/>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Expected Value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we roll a </a:t>
                </a:r>
                <a14:m>
                  <m:oMath xmlns:m="http://schemas.openxmlformats.org/officeDocument/2006/math">
                    <m:r>
                      <a:rPr lang="en-US" b="0" i="1" dirty="0" smtClean="0">
                        <a:solidFill>
                          <a:srgbClr val="C00000"/>
                        </a:solidFill>
                        <a:latin typeface="Cambria Math" panose="02040503050406030204" pitchFamily="18" charset="0"/>
                      </a:rPr>
                      <m:t>6</m:t>
                    </m:r>
                  </m:oMath>
                </a14:m>
                <a:r>
                  <a:rPr lang="en-US" dirty="0"/>
                  <a:t>-sided die</a:t>
                </a:r>
              </a:p>
              <a:p>
                <a:endParaRPr lang="en-US" dirty="0"/>
              </a:p>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the outcome of the roll</a:t>
                </a:r>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oMath>
                </a14:m>
                <a:r>
                  <a:rPr lang="en-US" dirty="0"/>
                  <a: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p:spTree>
    <p:extLst>
      <p:ext uri="{BB962C8B-B14F-4D97-AF65-F5344CB8AC3E}">
        <p14:creationId xmlns:p14="http://schemas.microsoft.com/office/powerpoint/2010/main" val="15056236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Moments</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For </a:t>
                </a:r>
                <a14:m>
                  <m:oMath xmlns:m="http://schemas.openxmlformats.org/officeDocument/2006/math">
                    <m:r>
                      <a:rPr lang="en-US" b="0" i="1" dirty="0" smtClean="0">
                        <a:solidFill>
                          <a:srgbClr val="C00000"/>
                        </a:solidFill>
                        <a:latin typeface="Cambria Math" panose="02040503050406030204" pitchFamily="18" charset="0"/>
                      </a:rPr>
                      <m:t>𝑝</m:t>
                    </m:r>
                    <m:r>
                      <a:rPr lang="en-US" b="0" i="1" dirty="0" smtClean="0">
                        <a:solidFill>
                          <a:srgbClr val="C00000"/>
                        </a:solidFill>
                        <a:latin typeface="Cambria Math" panose="02040503050406030204" pitchFamily="18" charset="0"/>
                      </a:rPr>
                      <m:t>&gt;0</m:t>
                    </m:r>
                  </m:oMath>
                </a14:m>
                <a:r>
                  <a:rPr lang="en-US" dirty="0"/>
                  <a:t>, the </a:t>
                </a:r>
                <a14:m>
                  <m:oMath xmlns:m="http://schemas.openxmlformats.org/officeDocument/2006/math">
                    <m:r>
                      <a:rPr lang="en-US" b="0" i="1" dirty="0" smtClean="0">
                        <a:solidFill>
                          <a:srgbClr val="C00000"/>
                        </a:solidFill>
                        <a:latin typeface="Cambria Math" panose="02040503050406030204" pitchFamily="18" charset="0"/>
                      </a:rPr>
                      <m:t>𝑝</m:t>
                    </m:r>
                  </m:oMath>
                </a14:m>
                <a:r>
                  <a:rPr lang="en-US" dirty="0"/>
                  <a:t>-</a:t>
                </a:r>
                <a:r>
                  <a:rPr lang="en-US" dirty="0" err="1"/>
                  <a:t>th</a:t>
                </a:r>
                <a:r>
                  <a:rPr lang="en-US" dirty="0"/>
                  <a:t> moment of a random variable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over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is:</a:t>
                </a:r>
              </a:p>
              <a:p>
                <a:endParaRPr lang="en-US" dirty="0"/>
              </a:p>
              <a:p>
                <a:endParaRPr lang="en-US" dirty="0"/>
              </a:p>
              <a:p>
                <a:pPr marL="0" indent="0">
                  <a:buNone/>
                </a:pPr>
                <a:endParaRPr lang="en-US" dirty="0"/>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2877670" y="2356828"/>
                <a:ext cx="6096000" cy="113787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𝑋</m:t>
                              </m:r>
                            </m:e>
                            <m:sup>
                              <m:r>
                                <a:rPr lang="en-US" sz="2800" b="0" i="1" dirty="0" smtClean="0">
                                  <a:solidFill>
                                    <a:srgbClr val="C00000"/>
                                  </a:solidFill>
                                  <a:latin typeface="Cambria Math" panose="02040503050406030204" pitchFamily="18" charset="0"/>
                                </a:rPr>
                                <m:t>𝑝</m:t>
                              </m:r>
                            </m:sup>
                          </m:sSup>
                        </m:e>
                      </m:d>
                      <m:r>
                        <a:rPr lang="en-US" sz="2800" b="0" i="1" dirty="0" smtClean="0">
                          <a:solidFill>
                            <a:srgbClr val="C00000"/>
                          </a:solidFill>
                          <a:latin typeface="Cambria Math" panose="02040503050406030204" pitchFamily="18" charset="0"/>
                        </a:rPr>
                        <m:t>=</m:t>
                      </m:r>
                      <m:nary>
                        <m:naryPr>
                          <m:chr m:val="∑"/>
                          <m:supHide m:val="on"/>
                          <m:ctrlPr>
                            <a:rPr lang="en-US" sz="2800" b="0" i="1" dirty="0" smtClean="0">
                              <a:solidFill>
                                <a:srgbClr val="C00000"/>
                              </a:solidFill>
                              <a:latin typeface="Cambria Math" panose="02040503050406030204" pitchFamily="18" charset="0"/>
                            </a:rPr>
                          </m:ctrlPr>
                        </m:naryPr>
                        <m:sub>
                          <m:r>
                            <m:rPr>
                              <m:brk m:alnAt="7"/>
                            </m:rPr>
                            <a:rPr lang="en-US" sz="2800" b="0" i="1" dirty="0" smtClean="0">
                              <a:solidFill>
                                <a:srgbClr val="C00000"/>
                              </a:solidFill>
                              <a:latin typeface="Cambria Math" panose="02040503050406030204" pitchFamily="18" charset="0"/>
                            </a:rPr>
                            <m:t>𝑥</m:t>
                          </m:r>
                          <m:r>
                            <a:rPr lang="en-US" sz="2800" b="0" i="1" dirty="0" smtClean="0">
                              <a:solidFill>
                                <a:srgbClr val="C00000"/>
                              </a:solidFill>
                              <a:latin typeface="Cambria Math" panose="02040503050406030204" pitchFamily="18" charset="0"/>
                            </a:rPr>
                            <m:t>∈</m:t>
                          </m:r>
                          <m:r>
                            <m:rPr>
                              <m:sty m:val="p"/>
                            </m:rPr>
                            <a:rPr lang="en-US" sz="2800" b="0" i="0" dirty="0" smtClean="0">
                              <a:solidFill>
                                <a:srgbClr val="C00000"/>
                              </a:solidFill>
                              <a:latin typeface="Cambria Math" panose="02040503050406030204" pitchFamily="18" charset="0"/>
                            </a:rPr>
                            <m:t>Ω</m:t>
                          </m:r>
                        </m:sub>
                        <m:sup/>
                        <m:e>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𝑥</m:t>
                              </m:r>
                            </m:e>
                          </m:d>
                          <m:r>
                            <a:rPr lang="en-US" sz="2800" b="0" i="1" dirty="0" smtClean="0">
                              <a:solidFill>
                                <a:srgbClr val="C00000"/>
                              </a:solidFill>
                              <a:latin typeface="Cambria Math" panose="02040503050406030204" pitchFamily="18" charset="0"/>
                            </a:rPr>
                            <m:t>⋅</m:t>
                          </m:r>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𝑥</m:t>
                              </m:r>
                            </m:e>
                            <m:sup>
                              <m:r>
                                <a:rPr lang="en-US" sz="2800" b="0" i="1" dirty="0" smtClean="0">
                                  <a:solidFill>
                                    <a:srgbClr val="C00000"/>
                                  </a:solidFill>
                                  <a:latin typeface="Cambria Math" panose="02040503050406030204" pitchFamily="18" charset="0"/>
                                </a:rPr>
                                <m:t>𝑝</m:t>
                              </m:r>
                            </m:sup>
                          </m:sSup>
                        </m:e>
                      </m:nary>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2877670" y="2356828"/>
                <a:ext cx="6096000" cy="1137876"/>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50056090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Variance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The variance of a random variable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over </a:t>
                </a:r>
                <a14:m>
                  <m:oMath xmlns:m="http://schemas.openxmlformats.org/officeDocument/2006/math">
                    <m:r>
                      <m:rPr>
                        <m:sty m:val="p"/>
                      </m:rPr>
                      <a:rPr lang="en-US" b="0" i="0" dirty="0" smtClean="0">
                        <a:solidFill>
                          <a:srgbClr val="C00000"/>
                        </a:solidFill>
                        <a:latin typeface="Cambria Math" panose="02040503050406030204" pitchFamily="18" charset="0"/>
                      </a:rPr>
                      <m:t>Ω</m:t>
                    </m:r>
                  </m:oMath>
                </a14:m>
                <a:r>
                  <a:rPr lang="en-US" dirty="0"/>
                  <a:t> is:</a:t>
                </a:r>
              </a:p>
              <a:p>
                <a:endParaRPr lang="en-US" dirty="0"/>
              </a:p>
              <a:p>
                <a:endParaRPr lang="en-US" dirty="0"/>
              </a:p>
              <a:p>
                <a:endParaRPr lang="en-US" dirty="0"/>
              </a:p>
              <a:p>
                <a:pPr>
                  <a:buClr>
                    <a:schemeClr val="tx1"/>
                  </a:buClr>
                </a:pPr>
                <a:r>
                  <a:rPr lang="en-US" dirty="0"/>
                  <a:t>Linearity of variance for </a:t>
                </a:r>
                <a:r>
                  <a:rPr lang="en-US" i="1" dirty="0">
                    <a:solidFill>
                      <a:srgbClr val="00B050"/>
                    </a:solidFill>
                  </a:rPr>
                  <a:t>independent</a:t>
                </a:r>
                <a:r>
                  <a:rPr lang="en-US" dirty="0"/>
                  <a:t> random variables: </a:t>
                </a:r>
                <a14:m>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𝑌</m:t>
                        </m:r>
                      </m:e>
                    </m:d>
                    <m:r>
                      <a:rPr lang="en-US" i="1" dirty="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Var</m:t>
                    </m:r>
                    <m:d>
                      <m:dPr>
                        <m:begChr m:val="["/>
                        <m:endChr m:val="]"/>
                        <m:ctrlPr>
                          <a:rPr lang="en-US" i="1" dirty="0">
                            <a:solidFill>
                              <a:srgbClr val="C00000"/>
                            </a:solidFill>
                            <a:latin typeface="Cambria Math" panose="02040503050406030204" pitchFamily="18" charset="0"/>
                          </a:rPr>
                        </m:ctrlPr>
                      </m:dPr>
                      <m:e>
                        <m:r>
                          <a:rPr lang="en-US" i="1" dirty="0">
                            <a:solidFill>
                              <a:srgbClr val="C00000"/>
                            </a:solidFill>
                            <a:latin typeface="Cambria Math" panose="02040503050406030204" pitchFamily="18" charset="0"/>
                          </a:rPr>
                          <m:t>𝑋</m:t>
                        </m:r>
                      </m:e>
                    </m:d>
                    <m:r>
                      <a:rPr lang="en-US" b="0" i="0"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Var</m:t>
                    </m:r>
                    <m:d>
                      <m:dPr>
                        <m:begChr m:val="["/>
                        <m:endChr m:val="]"/>
                        <m:ctrlPr>
                          <a:rPr lang="en-US" i="1" dirty="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𝑌</m:t>
                        </m:r>
                      </m:e>
                    </m:d>
                  </m:oMath>
                </a14:m>
                <a:endParaRPr lang="en-US" dirty="0"/>
              </a:p>
              <a:p>
                <a:pPr>
                  <a:buClr>
                    <a:schemeClr val="tx1"/>
                  </a:buClr>
                </a:pPr>
                <a:endParaRPr lang="en-US" dirty="0"/>
              </a:p>
              <a:p>
                <a:pPr>
                  <a:buClr>
                    <a:schemeClr val="tx1"/>
                  </a:buClr>
                </a:pPr>
                <a:r>
                  <a:rPr lang="en-US" dirty="0"/>
                  <a:t>“How far numbers are from the average”</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A2DE4CEA-73D7-CD0E-D451-149152B610B0}"/>
                  </a:ext>
                </a:extLst>
              </p:cNvPr>
              <p:cNvSpPr txBox="1"/>
              <p:nvPr/>
            </p:nvSpPr>
            <p:spPr>
              <a:xfrm>
                <a:off x="2877670" y="2356828"/>
                <a:ext cx="6096000"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r>
                        <a:rPr lang="en-US" sz="2800" b="0" i="1" dirty="0" smtClean="0">
                          <a:solidFill>
                            <a:srgbClr val="C00000"/>
                          </a:solidFill>
                          <a:latin typeface="Cambria Math" panose="02040503050406030204" pitchFamily="18" charset="0"/>
                        </a:rPr>
                        <m:t>=</m:t>
                      </m:r>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𝑋</m:t>
                              </m:r>
                            </m:e>
                            <m:sup>
                              <m:r>
                                <a:rPr lang="en-US" sz="2800" b="0" i="1" dirty="0" smtClean="0">
                                  <a:solidFill>
                                    <a:srgbClr val="C00000"/>
                                  </a:solidFill>
                                  <a:latin typeface="Cambria Math" panose="02040503050406030204" pitchFamily="18" charset="0"/>
                                </a:rPr>
                                <m:t>2</m:t>
                              </m:r>
                            </m:sup>
                          </m:sSup>
                        </m:e>
                      </m:d>
                      <m:r>
                        <a:rPr lang="en-US" sz="2800" b="0" i="1" dirty="0" smtClean="0">
                          <a:solidFill>
                            <a:srgbClr val="C00000"/>
                          </a:solidFill>
                          <a:latin typeface="Cambria Math" panose="02040503050406030204" pitchFamily="18" charset="0"/>
                        </a:rPr>
                        <m:t>−</m:t>
                      </m:r>
                      <m:sSup>
                        <m:sSupPr>
                          <m:ctrlPr>
                            <a:rPr lang="en-US" sz="2800" b="0" i="1" dirty="0" smtClean="0">
                              <a:solidFill>
                                <a:srgbClr val="C00000"/>
                              </a:solidFill>
                              <a:latin typeface="Cambria Math" panose="02040503050406030204" pitchFamily="18" charset="0"/>
                            </a:rPr>
                          </m:ctrlPr>
                        </m:sSupPr>
                        <m:e>
                          <m:d>
                            <m:dPr>
                              <m:ctrlPr>
                                <a:rPr lang="en-US" sz="2800" b="0" i="1" dirty="0" smtClean="0">
                                  <a:solidFill>
                                    <a:srgbClr val="C00000"/>
                                  </a:solidFill>
                                  <a:latin typeface="Cambria Math" panose="02040503050406030204" pitchFamily="18" charset="0"/>
                                </a:rPr>
                              </m:ctrlPr>
                            </m:dPr>
                            <m:e>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e>
                          </m:d>
                        </m:e>
                        <m:sup>
                          <m:r>
                            <a:rPr lang="en-US" sz="2800" b="0" i="1" dirty="0" smtClean="0">
                              <a:solidFill>
                                <a:srgbClr val="C00000"/>
                              </a:solidFill>
                              <a:latin typeface="Cambria Math" panose="02040503050406030204" pitchFamily="18" charset="0"/>
                            </a:rPr>
                            <m:t>2</m:t>
                          </m:r>
                        </m:sup>
                      </m:sSup>
                    </m:oMath>
                  </m:oMathPara>
                </a14:m>
                <a:endParaRPr lang="en-US" sz="2800" dirty="0"/>
              </a:p>
            </p:txBody>
          </p:sp>
        </mc:Choice>
        <mc:Fallback xmlns="">
          <p:sp>
            <p:nvSpPr>
              <p:cNvPr id="5" name="TextBox 4">
                <a:extLst>
                  <a:ext uri="{FF2B5EF4-FFF2-40B4-BE49-F238E27FC236}">
                    <a16:creationId xmlns:a16="http://schemas.microsoft.com/office/drawing/2014/main" id="{A2DE4CEA-73D7-CD0E-D451-149152B610B0}"/>
                  </a:ext>
                </a:extLst>
              </p:cNvPr>
              <p:cNvSpPr txBox="1">
                <a:spLocks noRot="1" noChangeAspect="1" noMove="1" noResize="1" noEditPoints="1" noAdjustHandles="1" noChangeArrowheads="1" noChangeShapeType="1" noTextEdit="1"/>
              </p:cNvSpPr>
              <p:nvPr/>
            </p:nvSpPr>
            <p:spPr>
              <a:xfrm>
                <a:off x="2877670" y="2356828"/>
                <a:ext cx="6096000" cy="523220"/>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1346217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721DAA6-8928-33E6-C42F-75C7F20D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01" y="692446"/>
            <a:ext cx="582210" cy="822488"/>
          </a:xfrm>
          <a:prstGeom prst="rect">
            <a:avLst/>
          </a:prstGeom>
        </p:spPr>
      </p:pic>
      <p:pic>
        <p:nvPicPr>
          <p:cNvPr id="12" name="Picture 11">
            <a:extLst>
              <a:ext uri="{FF2B5EF4-FFF2-40B4-BE49-F238E27FC236}">
                <a16:creationId xmlns:a16="http://schemas.microsoft.com/office/drawing/2014/main" id="{E4A0020D-B90D-6D3E-AD7D-24473C401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102" y="392621"/>
            <a:ext cx="1156352" cy="1462785"/>
          </a:xfrm>
          <a:prstGeom prst="rect">
            <a:avLst/>
          </a:prstGeom>
        </p:spPr>
      </p:pic>
      <p:pic>
        <p:nvPicPr>
          <p:cNvPr id="17" name="Picture 16">
            <a:extLst>
              <a:ext uri="{FF2B5EF4-FFF2-40B4-BE49-F238E27FC236}">
                <a16:creationId xmlns:a16="http://schemas.microsoft.com/office/drawing/2014/main" id="{BED2ADCB-DCE6-6B00-05DA-04FDA414C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249" y="1475184"/>
            <a:ext cx="725747" cy="543610"/>
          </a:xfrm>
          <a:prstGeom prst="rect">
            <a:avLst/>
          </a:prstGeom>
        </p:spPr>
      </p:pic>
      <p:pic>
        <p:nvPicPr>
          <p:cNvPr id="21" name="Picture 20">
            <a:extLst>
              <a:ext uri="{FF2B5EF4-FFF2-40B4-BE49-F238E27FC236}">
                <a16:creationId xmlns:a16="http://schemas.microsoft.com/office/drawing/2014/main" id="{7068EB89-DC5C-942E-F540-FE594878AE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556" y="795568"/>
            <a:ext cx="725747" cy="581176"/>
          </a:xfrm>
          <a:prstGeom prst="rect">
            <a:avLst/>
          </a:prstGeom>
        </p:spPr>
      </p:pic>
      <p:cxnSp>
        <p:nvCxnSpPr>
          <p:cNvPr id="24" name="Straight Arrow Connector 23">
            <a:extLst>
              <a:ext uri="{FF2B5EF4-FFF2-40B4-BE49-F238E27FC236}">
                <a16:creationId xmlns:a16="http://schemas.microsoft.com/office/drawing/2014/main" id="{B9ACCD1F-2A2D-C790-DCC0-DF25BC318FF8}"/>
              </a:ext>
            </a:extLst>
          </p:cNvPr>
          <p:cNvCxnSpPr>
            <a:cxnSpLocks/>
            <a:stCxn id="21" idx="2"/>
          </p:cNvCxnSpPr>
          <p:nvPr/>
        </p:nvCxnSpPr>
        <p:spPr>
          <a:xfrm>
            <a:off x="1646430"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5D539DC-26A3-ACE5-4134-F65B7AB5D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1493" y="1433981"/>
            <a:ext cx="582213" cy="584813"/>
          </a:xfrm>
          <a:prstGeom prst="rect">
            <a:avLst/>
          </a:prstGeom>
        </p:spPr>
      </p:pic>
      <p:cxnSp>
        <p:nvCxnSpPr>
          <p:cNvPr id="37" name="Straight Arrow Connector 36">
            <a:extLst>
              <a:ext uri="{FF2B5EF4-FFF2-40B4-BE49-F238E27FC236}">
                <a16:creationId xmlns:a16="http://schemas.microsoft.com/office/drawing/2014/main" id="{D1A29F8C-58C5-7033-1BBE-04D4C108276A}"/>
              </a:ext>
            </a:extLst>
          </p:cNvPr>
          <p:cNvCxnSpPr>
            <a:cxnSpLocks/>
          </p:cNvCxnSpPr>
          <p:nvPr/>
        </p:nvCxnSpPr>
        <p:spPr>
          <a:xfrm>
            <a:off x="2463706"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9BBCA52-F394-A7EF-583A-174F24DA5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2403" y="1448147"/>
            <a:ext cx="584579" cy="584579"/>
          </a:xfrm>
          <a:prstGeom prst="rect">
            <a:avLst/>
          </a:prstGeom>
        </p:spPr>
      </p:pic>
      <p:pic>
        <p:nvPicPr>
          <p:cNvPr id="41" name="Picture 40">
            <a:extLst>
              <a:ext uri="{FF2B5EF4-FFF2-40B4-BE49-F238E27FC236}">
                <a16:creationId xmlns:a16="http://schemas.microsoft.com/office/drawing/2014/main" id="{03F69A6E-A1CB-2C28-136E-67B24DCCCB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5919" y="684578"/>
            <a:ext cx="582210" cy="698652"/>
          </a:xfrm>
          <a:prstGeom prst="rect">
            <a:avLst/>
          </a:prstGeom>
        </p:spPr>
      </p:pic>
      <p:cxnSp>
        <p:nvCxnSpPr>
          <p:cNvPr id="42" name="Straight Arrow Connector 41">
            <a:extLst>
              <a:ext uri="{FF2B5EF4-FFF2-40B4-BE49-F238E27FC236}">
                <a16:creationId xmlns:a16="http://schemas.microsoft.com/office/drawing/2014/main" id="{B9B70264-99D7-755F-BEE3-4A2B2F3F412C}"/>
              </a:ext>
            </a:extLst>
          </p:cNvPr>
          <p:cNvCxnSpPr>
            <a:cxnSpLocks/>
          </p:cNvCxnSpPr>
          <p:nvPr/>
        </p:nvCxnSpPr>
        <p:spPr>
          <a:xfrm>
            <a:off x="3337024" y="1405212"/>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12537233-411D-A50B-486C-4251362DA3CE}"/>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327361973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Variance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takes the value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r>
                  <a:rPr lang="en-US" dirty="0"/>
                  <a:t> and takes the value </a:t>
                </a:r>
                <a14:m>
                  <m:oMath xmlns:m="http://schemas.openxmlformats.org/officeDocument/2006/math">
                    <m:r>
                      <a:rPr lang="en-US" b="0" i="1" dirty="0" smtClean="0">
                        <a:solidFill>
                          <a:srgbClr val="C00000"/>
                        </a:solidFill>
                        <a:latin typeface="Cambria Math" panose="02040503050406030204" pitchFamily="18" charset="0"/>
                      </a:rPr>
                      <m:t>−1</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endParaRPr lang="en-US" dirty="0"/>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oMath>
                </a14:m>
                <a:r>
                  <a:rPr lang="en-US" dirty="0"/>
                  <a:t>?</a:t>
                </a:r>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𝑋</m:t>
                        </m:r>
                      </m:e>
                    </m:d>
                  </m:oMath>
                </a14:m>
                <a:r>
                  <a:rPr lang="en-US" dirty="0"/>
                  <a: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a:stretch>
              </a:blipFill>
            </p:spPr>
            <p:txBody>
              <a:bodyPr/>
              <a:lstStyle/>
              <a:p>
                <a:r>
                  <a:rPr lang="en-US">
                    <a:noFill/>
                  </a:rPr>
                  <a:t> </a:t>
                </a:r>
              </a:p>
            </p:txBody>
          </p:sp>
        </mc:Fallback>
      </mc:AlternateContent>
    </p:spTree>
    <p:extLst>
      <p:ext uri="{BB962C8B-B14F-4D97-AF65-F5344CB8AC3E}">
        <p14:creationId xmlns:p14="http://schemas.microsoft.com/office/powerpoint/2010/main" val="3892883946"/>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Variance</a:t>
            </a:r>
            <a:endParaRPr lang="en-US"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Suppose </a:t>
                </a:r>
                <a14:m>
                  <m:oMath xmlns:m="http://schemas.openxmlformats.org/officeDocument/2006/math">
                    <m:r>
                      <a:rPr lang="en-US" b="0" i="1" dirty="0" smtClean="0">
                        <a:solidFill>
                          <a:srgbClr val="C00000"/>
                        </a:solidFill>
                        <a:latin typeface="Cambria Math" panose="02040503050406030204" pitchFamily="18" charset="0"/>
                      </a:rPr>
                      <m:t>𝑌</m:t>
                    </m:r>
                  </m:oMath>
                </a14:m>
                <a:r>
                  <a:rPr lang="en-US" dirty="0"/>
                  <a:t> takes the value </a:t>
                </a:r>
                <a14:m>
                  <m:oMath xmlns:m="http://schemas.openxmlformats.org/officeDocument/2006/math">
                    <m:r>
                      <a:rPr lang="en-US" b="0" i="1" dirty="0" smtClean="0">
                        <a:solidFill>
                          <a:srgbClr val="C00000"/>
                        </a:solidFill>
                        <a:latin typeface="Cambria Math" panose="02040503050406030204" pitchFamily="18" charset="0"/>
                      </a:rPr>
                      <m:t>100</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r>
                  <a:rPr lang="en-US" dirty="0"/>
                  <a:t> and takes the value </a:t>
                </a:r>
                <a14:m>
                  <m:oMath xmlns:m="http://schemas.openxmlformats.org/officeDocument/2006/math">
                    <m:r>
                      <a:rPr lang="en-US" b="0" i="1" dirty="0" smtClean="0">
                        <a:solidFill>
                          <a:srgbClr val="C00000"/>
                        </a:solidFill>
                        <a:latin typeface="Cambria Math" panose="02040503050406030204" pitchFamily="18" charset="0"/>
                      </a:rPr>
                      <m:t>−100</m:t>
                    </m:r>
                  </m:oMath>
                </a14:m>
                <a:r>
                  <a:rPr lang="en-US" dirty="0"/>
                  <a:t> with probability </a:t>
                </a:r>
                <a14:m>
                  <m:oMath xmlns:m="http://schemas.openxmlformats.org/officeDocument/2006/math">
                    <m:f>
                      <m:fPr>
                        <m:ctrlPr>
                          <a:rPr lang="en-US" b="0" i="1" dirty="0" smtClean="0">
                            <a:solidFill>
                              <a:srgbClr val="C00000"/>
                            </a:solidFill>
                            <a:latin typeface="Cambria Math" panose="02040503050406030204" pitchFamily="18" charset="0"/>
                          </a:rPr>
                        </m:ctrlPr>
                      </m:fPr>
                      <m:num>
                        <m:r>
                          <a:rPr lang="en-US" b="0" i="1" dirty="0" smtClean="0">
                            <a:solidFill>
                              <a:srgbClr val="C00000"/>
                            </a:solidFill>
                            <a:latin typeface="Cambria Math" panose="02040503050406030204" pitchFamily="18" charset="0"/>
                          </a:rPr>
                          <m:t>1</m:t>
                        </m:r>
                      </m:num>
                      <m:den>
                        <m:r>
                          <a:rPr lang="en-US" b="0" i="1" dirty="0" smtClean="0">
                            <a:solidFill>
                              <a:srgbClr val="C00000"/>
                            </a:solidFill>
                            <a:latin typeface="Cambria Math" panose="02040503050406030204" pitchFamily="18" charset="0"/>
                          </a:rPr>
                          <m:t>2</m:t>
                        </m:r>
                      </m:den>
                    </m:f>
                  </m:oMath>
                </a14:m>
                <a:endParaRPr lang="en-US" dirty="0"/>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E</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e>
                    </m:d>
                  </m:oMath>
                </a14:m>
                <a:r>
                  <a:rPr lang="en-US" dirty="0"/>
                  <a:t>?</a:t>
                </a:r>
              </a:p>
              <a:p>
                <a:endParaRPr lang="en-US" dirty="0"/>
              </a:p>
              <a:p>
                <a:r>
                  <a:rPr lang="en-US" dirty="0"/>
                  <a:t>What is </a:t>
                </a:r>
                <a14:m>
                  <m:oMath xmlns:m="http://schemas.openxmlformats.org/officeDocument/2006/math">
                    <m:r>
                      <m:rPr>
                        <m:sty m:val="p"/>
                      </m:rPr>
                      <a:rPr lang="en-US" sz="2800" b="0" i="0" dirty="0" smtClean="0">
                        <a:solidFill>
                          <a:srgbClr val="C00000"/>
                        </a:solidFill>
                        <a:latin typeface="Cambria Math" panose="02040503050406030204" pitchFamily="18" charset="0"/>
                      </a:rPr>
                      <m:t>Var</m:t>
                    </m:r>
                    <m:d>
                      <m:dPr>
                        <m:begChr m:val="["/>
                        <m:endChr m:val="]"/>
                        <m:ctrlPr>
                          <a:rPr lang="en-US" sz="2800" b="0" i="1" dirty="0" smtClean="0">
                            <a:solidFill>
                              <a:srgbClr val="C00000"/>
                            </a:solidFill>
                            <a:latin typeface="Cambria Math" panose="02040503050406030204" pitchFamily="18" charset="0"/>
                          </a:rPr>
                        </m:ctrlPr>
                      </m:dPr>
                      <m:e>
                        <m:r>
                          <a:rPr lang="en-US" sz="2800" b="0" i="1" dirty="0" smtClean="0">
                            <a:solidFill>
                              <a:srgbClr val="C00000"/>
                            </a:solidFill>
                            <a:latin typeface="Cambria Math" panose="02040503050406030204" pitchFamily="18" charset="0"/>
                          </a:rPr>
                          <m:t>𝑌</m:t>
                        </m:r>
                      </m:e>
                    </m:d>
                  </m:oMath>
                </a14:m>
                <a:r>
                  <a:rPr lang="en-US" dirty="0"/>
                  <a:t>?</a:t>
                </a:r>
              </a:p>
            </p:txBody>
          </p:sp>
        </mc:Choice>
        <mc:Fallback xmlns="">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61" r="-232"/>
                </a:stretch>
              </a:blipFill>
            </p:spPr>
            <p:txBody>
              <a:bodyPr/>
              <a:lstStyle/>
              <a:p>
                <a:r>
                  <a:rPr lang="en-US">
                    <a:noFill/>
                  </a:rPr>
                  <a:t> </a:t>
                </a:r>
              </a:p>
            </p:txBody>
          </p:sp>
        </mc:Fallback>
      </mc:AlternateContent>
    </p:spTree>
    <p:extLst>
      <p:ext uri="{BB962C8B-B14F-4D97-AF65-F5344CB8AC3E}">
        <p14:creationId xmlns:p14="http://schemas.microsoft.com/office/powerpoint/2010/main" val="168423284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9DDC00-2744-B7F9-8394-609BE1AEC413}"/>
              </a:ext>
            </a:extLst>
          </p:cNvPr>
          <p:cNvSpPr>
            <a:spLocks noGrp="1"/>
          </p:cNvSpPr>
          <p:nvPr>
            <p:ph type="title"/>
          </p:nvPr>
        </p:nvSpPr>
        <p:spPr/>
        <p:txBody>
          <a:bodyPr/>
          <a:lstStyle/>
          <a:p>
            <a:r>
              <a:rPr lang="en-US" dirty="0">
                <a:solidFill>
                  <a:srgbClr val="C00000"/>
                </a:solidFill>
              </a:rPr>
              <a:t>Chebyshev’s Inequality</a:t>
            </a:r>
            <a:endParaRPr lang="en-US" dirty="0"/>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666941B-6AAA-DFD0-8896-ACB1B4FE2AC6}"/>
                  </a:ext>
                </a:extLst>
              </p:cNvPr>
              <p:cNvSpPr>
                <a:spLocks noGrp="1"/>
              </p:cNvSpPr>
              <p:nvPr>
                <p:ph idx="1"/>
              </p:nvPr>
            </p:nvSpPr>
            <p:spPr>
              <a:xfrm>
                <a:off x="838200" y="1825625"/>
                <a:ext cx="10515600" cy="4667250"/>
              </a:xfrm>
            </p:spPr>
            <p:txBody>
              <a:bodyPr>
                <a:normAutofit/>
              </a:bodyPr>
              <a:lstStyle/>
              <a:p>
                <a:r>
                  <a:rPr lang="en-US" dirty="0"/>
                  <a:t>Let </a:t>
                </a:r>
                <a14:m>
                  <m:oMath xmlns:m="http://schemas.openxmlformats.org/officeDocument/2006/math">
                    <m:r>
                      <a:rPr lang="en-US" b="0" i="1" dirty="0" smtClean="0">
                        <a:solidFill>
                          <a:srgbClr val="C00000"/>
                        </a:solidFill>
                        <a:latin typeface="Cambria Math" panose="02040503050406030204" pitchFamily="18" charset="0"/>
                      </a:rPr>
                      <m:t>𝑋</m:t>
                    </m:r>
                  </m:oMath>
                </a14:m>
                <a:r>
                  <a:rPr lang="en-US" dirty="0"/>
                  <a:t> be a random variable with expected value </a:t>
                </a:r>
                <a14:m>
                  <m:oMath xmlns:m="http://schemas.openxmlformats.org/officeDocument/2006/math">
                    <m:r>
                      <a:rPr lang="en-US" b="0" i="1" dirty="0" smtClean="0">
                        <a:solidFill>
                          <a:srgbClr val="C00000"/>
                        </a:solidFill>
                        <a:latin typeface="Cambria Math" panose="02040503050406030204" pitchFamily="18" charset="0"/>
                      </a:rPr>
                      <m:t>𝜇</m:t>
                    </m:r>
                    <m:r>
                      <a:rPr lang="en-US" b="0" i="1" dirty="0" smtClean="0">
                        <a:solidFill>
                          <a:srgbClr val="C00000"/>
                        </a:solidFill>
                        <a:latin typeface="Cambria Math" panose="02040503050406030204" pitchFamily="18" charset="0"/>
                      </a:rPr>
                      <m:t>≔</m:t>
                    </m:r>
                    <m:r>
                      <m:rPr>
                        <m:sty m:val="p"/>
                      </m:rPr>
                      <a:rPr lang="en-US" b="0" i="0" dirty="0" smtClean="0">
                        <a:solidFill>
                          <a:srgbClr val="C00000"/>
                        </a:solidFill>
                        <a:latin typeface="Cambria Math" panose="02040503050406030204" pitchFamily="18" charset="0"/>
                      </a:rPr>
                      <m:t>E</m:t>
                    </m:r>
                    <m:r>
                      <a:rPr lang="en-US" b="0" i="0" dirty="0" smtClean="0">
                        <a:solidFill>
                          <a:srgbClr val="C00000"/>
                        </a:solidFill>
                        <a:latin typeface="Cambria Math" panose="02040503050406030204" pitchFamily="18" charset="0"/>
                      </a:rPr>
                      <m:t>[</m:t>
                    </m:r>
                    <m:r>
                      <a:rPr lang="en-US" b="0" i="1" dirty="0" smtClean="0">
                        <a:solidFill>
                          <a:srgbClr val="C00000"/>
                        </a:solidFill>
                        <a:latin typeface="Cambria Math" panose="02040503050406030204" pitchFamily="18" charset="0"/>
                      </a:rPr>
                      <m:t>𝑋</m:t>
                    </m:r>
                    <m:r>
                      <a:rPr lang="en-US" b="0" i="0" dirty="0" smtClean="0">
                        <a:solidFill>
                          <a:srgbClr val="C00000"/>
                        </a:solidFill>
                        <a:latin typeface="Cambria Math" panose="02040503050406030204" pitchFamily="18" charset="0"/>
                      </a:rPr>
                      <m:t>]</m:t>
                    </m:r>
                  </m:oMath>
                </a14:m>
                <a:r>
                  <a:rPr lang="en-US" dirty="0"/>
                  <a:t> and variance </a:t>
                </a:r>
                <a14:m>
                  <m:oMath xmlns:m="http://schemas.openxmlformats.org/officeDocument/2006/math">
                    <m:sSup>
                      <m:sSupPr>
                        <m:ctrlPr>
                          <a:rPr lang="en-US" b="0" i="1" dirty="0" smtClean="0">
                            <a:solidFill>
                              <a:srgbClr val="C00000"/>
                            </a:solidFill>
                            <a:latin typeface="Cambria Math" panose="02040503050406030204" pitchFamily="18" charset="0"/>
                          </a:rPr>
                        </m:ctrlPr>
                      </m:sSupPr>
                      <m:e>
                        <m:r>
                          <a:rPr lang="en-US" b="0" i="1" dirty="0" smtClean="0">
                            <a:solidFill>
                              <a:srgbClr val="C00000"/>
                            </a:solidFill>
                            <a:latin typeface="Cambria Math" panose="02040503050406030204" pitchFamily="18" charset="0"/>
                          </a:rPr>
                          <m:t>𝜎</m:t>
                        </m:r>
                      </m:e>
                      <m:sup>
                        <m:r>
                          <a:rPr lang="en-US" b="0" i="1" dirty="0" smtClean="0">
                            <a:solidFill>
                              <a:srgbClr val="C00000"/>
                            </a:solidFill>
                            <a:latin typeface="Cambria Math" panose="02040503050406030204" pitchFamily="18" charset="0"/>
                          </a:rPr>
                          <m:t>2</m:t>
                        </m:r>
                      </m:sup>
                    </m:sSup>
                    <m:r>
                      <a:rPr lang="en-US" b="0" i="1" dirty="0" smtClean="0">
                        <a:solidFill>
                          <a:srgbClr val="C00000"/>
                        </a:solidFill>
                        <a:latin typeface="Cambria Math" panose="02040503050406030204" pitchFamily="18" charset="0"/>
                      </a:rPr>
                      <m:t>≔</m:t>
                    </m:r>
                    <m:r>
                      <m:rPr>
                        <m:sty m:val="p"/>
                      </m:rPr>
                      <a:rPr lang="en-US" dirty="0">
                        <a:solidFill>
                          <a:srgbClr val="C00000"/>
                        </a:solidFill>
                        <a:latin typeface="Cambria Math" panose="02040503050406030204" pitchFamily="18" charset="0"/>
                      </a:rPr>
                      <m:t>Var</m:t>
                    </m:r>
                    <m:d>
                      <m:dPr>
                        <m:begChr m:val="["/>
                        <m:endChr m:val="]"/>
                        <m:ctrlPr>
                          <a:rPr lang="en-US" i="1" dirty="0">
                            <a:solidFill>
                              <a:srgbClr val="C00000"/>
                            </a:solidFill>
                            <a:latin typeface="Cambria Math" panose="02040503050406030204" pitchFamily="18" charset="0"/>
                          </a:rPr>
                        </m:ctrlPr>
                      </m:dPr>
                      <m:e>
                        <m:r>
                          <a:rPr lang="en-US" b="0" i="1" dirty="0" smtClean="0">
                            <a:solidFill>
                              <a:srgbClr val="C00000"/>
                            </a:solidFill>
                            <a:latin typeface="Cambria Math" panose="02040503050406030204" pitchFamily="18" charset="0"/>
                          </a:rPr>
                          <m:t>𝑋</m:t>
                        </m:r>
                      </m:e>
                    </m:d>
                  </m:oMath>
                </a14:m>
                <a:endParaRPr lang="en-US" dirty="0"/>
              </a:p>
              <a:p>
                <a:endParaRPr lang="en-US" dirty="0"/>
              </a:p>
              <a:p>
                <a:endParaRPr lang="en-US" dirty="0"/>
              </a:p>
              <a:p>
                <a:endParaRPr lang="en-US" dirty="0"/>
              </a:p>
              <a:p>
                <a:endParaRPr lang="en-US" dirty="0"/>
              </a:p>
              <a:p>
                <a:endParaRPr lang="en-US" dirty="0"/>
              </a:p>
              <a:p>
                <a:r>
                  <a:rPr lang="en-US" dirty="0"/>
                  <a:t>“What is the probability a random variable is far away from its average?”</a:t>
                </a:r>
              </a:p>
            </p:txBody>
          </p:sp>
        </mc:Choice>
        <mc:Fallback>
          <p:sp>
            <p:nvSpPr>
              <p:cNvPr id="3" name="Content Placeholder 2">
                <a:extLst>
                  <a:ext uri="{FF2B5EF4-FFF2-40B4-BE49-F238E27FC236}">
                    <a16:creationId xmlns:a16="http://schemas.microsoft.com/office/drawing/2014/main" id="{6666941B-6AAA-DFD0-8896-ACB1B4FE2AC6}"/>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2"/>
                <a:stretch>
                  <a:fillRect l="-1043" t="-20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55173900-E52E-F929-2C7C-74CCBD94899E}"/>
                  </a:ext>
                </a:extLst>
              </p:cNvPr>
              <p:cNvSpPr txBox="1"/>
              <p:nvPr/>
            </p:nvSpPr>
            <p:spPr>
              <a:xfrm>
                <a:off x="2877670" y="2356828"/>
                <a:ext cx="6096000" cy="90178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800" b="0" i="0" dirty="0" smtClean="0">
                          <a:solidFill>
                            <a:srgbClr val="C00000"/>
                          </a:solidFill>
                          <a:latin typeface="Cambria Math" panose="02040503050406030204" pitchFamily="18" charset="0"/>
                        </a:rPr>
                        <m:t>Pr</m:t>
                      </m:r>
                      <m:d>
                        <m:dPr>
                          <m:begChr m:val="["/>
                          <m:endChr m:val="]"/>
                          <m:ctrlPr>
                            <a:rPr lang="en-US" sz="2800" b="0" i="1" dirty="0" smtClean="0">
                              <a:solidFill>
                                <a:srgbClr val="C00000"/>
                              </a:solidFill>
                              <a:latin typeface="Cambria Math" panose="02040503050406030204" pitchFamily="18" charset="0"/>
                            </a:rPr>
                          </m:ctrlPr>
                        </m:dPr>
                        <m:e>
                          <m:d>
                            <m:dPr>
                              <m:begChr m:val="|"/>
                              <m:endChr m:val="|"/>
                              <m:ctrlPr>
                                <a:rPr lang="en-US" sz="2800" b="0" i="1" dirty="0" smtClean="0">
                                  <a:solidFill>
                                    <a:srgbClr val="C00000"/>
                                  </a:solidFill>
                                  <a:latin typeface="Cambria Math" panose="02040503050406030204" pitchFamily="18" charset="0"/>
                                </a:rPr>
                              </m:ctrlPr>
                            </m:dPr>
                            <m:e>
                              <m:r>
                                <a:rPr lang="en-US" sz="2800" i="1" dirty="0">
                                  <a:solidFill>
                                    <a:srgbClr val="C00000"/>
                                  </a:solidFill>
                                  <a:latin typeface="Cambria Math" panose="02040503050406030204" pitchFamily="18" charset="0"/>
                                </a:rPr>
                                <m:t>𝑋</m:t>
                              </m:r>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𝜇</m:t>
                              </m:r>
                            </m:e>
                          </m:d>
                          <m:r>
                            <a:rPr lang="en-US" sz="2800" b="0" i="1" dirty="0" smtClean="0">
                              <a:solidFill>
                                <a:srgbClr val="C00000"/>
                              </a:solidFill>
                              <a:latin typeface="Cambria Math" panose="02040503050406030204" pitchFamily="18" charset="0"/>
                            </a:rPr>
                            <m:t>≥</m:t>
                          </m:r>
                          <m:r>
                            <a:rPr lang="en-US" sz="2800" b="0" i="1" dirty="0" smtClean="0">
                              <a:solidFill>
                                <a:srgbClr val="C00000"/>
                              </a:solidFill>
                              <a:latin typeface="Cambria Math" panose="02040503050406030204" pitchFamily="18" charset="0"/>
                            </a:rPr>
                            <m:t>𝑘</m:t>
                          </m:r>
                          <m:r>
                            <a:rPr lang="en-US" sz="2800" b="0" i="1" dirty="0" smtClean="0">
                              <a:solidFill>
                                <a:srgbClr val="C00000"/>
                              </a:solidFill>
                              <a:latin typeface="Cambria Math" panose="02040503050406030204" pitchFamily="18" charset="0"/>
                            </a:rPr>
                            <m:t>𝜎</m:t>
                          </m:r>
                        </m:e>
                      </m:d>
                      <m:r>
                        <a:rPr lang="en-US" sz="2800" b="0" i="1" dirty="0" smtClean="0">
                          <a:solidFill>
                            <a:srgbClr val="C00000"/>
                          </a:solidFill>
                          <a:latin typeface="Cambria Math" panose="02040503050406030204" pitchFamily="18" charset="0"/>
                        </a:rPr>
                        <m:t>≤</m:t>
                      </m:r>
                      <m:f>
                        <m:fPr>
                          <m:ctrlPr>
                            <a:rPr lang="en-US" sz="2800" b="0" i="1" dirty="0" smtClean="0">
                              <a:solidFill>
                                <a:srgbClr val="C00000"/>
                              </a:solidFill>
                              <a:latin typeface="Cambria Math" panose="02040503050406030204" pitchFamily="18" charset="0"/>
                            </a:rPr>
                          </m:ctrlPr>
                        </m:fPr>
                        <m:num>
                          <m:r>
                            <a:rPr lang="en-US" sz="2800" b="0" i="1" dirty="0" smtClean="0">
                              <a:solidFill>
                                <a:srgbClr val="C00000"/>
                              </a:solidFill>
                              <a:latin typeface="Cambria Math" panose="02040503050406030204" pitchFamily="18" charset="0"/>
                            </a:rPr>
                            <m:t>1</m:t>
                          </m:r>
                        </m:num>
                        <m:den>
                          <m:sSup>
                            <m:sSupPr>
                              <m:ctrlPr>
                                <a:rPr lang="en-US" sz="2800" b="0" i="1" dirty="0" smtClean="0">
                                  <a:solidFill>
                                    <a:srgbClr val="C00000"/>
                                  </a:solidFill>
                                  <a:latin typeface="Cambria Math" panose="02040503050406030204" pitchFamily="18" charset="0"/>
                                </a:rPr>
                              </m:ctrlPr>
                            </m:sSupPr>
                            <m:e>
                              <m:r>
                                <a:rPr lang="en-US" sz="2800" b="0" i="1" dirty="0" smtClean="0">
                                  <a:solidFill>
                                    <a:srgbClr val="C00000"/>
                                  </a:solidFill>
                                  <a:latin typeface="Cambria Math" panose="02040503050406030204" pitchFamily="18" charset="0"/>
                                </a:rPr>
                                <m:t>𝑘</m:t>
                              </m:r>
                            </m:e>
                            <m:sup>
                              <m:r>
                                <a:rPr lang="en-US" sz="2800" b="0" i="1" dirty="0" smtClean="0">
                                  <a:solidFill>
                                    <a:srgbClr val="C00000"/>
                                  </a:solidFill>
                                  <a:latin typeface="Cambria Math" panose="02040503050406030204" pitchFamily="18" charset="0"/>
                                </a:rPr>
                                <m:t>2</m:t>
                              </m:r>
                            </m:sup>
                          </m:sSup>
                        </m:den>
                      </m:f>
                    </m:oMath>
                  </m:oMathPara>
                </a14:m>
                <a:endParaRPr lang="en-US" sz="2800" dirty="0"/>
              </a:p>
            </p:txBody>
          </p:sp>
        </mc:Choice>
        <mc:Fallback xmlns="">
          <p:sp>
            <p:nvSpPr>
              <p:cNvPr id="4" name="TextBox 3">
                <a:extLst>
                  <a:ext uri="{FF2B5EF4-FFF2-40B4-BE49-F238E27FC236}">
                    <a16:creationId xmlns:a16="http://schemas.microsoft.com/office/drawing/2014/main" id="{55173900-E52E-F929-2C7C-74CCBD94899E}"/>
                  </a:ext>
                </a:extLst>
              </p:cNvPr>
              <p:cNvSpPr txBox="1">
                <a:spLocks noRot="1" noChangeAspect="1" noMove="1" noResize="1" noEditPoints="1" noAdjustHandles="1" noChangeArrowheads="1" noChangeShapeType="1" noTextEdit="1"/>
              </p:cNvSpPr>
              <p:nvPr/>
            </p:nvSpPr>
            <p:spPr>
              <a:xfrm>
                <a:off x="2877670" y="2356828"/>
                <a:ext cx="6096000" cy="901785"/>
              </a:xfrm>
              <a:prstGeom prst="rect">
                <a:avLst/>
              </a:prstGeom>
              <a:blipFill>
                <a:blip r:embed="rId3"/>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36190154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721DAA6-8928-33E6-C42F-75C7F20D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01" y="692446"/>
            <a:ext cx="582210" cy="822488"/>
          </a:xfrm>
          <a:prstGeom prst="rect">
            <a:avLst/>
          </a:prstGeom>
        </p:spPr>
      </p:pic>
      <p:sp>
        <p:nvSpPr>
          <p:cNvPr id="16" name="Content Placeholder 2">
            <a:extLst>
              <a:ext uri="{FF2B5EF4-FFF2-40B4-BE49-F238E27FC236}">
                <a16:creationId xmlns:a16="http://schemas.microsoft.com/office/drawing/2014/main" id="{3FC17854-9262-1C16-296C-EE1E261DFBFF}"/>
              </a:ext>
            </a:extLst>
          </p:cNvPr>
          <p:cNvSpPr txBox="1">
            <a:spLocks/>
          </p:cNvSpPr>
          <p:nvPr/>
        </p:nvSpPr>
        <p:spPr>
          <a:xfrm>
            <a:off x="1043345" y="2148629"/>
            <a:ext cx="4127879" cy="4344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1  1  0  1  0  1  </a:t>
            </a:r>
          </a:p>
        </p:txBody>
      </p:sp>
      <p:sp>
        <p:nvSpPr>
          <p:cNvPr id="7" name="Content Placeholder 2">
            <a:extLst>
              <a:ext uri="{FF2B5EF4-FFF2-40B4-BE49-F238E27FC236}">
                <a16:creationId xmlns:a16="http://schemas.microsoft.com/office/drawing/2014/main" id="{EAA13D8E-0EDD-635F-54D0-2AECF42ACC37}"/>
              </a:ext>
            </a:extLst>
          </p:cNvPr>
          <p:cNvSpPr txBox="1">
            <a:spLocks/>
          </p:cNvSpPr>
          <p:nvPr/>
        </p:nvSpPr>
        <p:spPr>
          <a:xfrm>
            <a:off x="5115238" y="2164697"/>
            <a:ext cx="2391129" cy="414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0</a:t>
            </a:r>
          </a:p>
          <a:p>
            <a:pPr marL="0" indent="0">
              <a:buNone/>
            </a:pPr>
            <a:endParaRPr lang="en-US" sz="3300" dirty="0"/>
          </a:p>
        </p:txBody>
      </p:sp>
      <p:pic>
        <p:nvPicPr>
          <p:cNvPr id="12" name="Picture 11">
            <a:extLst>
              <a:ext uri="{FF2B5EF4-FFF2-40B4-BE49-F238E27FC236}">
                <a16:creationId xmlns:a16="http://schemas.microsoft.com/office/drawing/2014/main" id="{E4A0020D-B90D-6D3E-AD7D-24473C401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102" y="392621"/>
            <a:ext cx="1156352" cy="1462785"/>
          </a:xfrm>
          <a:prstGeom prst="rect">
            <a:avLst/>
          </a:prstGeom>
        </p:spPr>
      </p:pic>
      <p:pic>
        <p:nvPicPr>
          <p:cNvPr id="17" name="Picture 16">
            <a:extLst>
              <a:ext uri="{FF2B5EF4-FFF2-40B4-BE49-F238E27FC236}">
                <a16:creationId xmlns:a16="http://schemas.microsoft.com/office/drawing/2014/main" id="{BED2ADCB-DCE6-6B00-05DA-04FDA414C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249" y="1475184"/>
            <a:ext cx="725747" cy="543610"/>
          </a:xfrm>
          <a:prstGeom prst="rect">
            <a:avLst/>
          </a:prstGeom>
        </p:spPr>
      </p:pic>
      <p:pic>
        <p:nvPicPr>
          <p:cNvPr id="21" name="Picture 20">
            <a:extLst>
              <a:ext uri="{FF2B5EF4-FFF2-40B4-BE49-F238E27FC236}">
                <a16:creationId xmlns:a16="http://schemas.microsoft.com/office/drawing/2014/main" id="{7068EB89-DC5C-942E-F540-FE594878AE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556" y="795568"/>
            <a:ext cx="725747" cy="581176"/>
          </a:xfrm>
          <a:prstGeom prst="rect">
            <a:avLst/>
          </a:prstGeom>
        </p:spPr>
      </p:pic>
      <p:cxnSp>
        <p:nvCxnSpPr>
          <p:cNvPr id="24" name="Straight Arrow Connector 23">
            <a:extLst>
              <a:ext uri="{FF2B5EF4-FFF2-40B4-BE49-F238E27FC236}">
                <a16:creationId xmlns:a16="http://schemas.microsoft.com/office/drawing/2014/main" id="{B9ACCD1F-2A2D-C790-DCC0-DF25BC318FF8}"/>
              </a:ext>
            </a:extLst>
          </p:cNvPr>
          <p:cNvCxnSpPr>
            <a:cxnSpLocks/>
            <a:stCxn id="21" idx="2"/>
          </p:cNvCxnSpPr>
          <p:nvPr/>
        </p:nvCxnSpPr>
        <p:spPr>
          <a:xfrm>
            <a:off x="1646430"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5D539DC-26A3-ACE5-4134-F65B7AB5D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1493" y="1433981"/>
            <a:ext cx="582213" cy="584813"/>
          </a:xfrm>
          <a:prstGeom prst="rect">
            <a:avLst/>
          </a:prstGeom>
        </p:spPr>
      </p:pic>
      <p:cxnSp>
        <p:nvCxnSpPr>
          <p:cNvPr id="37" name="Straight Arrow Connector 36">
            <a:extLst>
              <a:ext uri="{FF2B5EF4-FFF2-40B4-BE49-F238E27FC236}">
                <a16:creationId xmlns:a16="http://schemas.microsoft.com/office/drawing/2014/main" id="{D1A29F8C-58C5-7033-1BBE-04D4C108276A}"/>
              </a:ext>
            </a:extLst>
          </p:cNvPr>
          <p:cNvCxnSpPr>
            <a:cxnSpLocks/>
          </p:cNvCxnSpPr>
          <p:nvPr/>
        </p:nvCxnSpPr>
        <p:spPr>
          <a:xfrm>
            <a:off x="2463706"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9BBCA52-F394-A7EF-583A-174F24DA5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2403" y="1448147"/>
            <a:ext cx="584579" cy="584579"/>
          </a:xfrm>
          <a:prstGeom prst="rect">
            <a:avLst/>
          </a:prstGeom>
        </p:spPr>
      </p:pic>
      <p:pic>
        <p:nvPicPr>
          <p:cNvPr id="41" name="Picture 40">
            <a:extLst>
              <a:ext uri="{FF2B5EF4-FFF2-40B4-BE49-F238E27FC236}">
                <a16:creationId xmlns:a16="http://schemas.microsoft.com/office/drawing/2014/main" id="{03F69A6E-A1CB-2C28-136E-67B24DCCCB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5919" y="684578"/>
            <a:ext cx="582210" cy="698652"/>
          </a:xfrm>
          <a:prstGeom prst="rect">
            <a:avLst/>
          </a:prstGeom>
        </p:spPr>
      </p:pic>
      <p:cxnSp>
        <p:nvCxnSpPr>
          <p:cNvPr id="42" name="Straight Arrow Connector 41">
            <a:extLst>
              <a:ext uri="{FF2B5EF4-FFF2-40B4-BE49-F238E27FC236}">
                <a16:creationId xmlns:a16="http://schemas.microsoft.com/office/drawing/2014/main" id="{B9B70264-99D7-755F-BEE3-4A2B2F3F412C}"/>
              </a:ext>
            </a:extLst>
          </p:cNvPr>
          <p:cNvCxnSpPr>
            <a:cxnSpLocks/>
          </p:cNvCxnSpPr>
          <p:nvPr/>
        </p:nvCxnSpPr>
        <p:spPr>
          <a:xfrm>
            <a:off x="3337024" y="1405212"/>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89F5792F-1D64-CE09-02C5-37A2654BF949}"/>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80458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721DAA6-8928-33E6-C42F-75C7F20D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01" y="692446"/>
            <a:ext cx="582210" cy="822488"/>
          </a:xfrm>
          <a:prstGeom prst="rect">
            <a:avLst/>
          </a:prstGeom>
        </p:spPr>
      </p:pic>
      <p:sp>
        <p:nvSpPr>
          <p:cNvPr id="16" name="Content Placeholder 2">
            <a:extLst>
              <a:ext uri="{FF2B5EF4-FFF2-40B4-BE49-F238E27FC236}">
                <a16:creationId xmlns:a16="http://schemas.microsoft.com/office/drawing/2014/main" id="{3FC17854-9262-1C16-296C-EE1E261DFBFF}"/>
              </a:ext>
            </a:extLst>
          </p:cNvPr>
          <p:cNvSpPr txBox="1">
            <a:spLocks/>
          </p:cNvSpPr>
          <p:nvPr/>
        </p:nvSpPr>
        <p:spPr>
          <a:xfrm>
            <a:off x="1043345" y="2148629"/>
            <a:ext cx="4127879" cy="4344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1  1  0  1  0  1  </a:t>
            </a:r>
          </a:p>
          <a:p>
            <a:pPr marL="0" indent="0">
              <a:buNone/>
            </a:pPr>
            <a:r>
              <a:rPr lang="en-US" sz="3300" dirty="0"/>
              <a:t>0  1  1  1  0  0</a:t>
            </a:r>
          </a:p>
        </p:txBody>
      </p:sp>
      <p:sp>
        <p:nvSpPr>
          <p:cNvPr id="7" name="Content Placeholder 2">
            <a:extLst>
              <a:ext uri="{FF2B5EF4-FFF2-40B4-BE49-F238E27FC236}">
                <a16:creationId xmlns:a16="http://schemas.microsoft.com/office/drawing/2014/main" id="{EAA13D8E-0EDD-635F-54D0-2AECF42ACC37}"/>
              </a:ext>
            </a:extLst>
          </p:cNvPr>
          <p:cNvSpPr txBox="1">
            <a:spLocks/>
          </p:cNvSpPr>
          <p:nvPr/>
        </p:nvSpPr>
        <p:spPr>
          <a:xfrm>
            <a:off x="5115238" y="2164697"/>
            <a:ext cx="2391129" cy="414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0</a:t>
            </a:r>
          </a:p>
          <a:p>
            <a:pPr marL="0" indent="0">
              <a:buNone/>
            </a:pPr>
            <a:r>
              <a:rPr lang="en-US" sz="3300" dirty="0"/>
              <a:t>1  </a:t>
            </a:r>
          </a:p>
          <a:p>
            <a:pPr marL="0" indent="0">
              <a:buNone/>
            </a:pPr>
            <a:endParaRPr lang="en-US" sz="3300" dirty="0"/>
          </a:p>
        </p:txBody>
      </p:sp>
      <p:pic>
        <p:nvPicPr>
          <p:cNvPr id="12" name="Picture 11">
            <a:extLst>
              <a:ext uri="{FF2B5EF4-FFF2-40B4-BE49-F238E27FC236}">
                <a16:creationId xmlns:a16="http://schemas.microsoft.com/office/drawing/2014/main" id="{E4A0020D-B90D-6D3E-AD7D-24473C401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102" y="392621"/>
            <a:ext cx="1156352" cy="1462785"/>
          </a:xfrm>
          <a:prstGeom prst="rect">
            <a:avLst/>
          </a:prstGeom>
        </p:spPr>
      </p:pic>
      <p:pic>
        <p:nvPicPr>
          <p:cNvPr id="17" name="Picture 16">
            <a:extLst>
              <a:ext uri="{FF2B5EF4-FFF2-40B4-BE49-F238E27FC236}">
                <a16:creationId xmlns:a16="http://schemas.microsoft.com/office/drawing/2014/main" id="{BED2ADCB-DCE6-6B00-05DA-04FDA414C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249" y="1475184"/>
            <a:ext cx="725747" cy="543610"/>
          </a:xfrm>
          <a:prstGeom prst="rect">
            <a:avLst/>
          </a:prstGeom>
        </p:spPr>
      </p:pic>
      <p:pic>
        <p:nvPicPr>
          <p:cNvPr id="21" name="Picture 20">
            <a:extLst>
              <a:ext uri="{FF2B5EF4-FFF2-40B4-BE49-F238E27FC236}">
                <a16:creationId xmlns:a16="http://schemas.microsoft.com/office/drawing/2014/main" id="{7068EB89-DC5C-942E-F540-FE594878AE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556" y="795568"/>
            <a:ext cx="725747" cy="581176"/>
          </a:xfrm>
          <a:prstGeom prst="rect">
            <a:avLst/>
          </a:prstGeom>
        </p:spPr>
      </p:pic>
      <p:cxnSp>
        <p:nvCxnSpPr>
          <p:cNvPr id="24" name="Straight Arrow Connector 23">
            <a:extLst>
              <a:ext uri="{FF2B5EF4-FFF2-40B4-BE49-F238E27FC236}">
                <a16:creationId xmlns:a16="http://schemas.microsoft.com/office/drawing/2014/main" id="{B9ACCD1F-2A2D-C790-DCC0-DF25BC318FF8}"/>
              </a:ext>
            </a:extLst>
          </p:cNvPr>
          <p:cNvCxnSpPr>
            <a:cxnSpLocks/>
            <a:stCxn id="21" idx="2"/>
          </p:cNvCxnSpPr>
          <p:nvPr/>
        </p:nvCxnSpPr>
        <p:spPr>
          <a:xfrm>
            <a:off x="1646430"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5D539DC-26A3-ACE5-4134-F65B7AB5D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1493" y="1433981"/>
            <a:ext cx="582213" cy="584813"/>
          </a:xfrm>
          <a:prstGeom prst="rect">
            <a:avLst/>
          </a:prstGeom>
        </p:spPr>
      </p:pic>
      <p:cxnSp>
        <p:nvCxnSpPr>
          <p:cNvPr id="37" name="Straight Arrow Connector 36">
            <a:extLst>
              <a:ext uri="{FF2B5EF4-FFF2-40B4-BE49-F238E27FC236}">
                <a16:creationId xmlns:a16="http://schemas.microsoft.com/office/drawing/2014/main" id="{D1A29F8C-58C5-7033-1BBE-04D4C108276A}"/>
              </a:ext>
            </a:extLst>
          </p:cNvPr>
          <p:cNvCxnSpPr>
            <a:cxnSpLocks/>
          </p:cNvCxnSpPr>
          <p:nvPr/>
        </p:nvCxnSpPr>
        <p:spPr>
          <a:xfrm>
            <a:off x="2463706"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9BBCA52-F394-A7EF-583A-174F24DA5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2403" y="1448147"/>
            <a:ext cx="584579" cy="584579"/>
          </a:xfrm>
          <a:prstGeom prst="rect">
            <a:avLst/>
          </a:prstGeom>
        </p:spPr>
      </p:pic>
      <p:pic>
        <p:nvPicPr>
          <p:cNvPr id="41" name="Picture 40">
            <a:extLst>
              <a:ext uri="{FF2B5EF4-FFF2-40B4-BE49-F238E27FC236}">
                <a16:creationId xmlns:a16="http://schemas.microsoft.com/office/drawing/2014/main" id="{03F69A6E-A1CB-2C28-136E-67B24DCCCB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5919" y="684578"/>
            <a:ext cx="582210" cy="698652"/>
          </a:xfrm>
          <a:prstGeom prst="rect">
            <a:avLst/>
          </a:prstGeom>
        </p:spPr>
      </p:pic>
      <p:cxnSp>
        <p:nvCxnSpPr>
          <p:cNvPr id="42" name="Straight Arrow Connector 41">
            <a:extLst>
              <a:ext uri="{FF2B5EF4-FFF2-40B4-BE49-F238E27FC236}">
                <a16:creationId xmlns:a16="http://schemas.microsoft.com/office/drawing/2014/main" id="{B9B70264-99D7-755F-BEE3-4A2B2F3F412C}"/>
              </a:ext>
            </a:extLst>
          </p:cNvPr>
          <p:cNvCxnSpPr>
            <a:cxnSpLocks/>
          </p:cNvCxnSpPr>
          <p:nvPr/>
        </p:nvCxnSpPr>
        <p:spPr>
          <a:xfrm>
            <a:off x="3337024" y="1405212"/>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388F330D-4EA3-D4C4-6CE5-7DEC2A21E470}"/>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10651583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721DAA6-8928-33E6-C42F-75C7F20D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01" y="692446"/>
            <a:ext cx="582210" cy="822488"/>
          </a:xfrm>
          <a:prstGeom prst="rect">
            <a:avLst/>
          </a:prstGeom>
        </p:spPr>
      </p:pic>
      <p:sp>
        <p:nvSpPr>
          <p:cNvPr id="16" name="Content Placeholder 2">
            <a:extLst>
              <a:ext uri="{FF2B5EF4-FFF2-40B4-BE49-F238E27FC236}">
                <a16:creationId xmlns:a16="http://schemas.microsoft.com/office/drawing/2014/main" id="{3FC17854-9262-1C16-296C-EE1E261DFBFF}"/>
              </a:ext>
            </a:extLst>
          </p:cNvPr>
          <p:cNvSpPr txBox="1">
            <a:spLocks/>
          </p:cNvSpPr>
          <p:nvPr/>
        </p:nvSpPr>
        <p:spPr>
          <a:xfrm>
            <a:off x="1043345" y="2148629"/>
            <a:ext cx="4127879" cy="4344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1  1  0  1  0  1  </a:t>
            </a:r>
          </a:p>
          <a:p>
            <a:pPr marL="0" indent="0">
              <a:buNone/>
            </a:pPr>
            <a:r>
              <a:rPr lang="en-US" sz="3300" dirty="0"/>
              <a:t>0  1  1  1  0  0</a:t>
            </a:r>
          </a:p>
          <a:p>
            <a:pPr marL="0" indent="0">
              <a:buNone/>
            </a:pPr>
            <a:r>
              <a:rPr lang="en-US" sz="3300" dirty="0"/>
              <a:t>0  1  0  1  1  1  </a:t>
            </a:r>
          </a:p>
          <a:p>
            <a:pPr marL="0" indent="0">
              <a:buNone/>
            </a:pPr>
            <a:r>
              <a:rPr lang="en-US" sz="3300" dirty="0"/>
              <a:t>0  1  1  0  1  0</a:t>
            </a:r>
          </a:p>
          <a:p>
            <a:pPr marL="0" indent="0">
              <a:buNone/>
            </a:pPr>
            <a:r>
              <a:rPr lang="en-US" sz="3300" dirty="0"/>
              <a:t>1  0  1  1  1  1</a:t>
            </a:r>
          </a:p>
          <a:p>
            <a:pPr marL="0" indent="0">
              <a:buNone/>
            </a:pPr>
            <a:r>
              <a:rPr lang="en-US" sz="3300" dirty="0"/>
              <a:t>0  1  1  1  0  1</a:t>
            </a:r>
          </a:p>
          <a:p>
            <a:pPr marL="0" indent="0">
              <a:buNone/>
            </a:pPr>
            <a:r>
              <a:rPr lang="en-US" sz="3300" dirty="0"/>
              <a:t>0  0  1  0  1  1</a:t>
            </a:r>
          </a:p>
        </p:txBody>
      </p:sp>
      <p:sp>
        <p:nvSpPr>
          <p:cNvPr id="7" name="Content Placeholder 2">
            <a:extLst>
              <a:ext uri="{FF2B5EF4-FFF2-40B4-BE49-F238E27FC236}">
                <a16:creationId xmlns:a16="http://schemas.microsoft.com/office/drawing/2014/main" id="{EAA13D8E-0EDD-635F-54D0-2AECF42ACC37}"/>
              </a:ext>
            </a:extLst>
          </p:cNvPr>
          <p:cNvSpPr txBox="1">
            <a:spLocks/>
          </p:cNvSpPr>
          <p:nvPr/>
        </p:nvSpPr>
        <p:spPr>
          <a:xfrm>
            <a:off x="5115238" y="2164697"/>
            <a:ext cx="2391129" cy="414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0</a:t>
            </a:r>
          </a:p>
          <a:p>
            <a:pPr marL="0" indent="0">
              <a:buNone/>
            </a:pPr>
            <a:r>
              <a:rPr lang="en-US" sz="3300" dirty="0"/>
              <a:t>1  </a:t>
            </a:r>
          </a:p>
          <a:p>
            <a:pPr marL="0" indent="0">
              <a:buNone/>
            </a:pPr>
            <a:r>
              <a:rPr lang="en-US" sz="3300" dirty="0"/>
              <a:t>1</a:t>
            </a:r>
          </a:p>
          <a:p>
            <a:pPr marL="0" indent="0">
              <a:buNone/>
            </a:pPr>
            <a:r>
              <a:rPr lang="en-US" sz="3300" dirty="0"/>
              <a:t>0</a:t>
            </a:r>
          </a:p>
          <a:p>
            <a:pPr marL="0" indent="0">
              <a:buNone/>
            </a:pPr>
            <a:r>
              <a:rPr lang="en-US" sz="3300" dirty="0"/>
              <a:t>0</a:t>
            </a:r>
          </a:p>
          <a:p>
            <a:pPr marL="0" indent="0">
              <a:buNone/>
            </a:pPr>
            <a:r>
              <a:rPr lang="en-US" sz="3300" dirty="0"/>
              <a:t>1  </a:t>
            </a:r>
          </a:p>
          <a:p>
            <a:pPr marL="0" indent="0">
              <a:buNone/>
            </a:pPr>
            <a:r>
              <a:rPr lang="en-US" sz="3300" dirty="0"/>
              <a:t>0</a:t>
            </a:r>
          </a:p>
          <a:p>
            <a:pPr marL="0" indent="0">
              <a:buNone/>
            </a:pPr>
            <a:endParaRPr lang="en-US" sz="3300" dirty="0"/>
          </a:p>
        </p:txBody>
      </p:sp>
      <p:pic>
        <p:nvPicPr>
          <p:cNvPr id="12" name="Picture 11">
            <a:extLst>
              <a:ext uri="{FF2B5EF4-FFF2-40B4-BE49-F238E27FC236}">
                <a16:creationId xmlns:a16="http://schemas.microsoft.com/office/drawing/2014/main" id="{E4A0020D-B90D-6D3E-AD7D-24473C4014A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38102" y="392621"/>
            <a:ext cx="1156352" cy="1462785"/>
          </a:xfrm>
          <a:prstGeom prst="rect">
            <a:avLst/>
          </a:prstGeom>
        </p:spPr>
      </p:pic>
      <p:pic>
        <p:nvPicPr>
          <p:cNvPr id="17" name="Picture 16">
            <a:extLst>
              <a:ext uri="{FF2B5EF4-FFF2-40B4-BE49-F238E27FC236}">
                <a16:creationId xmlns:a16="http://schemas.microsoft.com/office/drawing/2014/main" id="{BED2ADCB-DCE6-6B00-05DA-04FDA414C14E}"/>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820249" y="1475184"/>
            <a:ext cx="725747" cy="543610"/>
          </a:xfrm>
          <a:prstGeom prst="rect">
            <a:avLst/>
          </a:prstGeom>
        </p:spPr>
      </p:pic>
      <p:pic>
        <p:nvPicPr>
          <p:cNvPr id="21" name="Picture 20">
            <a:extLst>
              <a:ext uri="{FF2B5EF4-FFF2-40B4-BE49-F238E27FC236}">
                <a16:creationId xmlns:a16="http://schemas.microsoft.com/office/drawing/2014/main" id="{7068EB89-DC5C-942E-F540-FE594878AE2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83556" y="795568"/>
            <a:ext cx="725747" cy="581176"/>
          </a:xfrm>
          <a:prstGeom prst="rect">
            <a:avLst/>
          </a:prstGeom>
        </p:spPr>
      </p:pic>
      <p:cxnSp>
        <p:nvCxnSpPr>
          <p:cNvPr id="24" name="Straight Arrow Connector 23">
            <a:extLst>
              <a:ext uri="{FF2B5EF4-FFF2-40B4-BE49-F238E27FC236}">
                <a16:creationId xmlns:a16="http://schemas.microsoft.com/office/drawing/2014/main" id="{B9ACCD1F-2A2D-C790-DCC0-DF25BC318FF8}"/>
              </a:ext>
            </a:extLst>
          </p:cNvPr>
          <p:cNvCxnSpPr>
            <a:cxnSpLocks/>
            <a:stCxn id="21" idx="2"/>
          </p:cNvCxnSpPr>
          <p:nvPr/>
        </p:nvCxnSpPr>
        <p:spPr>
          <a:xfrm>
            <a:off x="1646430"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5D539DC-26A3-ACE5-4134-F65B7AB5D15F}"/>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881493" y="1433981"/>
            <a:ext cx="582213" cy="584813"/>
          </a:xfrm>
          <a:prstGeom prst="rect">
            <a:avLst/>
          </a:prstGeom>
        </p:spPr>
      </p:pic>
      <p:cxnSp>
        <p:nvCxnSpPr>
          <p:cNvPr id="37" name="Straight Arrow Connector 36">
            <a:extLst>
              <a:ext uri="{FF2B5EF4-FFF2-40B4-BE49-F238E27FC236}">
                <a16:creationId xmlns:a16="http://schemas.microsoft.com/office/drawing/2014/main" id="{D1A29F8C-58C5-7033-1BBE-04D4C108276A}"/>
              </a:ext>
            </a:extLst>
          </p:cNvPr>
          <p:cNvCxnSpPr>
            <a:cxnSpLocks/>
          </p:cNvCxnSpPr>
          <p:nvPr/>
        </p:nvCxnSpPr>
        <p:spPr>
          <a:xfrm>
            <a:off x="2463706"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9BBCA52-F394-A7EF-583A-174F24DA56A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562403" y="1448147"/>
            <a:ext cx="584579" cy="584579"/>
          </a:xfrm>
          <a:prstGeom prst="rect">
            <a:avLst/>
          </a:prstGeom>
        </p:spPr>
      </p:pic>
      <p:pic>
        <p:nvPicPr>
          <p:cNvPr id="41" name="Picture 40">
            <a:extLst>
              <a:ext uri="{FF2B5EF4-FFF2-40B4-BE49-F238E27FC236}">
                <a16:creationId xmlns:a16="http://schemas.microsoft.com/office/drawing/2014/main" id="{03F69A6E-A1CB-2C28-136E-67B24DCCCB72}"/>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3045919" y="684578"/>
            <a:ext cx="582210" cy="698652"/>
          </a:xfrm>
          <a:prstGeom prst="rect">
            <a:avLst/>
          </a:prstGeom>
        </p:spPr>
      </p:pic>
      <p:cxnSp>
        <p:nvCxnSpPr>
          <p:cNvPr id="42" name="Straight Arrow Connector 41">
            <a:extLst>
              <a:ext uri="{FF2B5EF4-FFF2-40B4-BE49-F238E27FC236}">
                <a16:creationId xmlns:a16="http://schemas.microsoft.com/office/drawing/2014/main" id="{B9B70264-99D7-755F-BEE3-4A2B2F3F412C}"/>
              </a:ext>
            </a:extLst>
          </p:cNvPr>
          <p:cNvCxnSpPr>
            <a:cxnSpLocks/>
          </p:cNvCxnSpPr>
          <p:nvPr/>
        </p:nvCxnSpPr>
        <p:spPr>
          <a:xfrm>
            <a:off x="3337024" y="1405212"/>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 name="Picture 2">
            <a:extLst>
              <a:ext uri="{FF2B5EF4-FFF2-40B4-BE49-F238E27FC236}">
                <a16:creationId xmlns:a16="http://schemas.microsoft.com/office/drawing/2014/main" id="{6806FFB1-02AC-65BE-A2DD-4CB4A786927D}"/>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15435576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Picture 31">
            <a:extLst>
              <a:ext uri="{FF2B5EF4-FFF2-40B4-BE49-F238E27FC236}">
                <a16:creationId xmlns:a16="http://schemas.microsoft.com/office/drawing/2014/main" id="{A721DAA6-8928-33E6-C42F-75C7F20D2D6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72601" y="692446"/>
            <a:ext cx="582210" cy="822488"/>
          </a:xfrm>
          <a:prstGeom prst="rect">
            <a:avLst/>
          </a:prstGeom>
        </p:spPr>
      </p:pic>
      <p:sp>
        <p:nvSpPr>
          <p:cNvPr id="16" name="Content Placeholder 2">
            <a:extLst>
              <a:ext uri="{FF2B5EF4-FFF2-40B4-BE49-F238E27FC236}">
                <a16:creationId xmlns:a16="http://schemas.microsoft.com/office/drawing/2014/main" id="{3FC17854-9262-1C16-296C-EE1E261DFBFF}"/>
              </a:ext>
            </a:extLst>
          </p:cNvPr>
          <p:cNvSpPr txBox="1">
            <a:spLocks/>
          </p:cNvSpPr>
          <p:nvPr/>
        </p:nvSpPr>
        <p:spPr>
          <a:xfrm>
            <a:off x="1043345" y="2148629"/>
            <a:ext cx="4127879" cy="434409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1  1  0  1  0  1  </a:t>
            </a:r>
          </a:p>
          <a:p>
            <a:pPr marL="0" indent="0">
              <a:buNone/>
            </a:pPr>
            <a:r>
              <a:rPr lang="en-US" sz="3300" dirty="0"/>
              <a:t>0  1  1  1  0  0</a:t>
            </a:r>
          </a:p>
          <a:p>
            <a:pPr marL="0" indent="0">
              <a:buNone/>
            </a:pPr>
            <a:r>
              <a:rPr lang="en-US" sz="3300" dirty="0"/>
              <a:t>0  1  0  1  1  1  </a:t>
            </a:r>
          </a:p>
          <a:p>
            <a:pPr marL="0" indent="0">
              <a:buNone/>
            </a:pPr>
            <a:r>
              <a:rPr lang="en-US" sz="3300" dirty="0"/>
              <a:t>0  1  1  0  1  0</a:t>
            </a:r>
          </a:p>
          <a:p>
            <a:pPr marL="0" indent="0">
              <a:buNone/>
            </a:pPr>
            <a:r>
              <a:rPr lang="en-US" sz="3300" dirty="0"/>
              <a:t>1  0  1  1  1  1</a:t>
            </a:r>
          </a:p>
          <a:p>
            <a:pPr marL="0" indent="0">
              <a:buNone/>
            </a:pPr>
            <a:r>
              <a:rPr lang="en-US" sz="3300" dirty="0"/>
              <a:t>0  1  1  1  0  1</a:t>
            </a:r>
          </a:p>
          <a:p>
            <a:pPr marL="0" indent="0">
              <a:buNone/>
            </a:pPr>
            <a:r>
              <a:rPr lang="en-US" sz="3300" dirty="0"/>
              <a:t>0  0  1  0  1  1</a:t>
            </a:r>
          </a:p>
        </p:txBody>
      </p:sp>
      <p:sp>
        <p:nvSpPr>
          <p:cNvPr id="18" name="Rectangle 17">
            <a:extLst>
              <a:ext uri="{FF2B5EF4-FFF2-40B4-BE49-F238E27FC236}">
                <a16:creationId xmlns:a16="http://schemas.microsoft.com/office/drawing/2014/main" id="{746386E0-4237-1B33-6926-F380FE52AF7E}"/>
              </a:ext>
            </a:extLst>
          </p:cNvPr>
          <p:cNvSpPr/>
          <p:nvPr/>
        </p:nvSpPr>
        <p:spPr>
          <a:xfrm>
            <a:off x="962596" y="2148629"/>
            <a:ext cx="2600736" cy="401692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9" name="Rectangle 18">
                <a:extLst>
                  <a:ext uri="{FF2B5EF4-FFF2-40B4-BE49-F238E27FC236}">
                    <a16:creationId xmlns:a16="http://schemas.microsoft.com/office/drawing/2014/main" id="{BC4E0330-8395-E19B-097D-0455CFC00BF1}"/>
                  </a:ext>
                </a:extLst>
              </p:cNvPr>
              <p:cNvSpPr/>
              <p:nvPr/>
            </p:nvSpPr>
            <p:spPr>
              <a:xfrm>
                <a:off x="356425" y="2059381"/>
                <a:ext cx="541367"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i="1" smtClean="0">
                          <a:solidFill>
                            <a:srgbClr val="C00000"/>
                          </a:solidFill>
                          <a:latin typeface="Cambria Math" panose="02040503050406030204" pitchFamily="18" charset="0"/>
                        </a:rPr>
                        <m:t>𝐴</m:t>
                      </m:r>
                    </m:oMath>
                  </m:oMathPara>
                </a14:m>
                <a:endParaRPr lang="en-US" dirty="0">
                  <a:solidFill>
                    <a:srgbClr val="C00000"/>
                  </a:solidFill>
                </a:endParaRPr>
              </a:p>
            </p:txBody>
          </p:sp>
        </mc:Choice>
        <mc:Fallback xmlns="">
          <p:sp>
            <p:nvSpPr>
              <p:cNvPr id="19" name="Rectangle 18">
                <a:extLst>
                  <a:ext uri="{FF2B5EF4-FFF2-40B4-BE49-F238E27FC236}">
                    <a16:creationId xmlns:a16="http://schemas.microsoft.com/office/drawing/2014/main" id="{BC4E0330-8395-E19B-097D-0455CFC00BF1}"/>
                  </a:ext>
                </a:extLst>
              </p:cNvPr>
              <p:cNvSpPr>
                <a:spLocks noRot="1" noChangeAspect="1" noMove="1" noResize="1" noEditPoints="1" noAdjustHandles="1" noChangeArrowheads="1" noChangeShapeType="1" noTextEdit="1"/>
              </p:cNvSpPr>
              <p:nvPr/>
            </p:nvSpPr>
            <p:spPr>
              <a:xfrm>
                <a:off x="356425" y="2059381"/>
                <a:ext cx="541367"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Rectangle 21">
                <a:extLst>
                  <a:ext uri="{FF2B5EF4-FFF2-40B4-BE49-F238E27FC236}">
                    <a16:creationId xmlns:a16="http://schemas.microsoft.com/office/drawing/2014/main" id="{95C0BEEA-79E3-E999-04A3-05B2F1CBA69E}"/>
                  </a:ext>
                </a:extLst>
              </p:cNvPr>
              <p:cNvSpPr/>
              <p:nvPr/>
            </p:nvSpPr>
            <p:spPr>
              <a:xfrm>
                <a:off x="1893712" y="6119388"/>
                <a:ext cx="394210" cy="584775"/>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𝑑</m:t>
                      </m:r>
                    </m:oMath>
                  </m:oMathPara>
                </a14:m>
                <a:endParaRPr lang="en-US" sz="3200" dirty="0">
                  <a:solidFill>
                    <a:srgbClr val="C00000"/>
                  </a:solidFill>
                </a:endParaRPr>
              </a:p>
            </p:txBody>
          </p:sp>
        </mc:Choice>
        <mc:Fallback xmlns="">
          <p:sp>
            <p:nvSpPr>
              <p:cNvPr id="22" name="Rectangle 21">
                <a:extLst>
                  <a:ext uri="{FF2B5EF4-FFF2-40B4-BE49-F238E27FC236}">
                    <a16:creationId xmlns:a16="http://schemas.microsoft.com/office/drawing/2014/main" id="{95C0BEEA-79E3-E999-04A3-05B2F1CBA69E}"/>
                  </a:ext>
                </a:extLst>
              </p:cNvPr>
              <p:cNvSpPr>
                <a:spLocks noRot="1" noChangeAspect="1" noMove="1" noResize="1" noEditPoints="1" noAdjustHandles="1" noChangeArrowheads="1" noChangeShapeType="1" noTextEdit="1"/>
              </p:cNvSpPr>
              <p:nvPr/>
            </p:nvSpPr>
            <p:spPr>
              <a:xfrm>
                <a:off x="1893712" y="6119388"/>
                <a:ext cx="394210" cy="584775"/>
              </a:xfrm>
              <a:prstGeom prst="rect">
                <a:avLst/>
              </a:prstGeom>
              <a:blipFill>
                <a:blip r:embed="rId5"/>
                <a:stretch>
                  <a:fillRect/>
                </a:stretch>
              </a:blipFill>
            </p:spPr>
            <p:txBody>
              <a:bodyPr/>
              <a:lstStyle/>
              <a:p>
                <a:r>
                  <a:rPr lang="en-US">
                    <a:noFill/>
                  </a:rPr>
                  <a:t> </a:t>
                </a:r>
              </a:p>
            </p:txBody>
          </p:sp>
        </mc:Fallback>
      </mc:AlternateContent>
      <p:sp>
        <p:nvSpPr>
          <p:cNvPr id="7" name="Content Placeholder 2">
            <a:extLst>
              <a:ext uri="{FF2B5EF4-FFF2-40B4-BE49-F238E27FC236}">
                <a16:creationId xmlns:a16="http://schemas.microsoft.com/office/drawing/2014/main" id="{EAA13D8E-0EDD-635F-54D0-2AECF42ACC37}"/>
              </a:ext>
            </a:extLst>
          </p:cNvPr>
          <p:cNvSpPr txBox="1">
            <a:spLocks/>
          </p:cNvSpPr>
          <p:nvPr/>
        </p:nvSpPr>
        <p:spPr>
          <a:xfrm>
            <a:off x="5115238" y="2164697"/>
            <a:ext cx="2391129" cy="414893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3300" dirty="0"/>
              <a:t>0</a:t>
            </a:r>
          </a:p>
          <a:p>
            <a:pPr marL="0" indent="0">
              <a:buNone/>
            </a:pPr>
            <a:r>
              <a:rPr lang="en-US" sz="3300" dirty="0"/>
              <a:t>1  </a:t>
            </a:r>
          </a:p>
          <a:p>
            <a:pPr marL="0" indent="0">
              <a:buNone/>
            </a:pPr>
            <a:r>
              <a:rPr lang="en-US" sz="3300" dirty="0"/>
              <a:t>1</a:t>
            </a:r>
          </a:p>
          <a:p>
            <a:pPr marL="0" indent="0">
              <a:buNone/>
            </a:pPr>
            <a:r>
              <a:rPr lang="en-US" sz="3300" dirty="0"/>
              <a:t>0</a:t>
            </a:r>
          </a:p>
          <a:p>
            <a:pPr marL="0" indent="0">
              <a:buNone/>
            </a:pPr>
            <a:r>
              <a:rPr lang="en-US" sz="3300" dirty="0"/>
              <a:t>0</a:t>
            </a:r>
          </a:p>
          <a:p>
            <a:pPr marL="0" indent="0">
              <a:buNone/>
            </a:pPr>
            <a:r>
              <a:rPr lang="en-US" sz="3300" dirty="0"/>
              <a:t>1  </a:t>
            </a:r>
          </a:p>
          <a:p>
            <a:pPr marL="0" indent="0">
              <a:buNone/>
            </a:pPr>
            <a:r>
              <a:rPr lang="en-US" sz="3300" dirty="0"/>
              <a:t>0</a:t>
            </a:r>
          </a:p>
          <a:p>
            <a:pPr marL="0" indent="0">
              <a:buNone/>
            </a:pPr>
            <a:endParaRPr lang="en-US" sz="3300" dirty="0"/>
          </a:p>
        </p:txBody>
      </p:sp>
      <p:sp>
        <p:nvSpPr>
          <p:cNvPr id="9" name="Rectangle 8">
            <a:extLst>
              <a:ext uri="{FF2B5EF4-FFF2-40B4-BE49-F238E27FC236}">
                <a16:creationId xmlns:a16="http://schemas.microsoft.com/office/drawing/2014/main" id="{594280A1-EF1F-8BA7-ECE3-133868F18F6C}"/>
              </a:ext>
            </a:extLst>
          </p:cNvPr>
          <p:cNvSpPr/>
          <p:nvPr/>
        </p:nvSpPr>
        <p:spPr>
          <a:xfrm>
            <a:off x="5122891" y="2138219"/>
            <a:ext cx="394209" cy="4016925"/>
          </a:xfrm>
          <a:prstGeom prst="rect">
            <a:avLst/>
          </a:prstGeom>
          <a:noFill/>
          <a:ln w="57150">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0" name="Rectangle 9">
                <a:extLst>
                  <a:ext uri="{FF2B5EF4-FFF2-40B4-BE49-F238E27FC236}">
                    <a16:creationId xmlns:a16="http://schemas.microsoft.com/office/drawing/2014/main" id="{CF756B99-0E16-557C-8480-0BEE5F8D7378}"/>
                  </a:ext>
                </a:extLst>
              </p:cNvPr>
              <p:cNvSpPr/>
              <p:nvPr/>
            </p:nvSpPr>
            <p:spPr>
              <a:xfrm>
                <a:off x="4545889" y="2078069"/>
                <a:ext cx="507896"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𝑏</m:t>
                      </m:r>
                    </m:oMath>
                  </m:oMathPara>
                </a14:m>
                <a:endParaRPr lang="en-US" dirty="0">
                  <a:solidFill>
                    <a:srgbClr val="C00000"/>
                  </a:solidFill>
                </a:endParaRPr>
              </a:p>
            </p:txBody>
          </p:sp>
        </mc:Choice>
        <mc:Fallback xmlns="">
          <p:sp>
            <p:nvSpPr>
              <p:cNvPr id="10" name="Rectangle 9">
                <a:extLst>
                  <a:ext uri="{FF2B5EF4-FFF2-40B4-BE49-F238E27FC236}">
                    <a16:creationId xmlns:a16="http://schemas.microsoft.com/office/drawing/2014/main" id="{CF756B99-0E16-557C-8480-0BEE5F8D7378}"/>
                  </a:ext>
                </a:extLst>
              </p:cNvPr>
              <p:cNvSpPr>
                <a:spLocks noRot="1" noChangeAspect="1" noMove="1" noResize="1" noEditPoints="1" noAdjustHandles="1" noChangeArrowheads="1" noChangeShapeType="1" noTextEdit="1"/>
              </p:cNvSpPr>
              <p:nvPr/>
            </p:nvSpPr>
            <p:spPr>
              <a:xfrm>
                <a:off x="4545889" y="2078069"/>
                <a:ext cx="507896" cy="58477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 name="Rectangle 1">
                <a:extLst>
                  <a:ext uri="{FF2B5EF4-FFF2-40B4-BE49-F238E27FC236}">
                    <a16:creationId xmlns:a16="http://schemas.microsoft.com/office/drawing/2014/main" id="{9CD6CD58-5E2C-2CE3-DC7E-E559C8C2442D}"/>
                  </a:ext>
                </a:extLst>
              </p:cNvPr>
              <p:cNvSpPr/>
              <p:nvPr/>
            </p:nvSpPr>
            <p:spPr>
              <a:xfrm>
                <a:off x="375393" y="3854293"/>
                <a:ext cx="520271" cy="5847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solidFill>
                            <a:srgbClr val="C00000"/>
                          </a:solidFill>
                          <a:latin typeface="Cambria Math" panose="02040503050406030204" pitchFamily="18" charset="0"/>
                        </a:rPr>
                        <m:t>𝑛</m:t>
                      </m:r>
                    </m:oMath>
                  </m:oMathPara>
                </a14:m>
                <a:endParaRPr lang="en-US" sz="3200" dirty="0">
                  <a:solidFill>
                    <a:srgbClr val="C00000"/>
                  </a:solidFill>
                </a:endParaRPr>
              </a:p>
            </p:txBody>
          </p:sp>
        </mc:Choice>
        <mc:Fallback xmlns="">
          <p:sp>
            <p:nvSpPr>
              <p:cNvPr id="2" name="Rectangle 1">
                <a:extLst>
                  <a:ext uri="{FF2B5EF4-FFF2-40B4-BE49-F238E27FC236}">
                    <a16:creationId xmlns:a16="http://schemas.microsoft.com/office/drawing/2014/main" id="{9CD6CD58-5E2C-2CE3-DC7E-E559C8C2442D}"/>
                  </a:ext>
                </a:extLst>
              </p:cNvPr>
              <p:cNvSpPr>
                <a:spLocks noRot="1" noChangeAspect="1" noMove="1" noResize="1" noEditPoints="1" noAdjustHandles="1" noChangeArrowheads="1" noChangeShapeType="1" noTextEdit="1"/>
              </p:cNvSpPr>
              <p:nvPr/>
            </p:nvSpPr>
            <p:spPr>
              <a:xfrm>
                <a:off x="375393" y="3854293"/>
                <a:ext cx="520271" cy="584775"/>
              </a:xfrm>
              <a:prstGeom prst="rect">
                <a:avLst/>
              </a:prstGeom>
              <a:blipFill>
                <a:blip r:embed="rId7"/>
                <a:stretch>
                  <a:fillRect/>
                </a:stretch>
              </a:blipFill>
            </p:spPr>
            <p:txBody>
              <a:bodyPr/>
              <a:lstStyle/>
              <a:p>
                <a:r>
                  <a:rPr lang="en-US">
                    <a:noFill/>
                  </a:rPr>
                  <a:t> </a:t>
                </a:r>
              </a:p>
            </p:txBody>
          </p:sp>
        </mc:Fallback>
      </mc:AlternateContent>
      <p:pic>
        <p:nvPicPr>
          <p:cNvPr id="12" name="Picture 11">
            <a:extLst>
              <a:ext uri="{FF2B5EF4-FFF2-40B4-BE49-F238E27FC236}">
                <a16:creationId xmlns:a16="http://schemas.microsoft.com/office/drawing/2014/main" id="{E4A0020D-B90D-6D3E-AD7D-24473C4014AD}"/>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4838102" y="392621"/>
            <a:ext cx="1156352" cy="1462785"/>
          </a:xfrm>
          <a:prstGeom prst="rect">
            <a:avLst/>
          </a:prstGeom>
        </p:spPr>
      </p:pic>
      <p:pic>
        <p:nvPicPr>
          <p:cNvPr id="17" name="Picture 16">
            <a:extLst>
              <a:ext uri="{FF2B5EF4-FFF2-40B4-BE49-F238E27FC236}">
                <a16:creationId xmlns:a16="http://schemas.microsoft.com/office/drawing/2014/main" id="{BED2ADCB-DCE6-6B00-05DA-04FDA414C14E}"/>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820249" y="1475184"/>
            <a:ext cx="725747" cy="543610"/>
          </a:xfrm>
          <a:prstGeom prst="rect">
            <a:avLst/>
          </a:prstGeom>
        </p:spPr>
      </p:pic>
      <p:pic>
        <p:nvPicPr>
          <p:cNvPr id="21" name="Picture 20">
            <a:extLst>
              <a:ext uri="{FF2B5EF4-FFF2-40B4-BE49-F238E27FC236}">
                <a16:creationId xmlns:a16="http://schemas.microsoft.com/office/drawing/2014/main" id="{7068EB89-DC5C-942E-F540-FE594878AE2F}"/>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1283556" y="795568"/>
            <a:ext cx="725747" cy="581176"/>
          </a:xfrm>
          <a:prstGeom prst="rect">
            <a:avLst/>
          </a:prstGeom>
        </p:spPr>
      </p:pic>
      <p:cxnSp>
        <p:nvCxnSpPr>
          <p:cNvPr id="24" name="Straight Arrow Connector 23">
            <a:extLst>
              <a:ext uri="{FF2B5EF4-FFF2-40B4-BE49-F238E27FC236}">
                <a16:creationId xmlns:a16="http://schemas.microsoft.com/office/drawing/2014/main" id="{B9ACCD1F-2A2D-C790-DCC0-DF25BC318FF8}"/>
              </a:ext>
            </a:extLst>
          </p:cNvPr>
          <p:cNvCxnSpPr>
            <a:cxnSpLocks/>
            <a:stCxn id="21" idx="2"/>
          </p:cNvCxnSpPr>
          <p:nvPr/>
        </p:nvCxnSpPr>
        <p:spPr>
          <a:xfrm>
            <a:off x="1646430"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0" name="Picture 29">
            <a:extLst>
              <a:ext uri="{FF2B5EF4-FFF2-40B4-BE49-F238E27FC236}">
                <a16:creationId xmlns:a16="http://schemas.microsoft.com/office/drawing/2014/main" id="{95D539DC-26A3-ACE5-4134-F65B7AB5D15F}"/>
              </a:ext>
            </a:extLst>
          </p:cNvPr>
          <p:cNvPicPr>
            <a:picLocks noChangeAspect="1"/>
          </p:cNvPicPr>
          <p:nvPr/>
        </p:nvPicPr>
        <p:blipFill>
          <a:blip r:embed="rId11">
            <a:extLst>
              <a:ext uri="{28A0092B-C50C-407E-A947-70E740481C1C}">
                <a14:useLocalDpi xmlns:a14="http://schemas.microsoft.com/office/drawing/2010/main" val="0"/>
              </a:ext>
            </a:extLst>
          </a:blip>
          <a:stretch>
            <a:fillRect/>
          </a:stretch>
        </p:blipFill>
        <p:spPr>
          <a:xfrm>
            <a:off x="1881493" y="1433981"/>
            <a:ext cx="582213" cy="584813"/>
          </a:xfrm>
          <a:prstGeom prst="rect">
            <a:avLst/>
          </a:prstGeom>
        </p:spPr>
      </p:pic>
      <p:cxnSp>
        <p:nvCxnSpPr>
          <p:cNvPr id="37" name="Straight Arrow Connector 36">
            <a:extLst>
              <a:ext uri="{FF2B5EF4-FFF2-40B4-BE49-F238E27FC236}">
                <a16:creationId xmlns:a16="http://schemas.microsoft.com/office/drawing/2014/main" id="{D1A29F8C-58C5-7033-1BBE-04D4C108276A}"/>
              </a:ext>
            </a:extLst>
          </p:cNvPr>
          <p:cNvCxnSpPr>
            <a:cxnSpLocks/>
          </p:cNvCxnSpPr>
          <p:nvPr/>
        </p:nvCxnSpPr>
        <p:spPr>
          <a:xfrm>
            <a:off x="2463706" y="1376744"/>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39" name="Picture 38">
            <a:extLst>
              <a:ext uri="{FF2B5EF4-FFF2-40B4-BE49-F238E27FC236}">
                <a16:creationId xmlns:a16="http://schemas.microsoft.com/office/drawing/2014/main" id="{79BBCA52-F394-A7EF-583A-174F24DA56A7}"/>
              </a:ext>
            </a:extLst>
          </p:cNvPr>
          <p:cNvPicPr>
            <a:picLocks noChangeAspect="1"/>
          </p:cNvPicPr>
          <p:nvPr/>
        </p:nvPicPr>
        <p:blipFill>
          <a:blip r:embed="rId12">
            <a:extLst>
              <a:ext uri="{28A0092B-C50C-407E-A947-70E740481C1C}">
                <a14:useLocalDpi xmlns:a14="http://schemas.microsoft.com/office/drawing/2010/main" val="0"/>
              </a:ext>
            </a:extLst>
          </a:blip>
          <a:stretch>
            <a:fillRect/>
          </a:stretch>
        </p:blipFill>
        <p:spPr>
          <a:xfrm>
            <a:off x="2562403" y="1448147"/>
            <a:ext cx="584579" cy="584579"/>
          </a:xfrm>
          <a:prstGeom prst="rect">
            <a:avLst/>
          </a:prstGeom>
        </p:spPr>
      </p:pic>
      <p:pic>
        <p:nvPicPr>
          <p:cNvPr id="41" name="Picture 40">
            <a:extLst>
              <a:ext uri="{FF2B5EF4-FFF2-40B4-BE49-F238E27FC236}">
                <a16:creationId xmlns:a16="http://schemas.microsoft.com/office/drawing/2014/main" id="{03F69A6E-A1CB-2C28-136E-67B24DCCCB72}"/>
              </a:ext>
            </a:extLst>
          </p:cNvPr>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3045919" y="684578"/>
            <a:ext cx="582210" cy="698652"/>
          </a:xfrm>
          <a:prstGeom prst="rect">
            <a:avLst/>
          </a:prstGeom>
        </p:spPr>
      </p:pic>
      <p:cxnSp>
        <p:nvCxnSpPr>
          <p:cNvPr id="42" name="Straight Arrow Connector 41">
            <a:extLst>
              <a:ext uri="{FF2B5EF4-FFF2-40B4-BE49-F238E27FC236}">
                <a16:creationId xmlns:a16="http://schemas.microsoft.com/office/drawing/2014/main" id="{B9B70264-99D7-755F-BEE3-4A2B2F3F412C}"/>
              </a:ext>
            </a:extLst>
          </p:cNvPr>
          <p:cNvCxnSpPr>
            <a:cxnSpLocks/>
          </p:cNvCxnSpPr>
          <p:nvPr/>
        </p:nvCxnSpPr>
        <p:spPr>
          <a:xfrm>
            <a:off x="3337024" y="1405212"/>
            <a:ext cx="0" cy="683554"/>
          </a:xfrm>
          <a:prstGeom prst="straightConnector1">
            <a:avLst/>
          </a:prstGeom>
          <a:ln w="38100">
            <a:tailEnd type="triangle"/>
          </a:ln>
        </p:spPr>
        <p:style>
          <a:lnRef idx="1">
            <a:schemeClr val="accent1"/>
          </a:lnRef>
          <a:fillRef idx="0">
            <a:schemeClr val="accent1"/>
          </a:fillRef>
          <a:effectRef idx="0">
            <a:schemeClr val="accent1"/>
          </a:effectRef>
          <a:fontRef idx="minor">
            <a:schemeClr val="tx1"/>
          </a:fontRef>
        </p:style>
      </p:cxnSp>
      <p:pic>
        <p:nvPicPr>
          <p:cNvPr id="4" name="Picture 3">
            <a:extLst>
              <a:ext uri="{FF2B5EF4-FFF2-40B4-BE49-F238E27FC236}">
                <a16:creationId xmlns:a16="http://schemas.microsoft.com/office/drawing/2014/main" id="{C452B4B7-F4E9-3D01-4F8A-61B4BC590718}"/>
              </a:ext>
            </a:extLst>
          </p:cNvPr>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6153781" y="2164697"/>
            <a:ext cx="5824714" cy="3883142"/>
          </a:xfrm>
          <a:prstGeom prst="rect">
            <a:avLst/>
          </a:prstGeom>
        </p:spPr>
      </p:pic>
    </p:spTree>
    <p:extLst>
      <p:ext uri="{BB962C8B-B14F-4D97-AF65-F5344CB8AC3E}">
        <p14:creationId xmlns:p14="http://schemas.microsoft.com/office/powerpoint/2010/main" val="22637794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326</TotalTime>
  <Words>2071</Words>
  <Application>Microsoft Office PowerPoint</Application>
  <PresentationFormat>Widescreen</PresentationFormat>
  <Paragraphs>349</Paragraphs>
  <Slides>52</Slides>
  <Notes>13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52</vt:i4>
      </vt:variant>
    </vt:vector>
  </HeadingPairs>
  <TitlesOfParts>
    <vt:vector size="57" baseType="lpstr">
      <vt:lpstr>Arial</vt:lpstr>
      <vt:lpstr>Calibri</vt:lpstr>
      <vt:lpstr>Calibri Light</vt:lpstr>
      <vt:lpstr>Cambria Math</vt:lpstr>
      <vt:lpstr>Office Theme</vt:lpstr>
      <vt:lpstr>CSCE 689: Special Topics in Modern Algorithms for Data Science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Evolving Demands</vt:lpstr>
      <vt:lpstr>Modern Algorithms for Data Science</vt:lpstr>
      <vt:lpstr>Logistics</vt:lpstr>
      <vt:lpstr>Primary Goals</vt:lpstr>
      <vt:lpstr>Secondary Goals</vt:lpstr>
      <vt:lpstr>Grading</vt:lpstr>
      <vt:lpstr>Related Coursework</vt:lpstr>
      <vt:lpstr>Useful Background</vt:lpstr>
      <vt:lpstr>CSCE 689: Special Topics in Modern Algorithms for Data Science </vt:lpstr>
      <vt:lpstr>Trivia Question #1 (Birthday Paradox)</vt:lpstr>
      <vt:lpstr>Trivia Question #2 (Limits)</vt:lpstr>
      <vt:lpstr>Trivia Question #3 (Coupon Collector)</vt:lpstr>
      <vt:lpstr>Trivia Question #4 (Max Load)</vt:lpstr>
      <vt:lpstr>Probability Basics</vt:lpstr>
      <vt:lpstr>Joint and Conditional Probability</vt:lpstr>
      <vt:lpstr>Independence</vt:lpstr>
      <vt:lpstr>Independence</vt:lpstr>
      <vt:lpstr>Independence</vt:lpstr>
      <vt:lpstr>Birthday Paradox</vt:lpstr>
      <vt:lpstr>Birthday Paradox</vt:lpstr>
      <vt:lpstr>Birthday Paradox</vt:lpstr>
      <vt:lpstr>Birthday Paradox</vt:lpstr>
      <vt:lpstr>Birthday Paradox</vt:lpstr>
      <vt:lpstr>Birthday Paradox</vt:lpstr>
      <vt:lpstr>Birthday Paradox</vt:lpstr>
      <vt:lpstr>Birthday Paradox</vt:lpstr>
      <vt:lpstr>Birthday Paradox</vt:lpstr>
      <vt:lpstr>Boole’s Inequality (Union Bound)</vt:lpstr>
      <vt:lpstr>Boole’s Inequality (Union Bound)</vt:lpstr>
      <vt:lpstr>Birthday Paradox</vt:lpstr>
      <vt:lpstr>Birthday Paradox</vt:lpstr>
      <vt:lpstr>Expected Value</vt:lpstr>
      <vt:lpstr>Expected Value</vt:lpstr>
      <vt:lpstr>Moments</vt:lpstr>
      <vt:lpstr>Variance</vt:lpstr>
      <vt:lpstr>Variance</vt:lpstr>
      <vt:lpstr>Variance</vt:lpstr>
      <vt:lpstr>Chebyshev’s Inequality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CSCE 689: Special Topics in Modern Algorithms for Data Science </dc:title>
  <dc:creator>Samson Zhou</dc:creator>
  <cp:lastModifiedBy>Samson Zhou</cp:lastModifiedBy>
  <cp:revision>41</cp:revision>
  <dcterms:created xsi:type="dcterms:W3CDTF">2023-08-08T15:07:05Z</dcterms:created>
  <dcterms:modified xsi:type="dcterms:W3CDTF">2023-08-21T16:42:03Z</dcterms:modified>
</cp:coreProperties>
</file>