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788" r:id="rId2"/>
    <p:sldId id="989" r:id="rId3"/>
    <p:sldId id="865" r:id="rId4"/>
    <p:sldId id="970" r:id="rId5"/>
    <p:sldId id="787" r:id="rId6"/>
    <p:sldId id="1309" r:id="rId7"/>
    <p:sldId id="1310" r:id="rId8"/>
    <p:sldId id="1311" r:id="rId9"/>
    <p:sldId id="1312" r:id="rId10"/>
    <p:sldId id="1313" r:id="rId11"/>
    <p:sldId id="1314" r:id="rId12"/>
    <p:sldId id="1122" r:id="rId13"/>
    <p:sldId id="1259" r:id="rId14"/>
    <p:sldId id="1214" r:id="rId15"/>
    <p:sldId id="1216" r:id="rId16"/>
    <p:sldId id="1218" r:id="rId17"/>
    <p:sldId id="1217" r:id="rId18"/>
    <p:sldId id="1215" r:id="rId19"/>
    <p:sldId id="1238" r:id="rId20"/>
    <p:sldId id="1239" r:id="rId21"/>
    <p:sldId id="1219" r:id="rId22"/>
    <p:sldId id="1220" r:id="rId23"/>
    <p:sldId id="1222" r:id="rId24"/>
    <p:sldId id="1223" r:id="rId25"/>
    <p:sldId id="1224" r:id="rId26"/>
    <p:sldId id="1225" r:id="rId27"/>
    <p:sldId id="1226" r:id="rId28"/>
    <p:sldId id="1228" r:id="rId29"/>
    <p:sldId id="1221" r:id="rId30"/>
    <p:sldId id="1230" r:id="rId31"/>
    <p:sldId id="1315" r:id="rId32"/>
    <p:sldId id="1231" r:id="rId33"/>
    <p:sldId id="1261" r:id="rId34"/>
    <p:sldId id="1124" r:id="rId35"/>
    <p:sldId id="1125" r:id="rId36"/>
    <p:sldId id="1126" r:id="rId37"/>
    <p:sldId id="1103" r:id="rId38"/>
    <p:sldId id="1102" r:id="rId39"/>
    <p:sldId id="1105" r:id="rId40"/>
    <p:sldId id="1209" r:id="rId41"/>
    <p:sldId id="1210" r:id="rId42"/>
    <p:sldId id="1104" r:id="rId43"/>
    <p:sldId id="1212" r:id="rId44"/>
    <p:sldId id="1213" r:id="rId45"/>
    <p:sldId id="1106" r:id="rId46"/>
    <p:sldId id="1233" r:id="rId47"/>
    <p:sldId id="1232" r:id="rId48"/>
    <p:sldId id="1234" r:id="rId49"/>
    <p:sldId id="1235" r:id="rId50"/>
    <p:sldId id="1236" r:id="rId51"/>
    <p:sldId id="1237" r:id="rId52"/>
    <p:sldId id="1107" r:id="rId53"/>
    <p:sldId id="1123" r:id="rId54"/>
    <p:sldId id="1108" r:id="rId55"/>
    <p:sldId id="1111" r:id="rId56"/>
    <p:sldId id="1112" r:id="rId57"/>
    <p:sldId id="1113" r:id="rId58"/>
    <p:sldId id="1115" r:id="rId59"/>
    <p:sldId id="1116" r:id="rId60"/>
    <p:sldId id="1117" r:id="rId61"/>
    <p:sldId id="832" r:id="rId62"/>
    <p:sldId id="1272" r:id="rId63"/>
    <p:sldId id="1275" r:id="rId64"/>
    <p:sldId id="1274" r:id="rId65"/>
    <p:sldId id="1276" r:id="rId66"/>
    <p:sldId id="1277" r:id="rId67"/>
    <p:sldId id="1278" r:id="rId68"/>
    <p:sldId id="1281" r:id="rId69"/>
    <p:sldId id="1280" r:id="rId70"/>
    <p:sldId id="1282" r:id="rId71"/>
    <p:sldId id="1285" r:id="rId72"/>
    <p:sldId id="1284" r:id="rId73"/>
    <p:sldId id="1286" r:id="rId74"/>
    <p:sldId id="1287" r:id="rId75"/>
    <p:sldId id="1288" r:id="rId76"/>
    <p:sldId id="1289" r:id="rId77"/>
    <p:sldId id="1290" r:id="rId78"/>
    <p:sldId id="1291" r:id="rId79"/>
    <p:sldId id="1292" r:id="rId80"/>
    <p:sldId id="1293" r:id="rId81"/>
    <p:sldId id="1294" r:id="rId82"/>
    <p:sldId id="1295" r:id="rId83"/>
    <p:sldId id="1296" r:id="rId84"/>
    <p:sldId id="1297" r:id="rId85"/>
    <p:sldId id="1298" r:id="rId86"/>
    <p:sldId id="1299" r:id="rId87"/>
    <p:sldId id="1301" r:id="rId88"/>
    <p:sldId id="1302" r:id="rId89"/>
    <p:sldId id="1300" r:id="rId90"/>
    <p:sldId id="1303" r:id="rId91"/>
    <p:sldId id="1304" r:id="rId92"/>
    <p:sldId id="1305" r:id="rId93"/>
    <p:sldId id="1306" r:id="rId94"/>
    <p:sldId id="1307" r:id="rId95"/>
    <p:sldId id="1308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F367AB-BE08-43A1-B57A-6E40BF25399E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DFBA6-5460-45EA-9C02-B2620447F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9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1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9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4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6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2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7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4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8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DD219-D04E-8BFA-0DFB-F14AF5941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CFE07-3BA5-5B4D-E82C-4C025797B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773AC5-7125-C8A6-AA63-9B2229EE7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2C0DC-A757-4ABE-8B98-18A537DFA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9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9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27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126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337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4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9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15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9071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69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59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01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52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241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851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96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3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118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02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924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3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78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554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586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760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6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C55E-8BC6-5F12-21E3-C767ABA2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780CF-5CB7-F9E0-2C64-01CD5AFC0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037CE-9FE4-45DA-6BE8-D3DA0BA6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64007-5C12-497E-8112-70A4B28A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89B3-B99E-A868-9C6A-3FACC049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4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8EDA-C306-12FE-895E-795753D3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CDB40-51B3-F901-5DDF-56CB7C8F2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55A1-D617-55A2-6856-18FBC61A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6A73-3B80-E359-A49F-A66E60C0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4449-31D4-F24E-9A03-81DA840A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72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22425-27A5-379E-1F26-827D2B422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1FFEF-2D7C-6D3C-EF90-1223AE7B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4D64-64E8-2EB0-90BB-949B7F11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AA5C-2C26-5D7B-9564-FC3F0CCE2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EE0B-C99D-246A-9445-111276D0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6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0415-0890-9710-1DBE-B7BCD364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568E-2FB6-C3A2-63BA-08F1FC30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2879C-C4E4-2266-E56D-12C2C89A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42CFE-2643-A15D-8AFE-297EDB1F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C5A9C-96A4-E7B0-71ED-AC489B1A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0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B753-C144-B876-B7DB-BE2CB2B0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F822B-8240-B561-73D5-1EC207D0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557B-A039-95D5-945C-543551EE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AD1-C6DA-6714-1379-CCA7B7AF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70D60-AAEC-CB4A-BF97-764772E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8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43D-DEA2-0A94-986A-D65939C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F693-141A-3FD0-2725-01BAF9F73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1B0C-72F8-DCDA-5DCD-91EEE691A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A52D-7E05-4449-E041-B62BE4D8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CDA38-28BE-BEE7-63F5-AEE99964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570B5-DEBA-15C5-47EE-37135EE8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880-9756-85D3-23BA-85445933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7DC89-72FC-559E-D60B-E97CFFCE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A151-0354-8025-0FCD-247B9C95A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3E402-F0B6-340B-D2D1-E39E78AC6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A66B7-9F15-A881-73D7-A9957B0CE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73CAA-2306-B325-F77A-096DA4D5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C082A-7AED-D428-BD8D-0ECBF059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FA16-29E1-BC2F-229E-A8DA8941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E211-017A-18C6-6C5B-AA66CF3D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CACAC-A5AC-3802-25AE-28D446E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0E295-4133-36F4-E25A-24DDF9180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9C4C2-3D72-41B5-3348-96F836BA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9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C1B5F-7BFB-57EA-8A60-826DDDAE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97649-5AA1-ED99-0701-ED513A5D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E1497-41C7-9500-B6FE-6DAC85BE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B3BA2-5D71-E3E9-E415-916F14A2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D7E4-8FF1-D6F1-0BE4-4D8678A9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E604-82D9-E822-6710-56B9089B0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0835-F526-7ED8-1C8D-F20DB542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EE294-02AF-65A0-1EAE-888BFFE6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907DA-E6F4-A446-9D31-366BFF2C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1739-A477-5A11-D9A6-3A6FEBFEF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6472D-2660-638A-38A3-CF66C9E44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0A9BD-D5E5-D532-5746-A5B03975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CE17C-9E13-1519-B25C-B44F7D1E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332D4-52FB-5EB0-93C2-349393B8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805-5599-E70E-AD6A-E128BAE7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6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80F0B8-995E-5175-769C-861AEB92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84B25-391C-BEA5-3F0F-E760A6C3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0DCA-543F-4819-0714-089AA4CF1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763BE-04DF-4CDE-A6ED-7B028034F5C9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0C18-828A-3A30-586C-A040D3DD5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34668-B572-39FB-5383-47B5084E8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C71B8-7088-46A3-8585-36FF43202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1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11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today, we will assume a simple, undirected, unweighted graph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Graph has no self-loops, no multi-edges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Edges are undirected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edge has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things like a matching, a spanning tree,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Bipartite graph</a:t>
                </a:r>
                <a:r>
                  <a:rPr lang="en-US" dirty="0"/>
                  <a:t>: Graph can be partitioned into two disjoint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so that every edge is between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bipartite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47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2664960" y="5445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8581906" y="39622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482304" y="1935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82304" y="55708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2553216" y="193838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801008" y="2069462"/>
            <a:ext cx="5704638" cy="3399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2712606" y="2013965"/>
            <a:ext cx="5769698" cy="2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V="1">
            <a:off x="2824350" y="3962294"/>
            <a:ext cx="5837251" cy="1561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2632911" y="2095357"/>
            <a:ext cx="5929088" cy="3475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824350" y="5524225"/>
            <a:ext cx="5681296" cy="69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18599" y="29805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 flipV="1">
            <a:off x="2824350" y="3059005"/>
            <a:ext cx="5694249" cy="2465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5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7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07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Graph coloring</a:t>
            </a:r>
            <a:r>
              <a:rPr lang="en-US" dirty="0"/>
              <a:t>: You want to color a graph such that no neighboring items share the same color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10EB3-E845-0C11-148C-176C0BBF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2988855"/>
            <a:ext cx="5289176" cy="3597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92A1C-0BE0-4759-D3D8-74A785C1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58" y="2919553"/>
            <a:ext cx="3672448" cy="35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March 5</a:t>
            </a:r>
            <a:r>
              <a:rPr lang="en-US" sz="3200" dirty="0"/>
              <a:t>: Lecture canceled, i.e., do NOT show up to HRBB 126 (unless you want to see an empty </a:t>
            </a:r>
            <a:r>
              <a:rPr lang="en-US" sz="3200"/>
              <a:t>classroom)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Circuit design</a:t>
            </a:r>
            <a:r>
              <a:rPr lang="en-US" dirty="0"/>
              <a:t>: In electrical engineering and VLSI (Very Large Scale Integration) design, you may want to know if a circuit can be optimally partitioned into two complementary parts, which can be achieved by testing the bipartiteness of the circuit's dependency graph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1FB1-0796-8D68-017B-418AB86B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68" y="3729546"/>
            <a:ext cx="3345796" cy="27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</p:txBody>
      </p:sp>
    </p:spTree>
    <p:extLst>
      <p:ext uri="{BB962C8B-B14F-4D97-AF65-F5344CB8AC3E}">
        <p14:creationId xmlns:p14="http://schemas.microsoft.com/office/powerpoint/2010/main" val="276013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can be colored using two colors (a coloring of a graph is an assignment of colors to vertices such that no two vertices share the same color)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has no odd cycles</a:t>
            </a:r>
          </a:p>
        </p:txBody>
      </p:sp>
    </p:spTree>
    <p:extLst>
      <p:ext uri="{BB962C8B-B14F-4D97-AF65-F5344CB8AC3E}">
        <p14:creationId xmlns:p14="http://schemas.microsoft.com/office/powerpoint/2010/main" val="186229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</p:txBody>
      </p:sp>
    </p:spTree>
    <p:extLst>
      <p:ext uri="{BB962C8B-B14F-4D97-AF65-F5344CB8AC3E}">
        <p14:creationId xmlns:p14="http://schemas.microsoft.com/office/powerpoint/2010/main" val="2167040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Start at arbitrary vertex, run BFS, and assign alternating levels to different side until there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50438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9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58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81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314156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Sparse recovery</a:t>
            </a:r>
          </a:p>
          <a:p>
            <a:pPr>
              <a:buClr>
                <a:schemeClr val="tx1"/>
              </a:buClr>
            </a:pPr>
            <a:r>
              <a:rPr lang="en-US" dirty="0"/>
              <a:t>Distinct elements estimation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contains an odd cycle, return GRAPH IS NOT BIPARTITE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BIPARTITE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8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212A7-8C17-71D6-3236-FD2EFC5FF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CFE17B-BDCB-1886-0C18-C24D463A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A3C76-FE91-63FE-4A4B-C743B69B1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Algorithm maintains a tree (because it does not add any edges that would create cycles)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How many edges does the algorithm keep?</a:t>
            </a:r>
          </a:p>
        </p:txBody>
      </p:sp>
    </p:spTree>
    <p:extLst>
      <p:ext uri="{BB962C8B-B14F-4D97-AF65-F5344CB8AC3E}">
        <p14:creationId xmlns:p14="http://schemas.microsoft.com/office/powerpoint/2010/main" val="3547953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maintains a tree (because it does not add any edges that would create cycles)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318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63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73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45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func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0484083" cy="656013"/>
              </a:xfrm>
              <a:prstGeom prst="rect">
                <a:avLst/>
              </a:prstGeom>
              <a:blipFill>
                <a:blip r:embed="rId16"/>
                <a:stretch>
                  <a:fillRect t="-833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2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(we saw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=4+5+5+3+4+5=26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523220"/>
              </a:xfrm>
              <a:prstGeom prst="rect">
                <a:avLst/>
              </a:prstGeom>
              <a:blipFill>
                <a:blip r:embed="rId1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650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6737201" y="362859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0689740" y="28365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8819531" y="53681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8788053" y="353327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2"/>
            <a:endCxn id="4" idx="6"/>
          </p:cNvCxnSpPr>
          <p:nvPr/>
        </p:nvCxnSpPr>
        <p:spPr>
          <a:xfrm flipH="1" flipV="1">
            <a:off x="6896591" y="3707081"/>
            <a:ext cx="1891462" cy="168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8978921" y="2970513"/>
            <a:ext cx="1734161" cy="658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3"/>
            <a:endCxn id="10" idx="0"/>
          </p:cNvCxnSpPr>
          <p:nvPr/>
        </p:nvCxnSpPr>
        <p:spPr>
          <a:xfrm flipH="1">
            <a:off x="8899226" y="3723920"/>
            <a:ext cx="16073" cy="1644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/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933FC3-C234-5DA6-8DF5-9094C407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982" y="3840150"/>
                <a:ext cx="200809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/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3168931-A83D-DE46-39C4-B8B6ECEC5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312" y="2266786"/>
                <a:ext cx="200809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/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(0,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144684-E4C5-DC5E-2C65-ADA74531D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285" y="5641345"/>
                <a:ext cx="200809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/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(−3,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4A64454-D123-3762-699D-732D26E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69" y="3897802"/>
                <a:ext cx="20080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C700B33E-2BD0-105A-41E1-8D150EC66051}"/>
              </a:ext>
            </a:extLst>
          </p:cNvPr>
          <p:cNvSpPr/>
          <p:nvPr/>
        </p:nvSpPr>
        <p:spPr>
          <a:xfrm>
            <a:off x="4858613" y="289202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BC95B6-2EB6-5950-60CF-E26CEE74DDAB}"/>
              </a:ext>
            </a:extLst>
          </p:cNvPr>
          <p:cNvSpPr/>
          <p:nvPr/>
        </p:nvSpPr>
        <p:spPr>
          <a:xfrm>
            <a:off x="3017644" y="17181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E17731-581D-62BA-FB96-EDC76CC9D21E}"/>
              </a:ext>
            </a:extLst>
          </p:cNvPr>
          <p:cNvSpPr/>
          <p:nvPr/>
        </p:nvSpPr>
        <p:spPr>
          <a:xfrm>
            <a:off x="2061137" y="52111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532D0340-358D-E359-2E60-58DB00756152}"/>
              </a:ext>
            </a:extLst>
          </p:cNvPr>
          <p:cNvSpPr/>
          <p:nvPr/>
        </p:nvSpPr>
        <p:spPr>
          <a:xfrm>
            <a:off x="2922543" y="345478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9F81F90-B8BD-5592-5BA0-2644BC93896F}"/>
              </a:ext>
            </a:extLst>
          </p:cNvPr>
          <p:cNvCxnSpPr>
            <a:cxnSpLocks/>
            <a:stCxn id="68" idx="5"/>
            <a:endCxn id="65" idx="3"/>
          </p:cNvCxnSpPr>
          <p:nvPr/>
        </p:nvCxnSpPr>
        <p:spPr>
          <a:xfrm flipV="1">
            <a:off x="3113411" y="3026010"/>
            <a:ext cx="1768544" cy="524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5F839F-1E42-2709-AFA1-9D28BC35F712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3049789" y="1875110"/>
            <a:ext cx="47550" cy="15796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1BA08AB-2D54-2585-6251-F7CB5E3765E2}"/>
              </a:ext>
            </a:extLst>
          </p:cNvPr>
          <p:cNvCxnSpPr>
            <a:cxnSpLocks/>
            <a:stCxn id="68" idx="3"/>
            <a:endCxn id="67" idx="0"/>
          </p:cNvCxnSpPr>
          <p:nvPr/>
        </p:nvCxnSpPr>
        <p:spPr>
          <a:xfrm flipH="1">
            <a:off x="2140832" y="3645435"/>
            <a:ext cx="908957" cy="156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/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0)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73C7B97-DEBE-E4A0-C08A-1BA2230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72" y="3761665"/>
                <a:ext cx="200809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/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(−8, 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5DC6F30-9C4E-FD4B-BC88-09D07F4C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19" y="1365827"/>
                <a:ext cx="200809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/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(−11, −4)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4AFCB97-3962-E992-A9B1-7F17DECD4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376" y="5422729"/>
                <a:ext cx="20080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/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(−4, 3)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4265422-2EAB-7017-5FD6-04E623BF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018" y="2360352"/>
                <a:ext cx="20080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/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82D642-D5A8-77FF-425D-7A1249CF3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992" y="2410307"/>
                <a:ext cx="535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/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99F559-C414-238C-B7B7-A352C964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647" y="2691101"/>
                <a:ext cx="535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/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84EA9C-BD4B-9F43-C52C-5E96813AC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463" y="4159412"/>
                <a:ext cx="535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/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ED697-B995-201E-A7C0-11FF8B9F5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381" y="2731891"/>
                <a:ext cx="535162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/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694AF2-E809-627E-A36C-BB565FE0A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12" y="3192280"/>
                <a:ext cx="535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/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249214-1294-0E66-235E-253A43927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43" y="4525200"/>
                <a:ext cx="535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/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=16+25+25+9+16+25</m:t>
                    </m:r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326CBE-E12C-4E01-CE92-2F6737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" y="653919"/>
                <a:ext cx="11789119" cy="663771"/>
              </a:xfrm>
              <a:prstGeom prst="rect">
                <a:avLst/>
              </a:prstGeom>
              <a:blipFill>
                <a:blip r:embed="rId16"/>
                <a:stretch>
                  <a:fillRect b="-22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/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6E7D14-902B-BE8E-2052-F25ABB936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44" y="1424153"/>
                <a:ext cx="809545" cy="523220"/>
              </a:xfrm>
              <a:prstGeom prst="rect">
                <a:avLst/>
              </a:prstGeom>
              <a:blipFill>
                <a:blip r:embed="rId17"/>
                <a:stretch>
                  <a:fillRect r="-27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807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03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contribution of the sample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0195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299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4980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476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175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0912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8" y="5419020"/>
                <a:ext cx="1091757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02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</p:txBody>
      </p:sp>
    </p:spTree>
    <p:extLst>
      <p:ext uri="{BB962C8B-B14F-4D97-AF65-F5344CB8AC3E}">
        <p14:creationId xmlns:p14="http://schemas.microsoft.com/office/powerpoint/2010/main" val="2913937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8244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8501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495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1428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5545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0780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slightly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27263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5376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+(4/3)(100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7948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9611940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84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Can we get a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-approximation with high probability?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5337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142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19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481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 </a:t>
                </a:r>
                <a:r>
                  <a:rPr lang="en-US" sz="3200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/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/>
                    </a:solidFill>
                  </a:rPr>
                  <a:t>1 1 1 1 1 1 1 1 1 1 1 1 1 1 1 1 1 1 1 1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blipFill>
                <a:blip r:embed="rId4"/>
                <a:stretch>
                  <a:fillRect l="-2920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76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13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4757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39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00AE7E-666E-9736-35A9-6437E0106564}"/>
              </a:ext>
            </a:extLst>
          </p:cNvPr>
          <p:cNvSpPr/>
          <p:nvPr/>
        </p:nvSpPr>
        <p:spPr>
          <a:xfrm>
            <a:off x="2537011" y="5208492"/>
            <a:ext cx="1766047" cy="60063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A983-A117-6F82-96F1-E6B60D2C5849}"/>
              </a:ext>
            </a:extLst>
          </p:cNvPr>
          <p:cNvSpPr txBox="1"/>
          <p:nvPr/>
        </p:nvSpPr>
        <p:spPr>
          <a:xfrm>
            <a:off x="4007223" y="5883689"/>
            <a:ext cx="142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BACD0-7372-8A89-170C-D999FE5284CF}"/>
              </a:ext>
            </a:extLst>
          </p:cNvPr>
          <p:cNvCxnSpPr>
            <a:endCxn id="2" idx="4"/>
          </p:cNvCxnSpPr>
          <p:nvPr/>
        </p:nvCxnSpPr>
        <p:spPr>
          <a:xfrm flipH="1" flipV="1">
            <a:off x="3420035" y="5809129"/>
            <a:ext cx="506506" cy="35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56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choose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different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728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. What about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06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Can 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Bernstein’s inequality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9413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m:rPr>
                        <m:lit/>
                      </m:rP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under uniform sampling?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490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43219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4027</Words>
  <Application>Microsoft Office PowerPoint</Application>
  <PresentationFormat>Widescreen</PresentationFormat>
  <Paragraphs>677</Paragraphs>
  <Slides>95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Previously in the Streaming Model</vt:lpstr>
      <vt:lpstr>Reservoir Sampling</vt:lpstr>
      <vt:lpstr>Heavy-Hitters (Frequent Items)</vt:lpstr>
      <vt:lpstr>Frequency Moments (L_p Norm)</vt:lpstr>
      <vt:lpstr>The Streaming Model</vt:lpstr>
      <vt:lpstr>The Streaming Model</vt:lpstr>
      <vt:lpstr>The Streaming Model</vt:lpstr>
      <vt:lpstr>Graph Theory</vt:lpstr>
      <vt:lpstr>Graph Theory</vt:lpstr>
      <vt:lpstr>Semi-streaming Model</vt:lpstr>
      <vt:lpstr>PowerPoint Presentation</vt:lpstr>
      <vt:lpstr>Bipartiteness</vt:lpstr>
      <vt:lpstr>PowerPoint Presentation</vt:lpstr>
      <vt:lpstr>PowerPoint Presentation</vt:lpstr>
      <vt:lpstr>PowerPoint Presentation</vt:lpstr>
      <vt:lpstr>PowerPoint Presentation</vt:lpstr>
      <vt:lpstr>Applications for Bipartiteness Testing</vt:lpstr>
      <vt:lpstr>Applications for Bipartiteness Testing</vt:lpstr>
      <vt:lpstr>Bipartiteness</vt:lpstr>
      <vt:lpstr>Bipartiteness</vt:lpstr>
      <vt:lpstr>Bipartiteness</vt:lpstr>
      <vt:lpstr>Bipartiteness</vt:lpstr>
      <vt:lpstr>PowerPoint Presentation</vt:lpstr>
      <vt:lpstr>PowerPoint Presentation</vt:lpstr>
      <vt:lpstr>PowerPoint Presentation</vt:lpstr>
      <vt:lpstr>PowerPoint Presentation</vt:lpstr>
      <vt:lpstr>Bipartiteness in the Streaming Model</vt:lpstr>
      <vt:lpstr>Bipartiteness in the Streaming Model</vt:lpstr>
      <vt:lpstr>Bipartiteness in the Streaming Model</vt:lpstr>
      <vt:lpstr>Bipartiteness in the Streaming Model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Previously: Bernstein’s Inequality</vt:lpstr>
      <vt:lpstr>Sampling for Sum Estimation</vt:lpstr>
      <vt:lpstr>Sampling for Sum Estimation</vt:lpstr>
      <vt:lpstr>Sampling for Sum Estimation</vt:lpstr>
      <vt:lpstr>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Uniform Sampling for Sum Estimation</vt:lpstr>
      <vt:lpstr>Sampling for Sum Estimation</vt:lpstr>
      <vt:lpstr>Sampling for Sum Estimation</vt:lpstr>
      <vt:lpstr>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  <vt:lpstr>Importance Sampling for Sum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2024-02-21T20:27:06Z</dcterms:created>
  <dcterms:modified xsi:type="dcterms:W3CDTF">2024-02-22T23:17:07Z</dcterms:modified>
</cp:coreProperties>
</file>