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1098" r:id="rId3"/>
    <p:sldId id="1101" r:id="rId4"/>
    <p:sldId id="1099" r:id="rId5"/>
    <p:sldId id="1103" r:id="rId6"/>
    <p:sldId id="1102" r:id="rId7"/>
    <p:sldId id="1105" r:id="rId8"/>
    <p:sldId id="1104" r:id="rId9"/>
    <p:sldId id="1106" r:id="rId10"/>
    <p:sldId id="1107" r:id="rId11"/>
    <p:sldId id="643" r:id="rId12"/>
    <p:sldId id="1108" r:id="rId13"/>
    <p:sldId id="1111" r:id="rId14"/>
    <p:sldId id="1110" r:id="rId15"/>
    <p:sldId id="491" r:id="rId16"/>
    <p:sldId id="1112" r:id="rId17"/>
    <p:sldId id="1113" r:id="rId18"/>
    <p:sldId id="1115" r:id="rId19"/>
    <p:sldId id="1116" r:id="rId20"/>
    <p:sldId id="1117" r:id="rId21"/>
    <p:sldId id="1118" r:id="rId22"/>
    <p:sldId id="1119" r:id="rId23"/>
    <p:sldId id="1121" r:id="rId24"/>
    <p:sldId id="1122" r:id="rId25"/>
    <p:sldId id="1123" r:id="rId26"/>
    <p:sldId id="1124" r:id="rId27"/>
    <p:sldId id="1125" r:id="rId28"/>
    <p:sldId id="1126" r:id="rId29"/>
    <p:sldId id="1127" r:id="rId30"/>
    <p:sldId id="1128" r:id="rId31"/>
    <p:sldId id="1129" r:id="rId32"/>
    <p:sldId id="1131" r:id="rId33"/>
    <p:sldId id="1130" r:id="rId34"/>
    <p:sldId id="1133" r:id="rId35"/>
    <p:sldId id="1132" r:id="rId36"/>
    <p:sldId id="1134" r:id="rId37"/>
    <p:sldId id="1137" r:id="rId38"/>
    <p:sldId id="1136" r:id="rId39"/>
    <p:sldId id="1135" r:id="rId40"/>
    <p:sldId id="1138" r:id="rId41"/>
    <p:sldId id="1151" r:id="rId42"/>
    <p:sldId id="1152" r:id="rId43"/>
    <p:sldId id="1153" r:id="rId44"/>
    <p:sldId id="1154" r:id="rId45"/>
    <p:sldId id="1139" r:id="rId46"/>
    <p:sldId id="1140" r:id="rId47"/>
    <p:sldId id="1141" r:id="rId48"/>
    <p:sldId id="1142" r:id="rId49"/>
    <p:sldId id="1143" r:id="rId50"/>
    <p:sldId id="1144" r:id="rId51"/>
    <p:sldId id="1145" r:id="rId52"/>
    <p:sldId id="1146" r:id="rId53"/>
    <p:sldId id="1147" r:id="rId54"/>
    <p:sldId id="1150" r:id="rId55"/>
    <p:sldId id="1149" r:id="rId56"/>
    <p:sldId id="1155" r:id="rId57"/>
    <p:sldId id="1156" r:id="rId58"/>
    <p:sldId id="1157" r:id="rId59"/>
    <p:sldId id="1158" r:id="rId60"/>
    <p:sldId id="1159" r:id="rId61"/>
    <p:sldId id="1160" r:id="rId62"/>
    <p:sldId id="1161" r:id="rId63"/>
    <p:sldId id="1162" r:id="rId64"/>
    <p:sldId id="1164" r:id="rId65"/>
    <p:sldId id="1168" r:id="rId66"/>
    <p:sldId id="1165" r:id="rId67"/>
    <p:sldId id="1169" r:id="rId68"/>
    <p:sldId id="1166" r:id="rId69"/>
    <p:sldId id="1170" r:id="rId70"/>
    <p:sldId id="1167" r:id="rId71"/>
    <p:sldId id="1171" r:id="rId72"/>
    <p:sldId id="1172" r:id="rId73"/>
    <p:sldId id="1173" r:id="rId74"/>
    <p:sldId id="1174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42991F-166A-4255-98DC-C5E21727FB9C}" v="64" dt="2023-09-30T16:55:07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2142991F-166A-4255-98DC-C5E21727FB9C}"/>
    <pc:docChg chg="addSld delSld modSld">
      <pc:chgData name="Samson Zhou" userId="be955f33642ecbf5" providerId="LiveId" clId="{2142991F-166A-4255-98DC-C5E21727FB9C}" dt="2023-09-30T16:56:38.272" v="75" actId="47"/>
      <pc:docMkLst>
        <pc:docMk/>
      </pc:docMkLst>
      <pc:sldChg chg="add del">
        <pc:chgData name="Samson Zhou" userId="be955f33642ecbf5" providerId="LiveId" clId="{2142991F-166A-4255-98DC-C5E21727FB9C}" dt="2023-09-30T16:24:57.338" v="1"/>
        <pc:sldMkLst>
          <pc:docMk/>
          <pc:sldMk cId="3258897301" sldId="257"/>
        </pc:sldMkLst>
      </pc:sldChg>
      <pc:sldChg chg="modSp add">
        <pc:chgData name="Samson Zhou" userId="be955f33642ecbf5" providerId="LiveId" clId="{2142991F-166A-4255-98DC-C5E21727FB9C}" dt="2023-09-30T16:55:07.720" v="74" actId="20577"/>
        <pc:sldMkLst>
          <pc:docMk/>
          <pc:sldMk cId="115385477" sldId="491"/>
        </pc:sldMkLst>
        <pc:spChg chg="mod">
          <ac:chgData name="Samson Zhou" userId="be955f33642ecbf5" providerId="LiveId" clId="{2142991F-166A-4255-98DC-C5E21727FB9C}" dt="2023-09-30T16:55:07.720" v="74" actId="20577"/>
          <ac:spMkLst>
            <pc:docMk/>
            <pc:sldMk cId="115385477" sldId="491"/>
            <ac:spMk id="3" creationId="{15255D49-9D60-44DD-910D-2EBD0529DEC9}"/>
          </ac:spMkLst>
        </pc:spChg>
      </pc:sldChg>
      <pc:sldChg chg="modSp add del mod">
        <pc:chgData name="Samson Zhou" userId="be955f33642ecbf5" providerId="LiveId" clId="{2142991F-166A-4255-98DC-C5E21727FB9C}" dt="2023-09-30T16:49:35.232" v="34" actId="47"/>
        <pc:sldMkLst>
          <pc:docMk/>
          <pc:sldMk cId="3292753458" sldId="660"/>
        </pc:sldMkLst>
        <pc:spChg chg="mod">
          <ac:chgData name="Samson Zhou" userId="be955f33642ecbf5" providerId="LiveId" clId="{2142991F-166A-4255-98DC-C5E21727FB9C}" dt="2023-09-30T16:43:10.094" v="4" actId="207"/>
          <ac:spMkLst>
            <pc:docMk/>
            <pc:sldMk cId="3292753458" sldId="660"/>
            <ac:spMk id="10" creationId="{7ED97488-B314-40E3-99BA-181DF7601AE5}"/>
          </ac:spMkLst>
        </pc:spChg>
      </pc:sldChg>
      <pc:sldChg chg="modSp add del mod">
        <pc:chgData name="Samson Zhou" userId="be955f33642ecbf5" providerId="LiveId" clId="{2142991F-166A-4255-98DC-C5E21727FB9C}" dt="2023-09-30T16:49:35.232" v="34" actId="47"/>
        <pc:sldMkLst>
          <pc:docMk/>
          <pc:sldMk cId="2965240774" sldId="661"/>
        </pc:sldMkLst>
        <pc:spChg chg="mod">
          <ac:chgData name="Samson Zhou" userId="be955f33642ecbf5" providerId="LiveId" clId="{2142991F-166A-4255-98DC-C5E21727FB9C}" dt="2023-09-30T16:46:54.628" v="21" actId="20577"/>
          <ac:spMkLst>
            <pc:docMk/>
            <pc:sldMk cId="2965240774" sldId="661"/>
            <ac:spMk id="4" creationId="{CBD8B4B8-02AE-184E-ADA3-BDDE38179AD6}"/>
          </ac:spMkLst>
        </pc:spChg>
        <pc:spChg chg="mod">
          <ac:chgData name="Samson Zhou" userId="be955f33642ecbf5" providerId="LiveId" clId="{2142991F-166A-4255-98DC-C5E21727FB9C}" dt="2023-09-30T16:46:27.868" v="9" actId="20577"/>
          <ac:spMkLst>
            <pc:docMk/>
            <pc:sldMk cId="2965240774" sldId="661"/>
            <ac:spMk id="10" creationId="{7ED97488-B314-40E3-99BA-181DF7601AE5}"/>
          </ac:spMkLst>
        </pc:spChg>
      </pc:sldChg>
      <pc:sldChg chg="addSp delSp modSp add del mod">
        <pc:chgData name="Samson Zhou" userId="be955f33642ecbf5" providerId="LiveId" clId="{2142991F-166A-4255-98DC-C5E21727FB9C}" dt="2023-09-30T16:49:53.441" v="37" actId="20577"/>
        <pc:sldMkLst>
          <pc:docMk/>
          <pc:sldMk cId="3156464587" sldId="989"/>
        </pc:sldMkLst>
        <pc:spChg chg="mod">
          <ac:chgData name="Samson Zhou" userId="be955f33642ecbf5" providerId="LiveId" clId="{2142991F-166A-4255-98DC-C5E21727FB9C}" dt="2023-09-30T16:48:45.876" v="23"/>
          <ac:spMkLst>
            <pc:docMk/>
            <pc:sldMk cId="3156464587" sldId="989"/>
            <ac:spMk id="2" creationId="{FCA5AC62-A5FD-2A5B-018F-859A378AA1D4}"/>
          </ac:spMkLst>
        </pc:spChg>
        <pc:spChg chg="mod">
          <ac:chgData name="Samson Zhou" userId="be955f33642ecbf5" providerId="LiveId" clId="{2142991F-166A-4255-98DC-C5E21727FB9C}" dt="2023-09-30T16:49:53.441" v="37" actId="20577"/>
          <ac:spMkLst>
            <pc:docMk/>
            <pc:sldMk cId="3156464587" sldId="989"/>
            <ac:spMk id="3" creationId="{76F2126B-4AA6-302B-7E5A-170FFAAB8BD1}"/>
          </ac:spMkLst>
        </pc:spChg>
        <pc:spChg chg="add mod">
          <ac:chgData name="Samson Zhou" userId="be955f33642ecbf5" providerId="LiveId" clId="{2142991F-166A-4255-98DC-C5E21727FB9C}" dt="2023-09-30T16:49:23.389" v="32" actId="1076"/>
          <ac:spMkLst>
            <pc:docMk/>
            <pc:sldMk cId="3156464587" sldId="989"/>
            <ac:spMk id="4" creationId="{A1314BDD-8876-7AB9-4C34-C000AD6DD33D}"/>
          </ac:spMkLst>
        </pc:spChg>
        <pc:picChg chg="add del mod">
          <ac:chgData name="Samson Zhou" userId="be955f33642ecbf5" providerId="LiveId" clId="{2142991F-166A-4255-98DC-C5E21727FB9C}" dt="2023-09-30T16:49:02.027" v="28"/>
          <ac:picMkLst>
            <pc:docMk/>
            <pc:sldMk cId="3156464587" sldId="989"/>
            <ac:picMk id="5" creationId="{5D8F4BE1-47D0-4AC0-8A79-5A4A006EF6B7}"/>
          </ac:picMkLst>
        </pc:picChg>
        <pc:picChg chg="add mod ord">
          <ac:chgData name="Samson Zhou" userId="be955f33642ecbf5" providerId="LiveId" clId="{2142991F-166A-4255-98DC-C5E21727FB9C}" dt="2023-09-30T16:49:21.012" v="31" actId="1076"/>
          <ac:picMkLst>
            <pc:docMk/>
            <pc:sldMk cId="3156464587" sldId="989"/>
            <ac:picMk id="6" creationId="{6F737882-FF30-194C-6442-56D45A747716}"/>
          </ac:picMkLst>
        </pc:picChg>
      </pc:sldChg>
      <pc:sldChg chg="add del">
        <pc:chgData name="Samson Zhou" userId="be955f33642ecbf5" providerId="LiveId" clId="{2142991F-166A-4255-98DC-C5E21727FB9C}" dt="2023-09-30T16:56:38.272" v="75" actId="47"/>
        <pc:sldMkLst>
          <pc:docMk/>
          <pc:sldMk cId="408451023" sldId="9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F3A44-750D-4FCC-896E-5C56B5EF5712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1A658-36BE-4DF3-997D-F076DDF79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24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58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892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09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948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3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34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7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79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17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5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165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833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9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6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406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004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9433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359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832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542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765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2883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949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42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7706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0523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2001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96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9349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122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94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724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699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081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43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781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882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08884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032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0114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706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559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213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629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732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0079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29933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0038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104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0349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02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4245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2216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7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9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49F61-4C67-4D49-1B67-93F5C7BD6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DEB63-F93C-F67C-2CCC-680DF3357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9CF74-CD28-E91D-C2EF-65A6A4B70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BB393-EBC0-4E60-9AFD-48BE1441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24706-3041-D48C-024E-C095C17D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7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6B7E7-B653-D006-1DFF-09E0EBEC1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5BA33-C660-DB5E-8C3A-5B454BC15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67158-92AB-9821-8273-AE9D1FBD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E2034-4945-E877-663D-13B86DD9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E262A-EB8B-DCDE-FE1B-DADBE054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22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3D593-86F9-9FAD-B449-6BEDE8481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EC73D-26EC-DFF2-CEE5-E1E3B4115C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8F0C1-A5AA-4349-073E-3B441063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E16F1-C512-5D28-E2B6-150E96039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F10CB-F242-1F4E-AB49-35B004D78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85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4D7B-4D88-F5EF-26FF-EA24CBC9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FAB95-6EA2-3DE6-F7AE-52AE594B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D1FAE-A344-93F8-78BC-C57F8BB0C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DA492-20B1-45B7-B9E9-8DCD0A80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8D65E-8189-1BAE-910D-3DD1D31B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6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67FB-EFF4-F9C5-F065-D249FA314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5DA03-D41C-BB15-D4BD-3749D9B5A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FCD71-6426-6B21-DB29-E900213B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5E9F1-F249-254F-09BC-99F9E5DF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41F7D-11BF-9E96-9119-E965E570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03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8CEA-B025-35BA-73B3-A681EE14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CBA5-C3D0-5805-FC96-19C3E545F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E0D0F-0A83-E3A1-D25B-D58C66EAC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BFCCD-1877-C29D-345D-E7BA23C74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5234E-00C0-FCFA-5B05-CFFAC9B8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00BE7-4797-28CE-ED89-F27A2A56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213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6877-01CF-F8E7-3D06-17EDEC3C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DE676-B6C6-6BDB-FE9F-64F2212AB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DF0A7-E7CE-C2CA-38CE-1A581CA14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A39E95-5F4D-411B-7863-B43376DBA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E908DF-4E95-5327-0236-D3990F4E3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9A36E-8419-7AEC-C2EE-EC25246C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85AEEA-5AEE-B1B4-AA44-1B04A85F6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E2096-E4D1-BA13-1A27-0168D1A7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3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71A5-A211-142E-561B-2020C4C0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33377-2B79-FF65-64BE-01B9882B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17030-C4B3-9880-7237-24581450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E15E4-2104-C955-A668-3E2DB459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92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13061-A5A2-F4CA-EAD8-995BEDBF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37874-0F7A-DD80-3CFD-A7725001E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170A9-460A-04B5-D7C2-8670AAB62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CFD5A-A372-B3E3-DF99-26FBEAEF4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7583C-0C91-48FA-AF0A-D1755E0C3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6C162-654A-D616-9890-23913FDD4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F6A40-40A4-856E-22AC-4526A435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3E9E0-AB06-5B48-DAAD-4EA619FB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9E6B0-8D6B-7AAE-FCD5-DF762C06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9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1BF3-1B66-6952-9E32-20AAAE41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5232E-4396-26C3-2224-4D2C787E0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3D69E-2A3C-B1B1-8AFB-5A8FD7A67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D1E3D-7FC9-5B12-9935-28138654B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A36A4-7A89-4D91-A09A-69B3E9159A3E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7CC35-D655-230A-93A5-B7A074CF1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774A5-BFC1-91D0-F377-B1837126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94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71DE1-E797-8622-8EBA-5B9A735E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95B2-CA83-DC2B-A8F5-6FB68EF8B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0347E-9FFE-FE06-1BBA-C59E5BA6B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A36A4-7A89-4D91-A09A-69B3E9159A3E}" type="datetimeFigureOut">
              <a:rPr lang="en-US" smtClean="0"/>
              <a:t>10/7/2023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50663-1D30-6CD2-1800-7EC65D330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3A2B5-B82A-E4F2-8AB9-F861C9F7D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FF4BD-12C7-40B6-B2B9-F7B7A0707D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2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AFE15A-2A06-7F44-0CA5-981DA28728EE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Streaming Euclidean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-median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Space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AFE15A-2A06-7F44-0CA5-981DA28728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l="-733" t="-7398" r="-2333" b="-15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1DC9EADE-F325-88FA-494C-175882408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874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3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5202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94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 (Formal Definition)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/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/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blipFill>
                <a:blip r:embed="rId5"/>
                <a:stretch>
                  <a:fillRect b="-2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34725-1923-857C-C5CA-77E438F1117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28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3200" dirty="0"/>
                  <a:t> denote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70C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-clustering, there exist coreset constructions that only require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 weighted points of the input </a:t>
                </a:r>
                <a:r>
                  <a:rPr lang="en-US" sz="3200" dirty="0">
                    <a:solidFill>
                      <a:srgbClr val="0070C0"/>
                    </a:solidFill>
                  </a:rPr>
                  <a:t>[Cohen-AddadLarsenSaulpicSchweighelshohn22]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i="1" dirty="0"/>
                  <a:t>Independent</a:t>
                </a:r>
                <a:r>
                  <a:rPr lang="en-US" sz="3200" dirty="0"/>
                  <a:t> of input size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521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371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Input</a:t>
                </a:r>
                <a:r>
                  <a:rPr lang="en-US" sz="3200" dirty="0"/>
                  <a:t>: Updates to an underlying data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that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Output</a:t>
                </a:r>
                <a:r>
                  <a:rPr lang="en-US" sz="3200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Use space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sz="3200" i="1" dirty="0"/>
                  <a:t> </a:t>
                </a:r>
                <a:r>
                  <a:rPr lang="en-US" sz="3200" dirty="0"/>
                  <a:t>in the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 the input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FCBABF3-6BD6-2D15-5B32-FF162881219B}"/>
              </a:ext>
            </a:extLst>
          </p:cNvPr>
          <p:cNvSpPr/>
          <p:nvPr/>
        </p:nvSpPr>
        <p:spPr>
          <a:xfrm>
            <a:off x="7374549" y="60903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77B21CC-E732-2BDC-6AAD-C9C447B2CF1A}"/>
              </a:ext>
            </a:extLst>
          </p:cNvPr>
          <p:cNvSpPr/>
          <p:nvPr/>
        </p:nvSpPr>
        <p:spPr>
          <a:xfrm>
            <a:off x="3187879" y="61238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9FF357-326D-753E-6C96-9032C8E43970}"/>
              </a:ext>
            </a:extLst>
          </p:cNvPr>
          <p:cNvSpPr/>
          <p:nvPr/>
        </p:nvSpPr>
        <p:spPr>
          <a:xfrm>
            <a:off x="8010056" y="579012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3C6BEA-6903-AB43-182B-51AE6B1AC648}"/>
              </a:ext>
            </a:extLst>
          </p:cNvPr>
          <p:cNvSpPr/>
          <p:nvPr/>
        </p:nvSpPr>
        <p:spPr>
          <a:xfrm>
            <a:off x="7498485" y="571164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91422B3-4384-8D0E-9283-F2EDA760AF7B}"/>
              </a:ext>
            </a:extLst>
          </p:cNvPr>
          <p:cNvSpPr/>
          <p:nvPr/>
        </p:nvSpPr>
        <p:spPr>
          <a:xfrm>
            <a:off x="7709155" y="635218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00FF257-E589-295E-CA88-B56E341B69CD}"/>
              </a:ext>
            </a:extLst>
          </p:cNvPr>
          <p:cNvSpPr/>
          <p:nvPr/>
        </p:nvSpPr>
        <p:spPr>
          <a:xfrm>
            <a:off x="3425572" y="646896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FFB1A3-5710-21EB-CCD6-964D7A16C6FF}"/>
              </a:ext>
            </a:extLst>
          </p:cNvPr>
          <p:cNvSpPr/>
          <p:nvPr/>
        </p:nvSpPr>
        <p:spPr>
          <a:xfrm>
            <a:off x="3860005" y="586404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D66794-A7AF-DB84-F302-4A1AA2FC4EBE}"/>
              </a:ext>
            </a:extLst>
          </p:cNvPr>
          <p:cNvSpPr/>
          <p:nvPr/>
        </p:nvSpPr>
        <p:spPr>
          <a:xfrm>
            <a:off x="8111582" y="631408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752C9A-35E3-8924-37B5-8360A63572BB}"/>
              </a:ext>
            </a:extLst>
          </p:cNvPr>
          <p:cNvSpPr/>
          <p:nvPr/>
        </p:nvSpPr>
        <p:spPr>
          <a:xfrm>
            <a:off x="3572374" y="60903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52C1F-05E6-F3C8-BED6-04E4F798906F}"/>
              </a:ext>
            </a:extLst>
          </p:cNvPr>
          <p:cNvSpPr/>
          <p:nvPr/>
        </p:nvSpPr>
        <p:spPr>
          <a:xfrm>
            <a:off x="3809712" y="63615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898EB8-5E5D-EA24-58F7-7E5ABD9A5DD0}"/>
              </a:ext>
            </a:extLst>
          </p:cNvPr>
          <p:cNvSpPr/>
          <p:nvPr/>
        </p:nvSpPr>
        <p:spPr>
          <a:xfrm>
            <a:off x="3347269" y="579012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44CB98C-C17E-D272-70D2-F0093974DDE9}"/>
              </a:ext>
            </a:extLst>
          </p:cNvPr>
          <p:cNvSpPr/>
          <p:nvPr/>
        </p:nvSpPr>
        <p:spPr>
          <a:xfrm>
            <a:off x="7754523" y="601187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56CA45-F17D-0E8D-12DA-FBDF57DFAABF}"/>
              </a:ext>
            </a:extLst>
          </p:cNvPr>
          <p:cNvSpPr/>
          <p:nvPr/>
        </p:nvSpPr>
        <p:spPr>
          <a:xfrm>
            <a:off x="5085885" y="47808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152C96E-3EEE-7FD8-4385-EDEC1795C699}"/>
              </a:ext>
            </a:extLst>
          </p:cNvPr>
          <p:cNvSpPr/>
          <p:nvPr/>
        </p:nvSpPr>
        <p:spPr>
          <a:xfrm>
            <a:off x="6016305" y="47800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1DED7F7-85A0-3AA0-2E55-EB6151AE8ACD}"/>
              </a:ext>
            </a:extLst>
          </p:cNvPr>
          <p:cNvSpPr/>
          <p:nvPr/>
        </p:nvSpPr>
        <p:spPr>
          <a:xfrm>
            <a:off x="5758011" y="45210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177C405-0F4E-1763-205E-406EF9B1217A}"/>
              </a:ext>
            </a:extLst>
          </p:cNvPr>
          <p:cNvSpPr/>
          <p:nvPr/>
        </p:nvSpPr>
        <p:spPr>
          <a:xfrm>
            <a:off x="5470380" y="4747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6D6EA4-34FA-E05C-C2DF-45DF653FB44D}"/>
              </a:ext>
            </a:extLst>
          </p:cNvPr>
          <p:cNvSpPr/>
          <p:nvPr/>
        </p:nvSpPr>
        <p:spPr>
          <a:xfrm>
            <a:off x="5707718" y="50185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185017-7D8E-3481-3D25-7559F8AF4D98}"/>
              </a:ext>
            </a:extLst>
          </p:cNvPr>
          <p:cNvSpPr/>
          <p:nvPr/>
        </p:nvSpPr>
        <p:spPr>
          <a:xfrm>
            <a:off x="5245275" y="4447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059DB4B-7E56-A4B4-4172-43C86288E0CD}"/>
              </a:ext>
            </a:extLst>
          </p:cNvPr>
          <p:cNvSpPr/>
          <p:nvPr/>
        </p:nvSpPr>
        <p:spPr>
          <a:xfrm>
            <a:off x="5563985" y="422089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AD941-8EF2-9D20-37D5-E4BFABC9F3D5}"/>
              </a:ext>
            </a:extLst>
          </p:cNvPr>
          <p:cNvCxnSpPr>
            <a:cxnSpLocks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0A806F-3E3D-9A61-4B40-9637D24DAAD7}"/>
              </a:ext>
            </a:extLst>
          </p:cNvPr>
          <p:cNvSpPr txBox="1"/>
          <p:nvPr/>
        </p:nvSpPr>
        <p:spPr>
          <a:xfrm>
            <a:off x="5569528" y="560235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1C13D-E523-BBC1-B8CC-B73D3F517DBC}"/>
              </a:ext>
            </a:extLst>
          </p:cNvPr>
          <p:cNvSpPr txBox="1"/>
          <p:nvPr/>
        </p:nvSpPr>
        <p:spPr>
          <a:xfrm>
            <a:off x="299233" y="5015881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5362-15DF-94BE-9510-E9A30CCA000F}"/>
              </a:ext>
            </a:extLst>
          </p:cNvPr>
          <p:cNvCxnSpPr>
            <a:cxnSpLocks/>
          </p:cNvCxnSpPr>
          <p:nvPr/>
        </p:nvCxnSpPr>
        <p:spPr>
          <a:xfrm flipV="1">
            <a:off x="489527" y="4001294"/>
            <a:ext cx="591128" cy="1014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3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593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44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5DD25B-1B3C-ADAD-3997-49BD31712569}"/>
              </a:ext>
            </a:extLst>
          </p:cNvPr>
          <p:cNvSpPr/>
          <p:nvPr/>
        </p:nvSpPr>
        <p:spPr>
          <a:xfrm>
            <a:off x="1006764" y="4996873"/>
            <a:ext cx="10233891" cy="149600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F873C5-1205-5011-A727-1DE2AA1F6481}"/>
                  </a:ext>
                </a:extLst>
              </p:cNvPr>
              <p:cNvSpPr txBox="1"/>
              <p:nvPr/>
            </p:nvSpPr>
            <p:spPr>
              <a:xfrm>
                <a:off x="1246909" y="5206265"/>
                <a:ext cx="9753600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Do there exist streaming algorithms for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words of space?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F873C5-1205-5011-A727-1DE2AA1F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5206265"/>
                <a:ext cx="9753600" cy="1077218"/>
              </a:xfrm>
              <a:prstGeom prst="rect">
                <a:avLst/>
              </a:prstGeom>
              <a:blipFill>
                <a:blip r:embed="rId5"/>
                <a:stretch>
                  <a:fillRect t="-6780" r="-62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219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exists a one-pass algorithm on insertion-only streams that outputs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constructions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for all times in the stream and uses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r>
                  <a:rPr lang="en-US" sz="3200" dirty="0"/>
                  <a:t> bits of space</a:t>
                </a:r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508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one-pass algorithm on insertion-deletion streams that outputs a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cost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at all times</a:t>
                </a:r>
                <a:r>
                  <a:rPr lang="en-US" sz="3200" dirty="0"/>
                  <a:t> in the stream with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must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one-pass algorithm on insertion-deletion streams that outputs a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cost </a:t>
                </a:r>
                <a:r>
                  <a:rPr lang="en-US" sz="3200" i="1" dirty="0">
                    <a:solidFill>
                      <a:srgbClr val="0070C0"/>
                    </a:solidFill>
                  </a:rPr>
                  <a:t>from a weighted subset of the input</a:t>
                </a:r>
                <a:r>
                  <a:rPr lang="en-US" sz="3200" dirty="0"/>
                  <a:t> must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</a:t>
                </a:r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928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0318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exists a two-pass algorithm on insertion-deletion streams that output a </a:t>
                </a:r>
                <a14:m>
                  <m:oMath xmlns:m="http://schemas.openxmlformats.org/officeDocument/2006/math">
                    <m: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 that uses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Result generalizes to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∈[1,2]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0245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Our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online sensitivities of a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is at most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𝑛𝑑</m:t>
                            </m:r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6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4B8B9F-8039-CC56-D0AA-D9C30E698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442912"/>
            <a:ext cx="1114425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9083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1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simple way to obtain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to uniformly sample points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50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Uniform sampling needs a lot of samples of there is a single point that greatly contributes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8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104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985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41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4E9F7CD-162E-80B0-AA46-F762DEFB34B8}"/>
              </a:ext>
            </a:extLst>
          </p:cNvPr>
          <p:cNvSpPr/>
          <p:nvPr/>
        </p:nvSpPr>
        <p:spPr>
          <a:xfrm>
            <a:off x="2840580" y="5048204"/>
            <a:ext cx="1492667" cy="141036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F759BCA-DA72-87C6-1313-0F89DDA72CF6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B7D49-9294-E8B0-E577-3F398B28152F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1AFB97-9938-5200-384E-2C379792E097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7BA44-4AD1-A2B1-3022-1F92C016690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1437D2-9F36-549C-D613-3815E41C520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84106A-1B76-2645-001E-77352867BEE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6E6F7B-2FE7-E8EF-6255-E796EF948FFA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6E64DC-F2BA-A0A2-BD17-8A7979466915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901255-938C-F9E5-0DE6-DC6D6C945C2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8A3E8C-7EBD-0243-CE70-DC572C87F3E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0695D8-9F5B-0E34-1E8D-EB38BBF8BA81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F2CA1B-846C-8885-47B4-DF3D14040D1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5062F-A6C9-A1C4-7F3A-869226F31489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A05421-E5BC-AC60-049C-96D0F428919F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4263CD-AA73-31E5-953C-5264E47DB45A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AB068C-78E1-9439-E45C-9DEF879B7557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ADC1BC-0556-AEF0-A54E-C61263031D6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1C41E4-5EEA-A2FB-4691-528A21AA6C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4B7B4F-8FE7-F4D2-7BC8-48D068635C5D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9B293F6-1D59-212B-7ECC-3E426A8B0076}"/>
              </a:ext>
            </a:extLst>
          </p:cNvPr>
          <p:cNvSpPr/>
          <p:nvPr/>
        </p:nvSpPr>
        <p:spPr>
          <a:xfrm>
            <a:off x="9812528" y="4167576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1413F17-BFAE-95C9-54B8-D399839BF1F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19ABAAC-2D62-97CB-9723-79D20CDC2BB5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60C9A8-056D-9C25-DCEB-CF0819E6EDE7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8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784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738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662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a data stream, computing/approximating sensitivity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requires seeing the entire dataset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, but then it is too late to 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define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online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with respect to a stream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to be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, which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SO FAR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686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Streaming algorithm</a:t>
                </a:r>
                <a:r>
                  <a:rPr lang="en-US" sz="3200" dirty="0"/>
                  <a:t>: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𝑘𝑑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polylog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3200" i="1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compute (or approximate)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926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sz="3200" dirty="0"/>
                  <a:t>: We can use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-coreset to obtain a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samples obtained from online sensitivity sampling at each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to obtain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then perform online sensitivity sampling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and by induction, at all times in the stream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2172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Streaming algorithm</a:t>
                </a:r>
                <a:r>
                  <a:rPr lang="en-US" sz="3200" dirty="0"/>
                  <a:t>: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𝑘𝑑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polylog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our new bounds on total sensitivity, achieves a coreset of size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Sampling is done online, can view as a new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02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Question</a:t>
            </a:r>
            <a:r>
              <a:rPr lang="en-US" sz="3200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65698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436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Sensitivity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New stream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has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run merge-and-reduce framework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Recall total space used by merge-and-reduce was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points, but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was the length of the stream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sSup>
                                  <m:sSup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′|)</m:t>
                        </m:r>
                      </m:e>
                    </m:func>
                  </m:oMath>
                </a14:m>
                <a:r>
                  <a:rPr lang="en-US" sz="3200" dirty="0"/>
                  <a:t> points, which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since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213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first pass to estimate sensitivity of each point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in the stream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second pass to perform sensitivity sampling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1592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Sensitivity of a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limLow>
                      <m:limLow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the optimal (capacitated) set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centers, so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7616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12256E-03ED-4F93-6994-58CC5A3B070F}"/>
                  </a:ext>
                </a:extLst>
              </p:cNvPr>
              <p:cNvSpPr txBox="1"/>
              <p:nvPr/>
            </p:nvSpPr>
            <p:spPr>
              <a:xfrm>
                <a:off x="960581" y="1980335"/>
                <a:ext cx="8802255" cy="1117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12256E-03ED-4F93-6994-58CC5A3B0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581" y="1980335"/>
                <a:ext cx="8802255" cy="11176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CF258E-0CFA-D4F5-217E-31FD85CAF040}"/>
                  </a:ext>
                </a:extLst>
              </p:cNvPr>
              <p:cNvSpPr txBox="1"/>
              <p:nvPr/>
            </p:nvSpPr>
            <p:spPr>
              <a:xfrm>
                <a:off x="3251201" y="3387660"/>
                <a:ext cx="6096000" cy="11501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2⋅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CF258E-0CFA-D4F5-217E-31FD85CAF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1" y="3387660"/>
                <a:ext cx="6096000" cy="11501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B2E5E4-B9B1-562C-F296-78484196983F}"/>
                  </a:ext>
                </a:extLst>
              </p:cNvPr>
              <p:cNvSpPr txBox="1"/>
              <p:nvPr/>
            </p:nvSpPr>
            <p:spPr>
              <a:xfrm>
                <a:off x="2724727" y="4901034"/>
                <a:ext cx="6096000" cy="1172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B2E5E4-B9B1-562C-F296-784841969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727" y="4901034"/>
                <a:ext cx="6096000" cy="1172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538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Takeaway</a:t>
                </a:r>
                <a:r>
                  <a:rPr lang="en-US" sz="3200" dirty="0"/>
                  <a:t>: Can use a “good” (capacitated)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centers along with an approximation of its cost to estimate sensitivities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of all points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find such an estimate?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Cannot use online sensitivity sampling or merge-and-reduce anymore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63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07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7BC1F-439E-093C-F8B8-2BE7B40DA255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97BC1F-439E-093C-F8B8-2BE7B40DA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E1C83B2A-0D60-46DF-E2E0-ACF43F96EC78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671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48F338-F9C9-22AB-EFC2-5215866A3BAB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CA7E66-885C-07EA-5D18-15EA8C8F0A8B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06519-712D-7E55-1C94-6201549CD05F}"/>
              </a:ext>
            </a:extLst>
          </p:cNvPr>
          <p:cNvCxnSpPr>
            <a:cxnSpLocks/>
            <a:stCxn id="24" idx="0"/>
            <a:endCxn id="24" idx="2"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6641C2-A193-C849-AC57-83FC7CE8AD62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6641C2-A193-C849-AC57-83FC7CE8A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D2A6279C-CCB8-9509-DE91-697F0C43F5F3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461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48F338-F9C9-22AB-EFC2-5215866A3BAB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CA7E66-885C-07EA-5D18-15EA8C8F0A8B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F06519-712D-7E55-1C94-6201549CD05F}"/>
              </a:ext>
            </a:extLst>
          </p:cNvPr>
          <p:cNvCxnSpPr>
            <a:cxnSpLocks/>
            <a:stCxn id="24" idx="0"/>
            <a:endCxn id="24" idx="2"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39A60C1-07C5-44E5-7AF8-82F2EE65873B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D59399-7411-9C0E-700D-17E6133C23C2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168E36-AEC1-87E0-73E8-545BF43A724D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745745-070F-9620-186F-723ECC0C8300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764969-5EB4-F854-DD43-DE6233B2A7D7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764969-5EB4-F854-DD43-DE6233B2A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ight Brace 31">
            <a:extLst>
              <a:ext uri="{FF2B5EF4-FFF2-40B4-BE49-F238E27FC236}">
                <a16:creationId xmlns:a16="http://schemas.microsoft.com/office/drawing/2014/main" id="{68861DB9-B48B-15E7-2CCB-1DDB6B851247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480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9C57A-7550-FDD6-4834-09B738F8D5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E59F90-FE2E-360E-89E1-14EA5FF3FCE3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B9C019-13EF-BBF2-9C46-D1A80A0FA5D5}"/>
              </a:ext>
            </a:extLst>
          </p:cNvPr>
          <p:cNvSpPr txBox="1"/>
          <p:nvPr/>
        </p:nvSpPr>
        <p:spPr>
          <a:xfrm>
            <a:off x="6499874" y="2907370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EB536-CB40-695F-F52C-C70148F3122B}"/>
                  </a:ext>
                </a:extLst>
              </p:cNvPr>
              <p:cNvSpPr txBox="1"/>
              <p:nvPr/>
            </p:nvSpPr>
            <p:spPr>
              <a:xfrm>
                <a:off x="238924" y="1924401"/>
                <a:ext cx="302865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Total cost: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C0EB536-CB40-695F-F52C-C70148F31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4" y="1924401"/>
                <a:ext cx="3028650" cy="954107"/>
              </a:xfrm>
              <a:prstGeom prst="rect">
                <a:avLst/>
              </a:prstGeom>
              <a:blipFill>
                <a:blip r:embed="rId3"/>
                <a:stretch>
                  <a:fillRect l="-4024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61CEEB7D-1AF8-58AD-B321-6CABEBB42810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7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9803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4DC623-6C48-8F56-6A78-FBE711934B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F88794-4844-A888-7125-187EF72AD615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AE1E-0FC0-52A7-F376-9A7DC4B4A70F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8F72C3-8721-1AB9-06F4-26F00AFC5262}"/>
                  </a:ext>
                </a:extLst>
              </p:cNvPr>
              <p:cNvSpPr txBox="1"/>
              <p:nvPr/>
            </p:nvSpPr>
            <p:spPr>
              <a:xfrm>
                <a:off x="238924" y="1953263"/>
                <a:ext cx="3028650" cy="1335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Total cost: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⋅7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⋅7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8F72C3-8721-1AB9-06F4-26F00AFC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4" y="1953263"/>
                <a:ext cx="3028650" cy="1335750"/>
              </a:xfrm>
              <a:prstGeom prst="rect">
                <a:avLst/>
              </a:prstGeom>
              <a:blipFill>
                <a:blip r:embed="rId3"/>
                <a:stretch>
                  <a:fillRect l="-4024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AE91BEDC-3504-3ED4-18A0-3144A303B9FD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582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53C259-ACB6-D1CB-6C12-AFE4CE86CF69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2444C7-885D-7CE5-2C6C-9636E65097AB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CD0D7-1CD8-98A4-46D4-95EA24D74B58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858592-099E-A78A-8FE5-366B783F2993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00EF9-780D-3655-EF64-9361C1EBAC28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D90D8-A543-FCDA-1F7C-0D003DCF777C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F6DEBF-B8E6-B416-C9AE-006EE93234CE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8EC40D2D-148F-9319-CB5A-830F2F7BDBB8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91B1E1-1EC1-246B-36B4-52715C80EEE1}"/>
                  </a:ext>
                </a:extLst>
              </p:cNvPr>
              <p:cNvSpPr txBox="1"/>
              <p:nvPr/>
            </p:nvSpPr>
            <p:spPr>
              <a:xfrm>
                <a:off x="238924" y="1954905"/>
                <a:ext cx="3028650" cy="1789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Total cost: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⋅11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91B1E1-1EC1-246B-36B4-52715C80E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4" y="1954905"/>
                <a:ext cx="3028650" cy="1789785"/>
              </a:xfrm>
              <a:prstGeom prst="rect">
                <a:avLst/>
              </a:prstGeom>
              <a:blipFill>
                <a:blip r:embed="rId4"/>
                <a:stretch>
                  <a:fillRect l="-4024" t="-3413" b="-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070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Earth mover distance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EMD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 denotes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 (capacitated)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centers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Quadtree embedding</a:t>
                </a:r>
                <a:r>
                  <a:rPr lang="en-US" sz="3200" dirty="0"/>
                  <a:t>: For a (weighted)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centers, the quadtree embedding outputs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such that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267856" y="5096859"/>
                <a:ext cx="11485418" cy="692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EMD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EMD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56" y="5096859"/>
                <a:ext cx="11485418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0142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Quadtree embedding produces a vector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computation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is the sum of the level costs, which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norm of the frequency vector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exists a one-pass streaming algorithm that outputs a constant-factor approximation to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norm of a frequency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and uses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[Indyk06]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38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9365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EMD Sketch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EMD sketch</a:t>
                </a:r>
                <a:r>
                  <a:rPr lang="en-US" sz="3200" dirty="0"/>
                  <a:t>: There exists a one-pass streaming algorithm that uses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and outputs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such that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353291" y="2963259"/>
                <a:ext cx="11485418" cy="692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EMD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EMD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1" y="2963259"/>
                <a:ext cx="11485418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3466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EMD Sketch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accent1"/>
                    </a:solidFill>
                  </a:rPr>
                  <a:t>[BackursIndykRazenshteynWoodruff16]</a:t>
                </a:r>
                <a:r>
                  <a:rPr lang="en-US" sz="3200" dirty="0"/>
                  <a:t> To estimate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it suffices to union bound over a net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</m:d>
                  </m:oMath>
                </a14:m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EMD sketch</a:t>
                </a:r>
                <a:r>
                  <a:rPr lang="en-US" sz="3200" dirty="0"/>
                  <a:t>: There exists a one-pass streaming algorithm that uses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 bits of space and outputs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(as well as the capacitated set of centers) such that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353291" y="5715695"/>
                <a:ext cx="11485418" cy="692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91" y="5715695"/>
                <a:ext cx="11485418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8909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EMD sketch</a:t>
                </a:r>
                <a:r>
                  <a:rPr lang="en-US" sz="3200" dirty="0"/>
                  <a:t>: There exists a one-pass streaming algorithm that uses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e>
                                </m:func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 bits of space and outputs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(as well as the capacitated set of centers) such that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dirty="0"/>
                  <a:t>: Can use a “good” (capacitated)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centers along with an approximation of its cost to estimate sensitivities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of all points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436418" y="3212640"/>
                <a:ext cx="11485418" cy="692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18" y="3212640"/>
                <a:ext cx="11485418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9898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First Pass to Second Pass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can set up the EMD sketch in the first pass of the stream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At the end of the first pass of the stream, we have a data structure that can estimate the sensitivity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for any query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second pass of the stream, we would like to perform sensitivity sampling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2573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DO NOT</a:t>
                </a:r>
                <a:r>
                  <a:rPr lang="en-US" sz="3200" dirty="0"/>
                  <a:t>: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the stream with probability proportional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Does not work for insertion-deletion streams</a:t>
                </a:r>
                <a:endParaRPr lang="en-US" sz="28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DO</a:t>
                </a:r>
                <a:r>
                  <a:rPr lang="en-US" sz="3200" dirty="0"/>
                  <a:t>: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the universe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can have a large number of points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can have a small number of points at the end of the stream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47851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in the universe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will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 at the end of the stream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sparse recovery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20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Assume points are in metric space with distance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⋅,⋅)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203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stream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that induces a frequency vector of length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nonzero entries, there exists an algorithm that uses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and recovers the nonzero coordinates and their frequencies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elements are sampled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by their sensitivities, recovering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by sparse recovery corresponds to sensitivity sampling!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9621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First pass</a:t>
                </a:r>
                <a:r>
                  <a:rPr lang="en-US" sz="3200" dirty="0"/>
                  <a:t>: set up the EMD sketch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Second pass</a:t>
                </a:r>
                <a:r>
                  <a:rPr lang="en-US" sz="3200" dirty="0"/>
                  <a:t>: 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Sample elements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their sensitivities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Run sparse recovery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7616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53C259-ACB6-D1CB-6C12-AFE4CE86CF69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2444C7-885D-7CE5-2C6C-9636E65097AB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CD0D7-1CD8-98A4-46D4-95EA24D74B58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858592-099E-A78A-8FE5-366B783F2993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00EF9-780D-3655-EF64-9361C1EBAC28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D90D8-A543-FCDA-1F7C-0D003DCF777C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F6DEBF-B8E6-B416-C9AE-006EE93234CE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8EC40D2D-148F-9319-CB5A-830F2F7BDBB8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91B1E1-1EC1-246B-36B4-52715C80EEE1}"/>
                  </a:ext>
                </a:extLst>
              </p:cNvPr>
              <p:cNvSpPr txBox="1"/>
              <p:nvPr/>
            </p:nvSpPr>
            <p:spPr>
              <a:xfrm>
                <a:off x="238924" y="1954905"/>
                <a:ext cx="3028650" cy="7140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⋅11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91B1E1-1EC1-246B-36B4-52715C80E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24" y="1954905"/>
                <a:ext cx="3028650" cy="714042"/>
              </a:xfrm>
              <a:prstGeom prst="rect">
                <a:avLst/>
              </a:prstGeom>
              <a:blipFill>
                <a:blip r:embed="rId4"/>
                <a:stretch>
                  <a:fillRect l="-4024" b="-1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0250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53C259-ACB6-D1CB-6C12-AFE4CE86CF69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2444C7-885D-7CE5-2C6C-9636E65097AB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CD0D7-1CD8-98A4-46D4-95EA24D74B58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858592-099E-A78A-8FE5-366B783F2993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00EF9-780D-3655-EF64-9361C1EBAC28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D90D8-A543-FCDA-1F7C-0D003DCF777C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F6DEBF-B8E6-B416-C9AE-006EE93234CE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8EC40D2D-148F-9319-CB5A-830F2F7BDBB8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91B1E1-1EC1-246B-36B4-52715C80EEE1}"/>
                  </a:ext>
                </a:extLst>
              </p:cNvPr>
              <p:cNvSpPr txBox="1"/>
              <p:nvPr/>
            </p:nvSpPr>
            <p:spPr>
              <a:xfrm>
                <a:off x="79534" y="1952003"/>
                <a:ext cx="3028650" cy="761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Level cost: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⋅11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A91B1E1-1EC1-246B-36B4-52715C80E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4" y="1952003"/>
                <a:ext cx="3028650" cy="761875"/>
              </a:xfrm>
              <a:prstGeom prst="rect">
                <a:avLst/>
              </a:prstGeom>
              <a:blipFill>
                <a:blip r:embed="rId4"/>
                <a:stretch>
                  <a:fillRect l="-4024" b="-10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208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3200" dirty="0"/>
                  <a:t> have distance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3200" dirty="0"/>
                  <a:t>, the probability it will be split by a grid of length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200" dirty="0"/>
                  <a:t> is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Expected cost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Expected cost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sz="3200" dirty="0"/>
                  <a:t>, i.e., distortion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dirty="0"/>
                  <a:t>: worse EMD sketch guarantee corresponds to larger oversampling necessary for sensitivity sampling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74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29113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Bad distortion results when pairs of points are “too close” to the boundary of the </a:t>
            </a:r>
            <a:r>
              <a:rPr lang="en-US" sz="3200" dirty="0" err="1"/>
              <a:t>hypergrid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Goal</a:t>
            </a:r>
            <a:r>
              <a:rPr lang="en-US" sz="3200" dirty="0"/>
              <a:t>: Prevent this case from happening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Fix</a:t>
            </a:r>
            <a:r>
              <a:rPr lang="en-US" sz="3200" dirty="0"/>
              <a:t>: When a query center is too close to the boundary of the </a:t>
            </a:r>
            <a:r>
              <a:rPr lang="en-US" sz="3200" dirty="0" err="1"/>
              <a:t>hypergrid</a:t>
            </a:r>
            <a:r>
              <a:rPr lang="en-US" sz="3200" dirty="0"/>
              <a:t>, create another center on the opposite cell!</a:t>
            </a:r>
          </a:p>
        </p:txBody>
      </p:sp>
    </p:spTree>
    <p:extLst>
      <p:ext uri="{BB962C8B-B14F-4D97-AF65-F5344CB8AC3E}">
        <p14:creationId xmlns:p14="http://schemas.microsoft.com/office/powerpoint/2010/main" val="6086717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9C57A-7550-FDD6-4834-09B738F8D5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E59F90-FE2E-360E-89E1-14EA5FF3FCE3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B9C019-13EF-BBF2-9C46-D1A80A0FA5D5}"/>
              </a:ext>
            </a:extLst>
          </p:cNvPr>
          <p:cNvSpPr txBox="1"/>
          <p:nvPr/>
        </p:nvSpPr>
        <p:spPr>
          <a:xfrm>
            <a:off x="6499874" y="2907370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ABA7AD-80B2-A618-83C9-3978A9356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ight Brace 35">
            <a:extLst>
              <a:ext uri="{FF2B5EF4-FFF2-40B4-BE49-F238E27FC236}">
                <a16:creationId xmlns:a16="http://schemas.microsoft.com/office/drawing/2014/main" id="{61CEEB7D-1AF8-58AD-B321-6CABEBB42810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569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4DC623-6C48-8F56-6A78-FBE711934B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F88794-4844-A888-7125-187EF72AD615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AE1E-0FC0-52A7-F376-9A7DC4B4A70F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AE91BEDC-3504-3ED4-18A0-3144A303B9FD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429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E4DC623-6C48-8F56-6A78-FBE711934BA0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F88794-4844-A888-7125-187EF72AD615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AE1E-0FC0-52A7-F376-9A7DC4B4A70F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79EE14B-E1B1-4511-D579-862B949E7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Brace 36">
            <a:extLst>
              <a:ext uri="{FF2B5EF4-FFF2-40B4-BE49-F238E27FC236}">
                <a16:creationId xmlns:a16="http://schemas.microsoft.com/office/drawing/2014/main" id="{AE91BEDC-3504-3ED4-18A0-3144A303B9FD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1FE40A3F-93BE-5E0F-9819-FB5EF582771C}"/>
              </a:ext>
            </a:extLst>
          </p:cNvPr>
          <p:cNvSpPr/>
          <p:nvPr/>
        </p:nvSpPr>
        <p:spPr>
          <a:xfrm>
            <a:off x="4007149" y="3572222"/>
            <a:ext cx="254491" cy="190648"/>
          </a:xfrm>
          <a:prstGeom prst="triangl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9189DB8-BFFD-F162-2A46-E823E183933E}"/>
              </a:ext>
            </a:extLst>
          </p:cNvPr>
          <p:cNvSpPr/>
          <p:nvPr/>
        </p:nvSpPr>
        <p:spPr>
          <a:xfrm>
            <a:off x="5681123" y="2956401"/>
            <a:ext cx="254491" cy="190648"/>
          </a:xfrm>
          <a:prstGeom prst="triangl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571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53C259-ACB6-D1CB-6C12-AFE4CE86CF69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2444C7-885D-7CE5-2C6C-9636E65097AB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CD0D7-1CD8-98A4-46D4-95EA24D74B58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858592-099E-A78A-8FE5-366B783F2993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00EF9-780D-3655-EF64-9361C1EBAC28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D90D8-A543-FCDA-1F7C-0D003DCF777C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F6DEBF-B8E6-B416-C9AE-006EE93234CE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8EC40D2D-148F-9319-CB5A-830F2F7BDBB8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62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set of centers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3621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Quadtree Embedding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C0DDB-19AB-D560-E8DD-F5007657EE32}"/>
              </a:ext>
            </a:extLst>
          </p:cNvPr>
          <p:cNvSpPr/>
          <p:nvPr/>
        </p:nvSpPr>
        <p:spPr>
          <a:xfrm>
            <a:off x="7294854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F5AB01-D8C1-1EBD-F2EB-E80CF46A6712}"/>
              </a:ext>
            </a:extLst>
          </p:cNvPr>
          <p:cNvSpPr/>
          <p:nvPr/>
        </p:nvSpPr>
        <p:spPr>
          <a:xfrm>
            <a:off x="3108184" y="451023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EDA151-733D-2D2A-F11F-2B7DE5A2B3A8}"/>
              </a:ext>
            </a:extLst>
          </p:cNvPr>
          <p:cNvSpPr/>
          <p:nvPr/>
        </p:nvSpPr>
        <p:spPr>
          <a:xfrm>
            <a:off x="7930361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A56DE3-3ED1-AE92-5E30-36296B5BB187}"/>
              </a:ext>
            </a:extLst>
          </p:cNvPr>
          <p:cNvSpPr/>
          <p:nvPr/>
        </p:nvSpPr>
        <p:spPr>
          <a:xfrm>
            <a:off x="7418790" y="40979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1DC2D6-1CEA-A473-D91C-F5FB98A04875}"/>
              </a:ext>
            </a:extLst>
          </p:cNvPr>
          <p:cNvSpPr/>
          <p:nvPr/>
        </p:nvSpPr>
        <p:spPr>
          <a:xfrm>
            <a:off x="7629460" y="47385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FD340E-8400-0B71-0777-001EC17D5168}"/>
              </a:ext>
            </a:extLst>
          </p:cNvPr>
          <p:cNvSpPr/>
          <p:nvPr/>
        </p:nvSpPr>
        <p:spPr>
          <a:xfrm>
            <a:off x="3345877" y="485531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62D87-F252-7964-EC5F-1A5006775405}"/>
              </a:ext>
            </a:extLst>
          </p:cNvPr>
          <p:cNvSpPr/>
          <p:nvPr/>
        </p:nvSpPr>
        <p:spPr>
          <a:xfrm>
            <a:off x="3780310" y="42503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BCF6B41-758B-8B95-59A9-C83BEDE55809}"/>
              </a:ext>
            </a:extLst>
          </p:cNvPr>
          <p:cNvSpPr/>
          <p:nvPr/>
        </p:nvSpPr>
        <p:spPr>
          <a:xfrm>
            <a:off x="8031887" y="47004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7862A9-3FC8-E8A3-5566-C55B7B5BD294}"/>
              </a:ext>
            </a:extLst>
          </p:cNvPr>
          <p:cNvSpPr/>
          <p:nvPr/>
        </p:nvSpPr>
        <p:spPr>
          <a:xfrm>
            <a:off x="3492679" y="447670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9D452-8A25-E3B8-2037-3602C0CAF68B}"/>
              </a:ext>
            </a:extLst>
          </p:cNvPr>
          <p:cNvSpPr/>
          <p:nvPr/>
        </p:nvSpPr>
        <p:spPr>
          <a:xfrm>
            <a:off x="3730017" y="47478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B594236-1982-9D24-02E0-EC63B46784F5}"/>
              </a:ext>
            </a:extLst>
          </p:cNvPr>
          <p:cNvSpPr/>
          <p:nvPr/>
        </p:nvSpPr>
        <p:spPr>
          <a:xfrm>
            <a:off x="3267574" y="417647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8C822C-19DD-48A8-E1D0-E8B35CE432D2}"/>
              </a:ext>
            </a:extLst>
          </p:cNvPr>
          <p:cNvSpPr/>
          <p:nvPr/>
        </p:nvSpPr>
        <p:spPr>
          <a:xfrm>
            <a:off x="7674828" y="439822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ABC4D4-C69C-2DF4-CB03-7204F8B0B338}"/>
              </a:ext>
            </a:extLst>
          </p:cNvPr>
          <p:cNvSpPr/>
          <p:nvPr/>
        </p:nvSpPr>
        <p:spPr>
          <a:xfrm>
            <a:off x="5006190" y="31672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92DE0EC-1EB7-070D-00E8-E1731F853293}"/>
              </a:ext>
            </a:extLst>
          </p:cNvPr>
          <p:cNvSpPr/>
          <p:nvPr/>
        </p:nvSpPr>
        <p:spPr>
          <a:xfrm>
            <a:off x="5936610" y="31664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048B0D-A90D-E38B-3648-B8E24093A524}"/>
              </a:ext>
            </a:extLst>
          </p:cNvPr>
          <p:cNvSpPr/>
          <p:nvPr/>
        </p:nvSpPr>
        <p:spPr>
          <a:xfrm>
            <a:off x="5678316" y="29073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20CF5D9-CABF-AEFE-D99A-C45BAF963255}"/>
              </a:ext>
            </a:extLst>
          </p:cNvPr>
          <p:cNvSpPr/>
          <p:nvPr/>
        </p:nvSpPr>
        <p:spPr>
          <a:xfrm>
            <a:off x="5390685" y="31336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C88F0F-19F4-7CEE-DFCE-5E80A6A5419F}"/>
              </a:ext>
            </a:extLst>
          </p:cNvPr>
          <p:cNvSpPr/>
          <p:nvPr/>
        </p:nvSpPr>
        <p:spPr>
          <a:xfrm>
            <a:off x="5628023" y="340485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4DD682-5AE0-DC49-2CCE-7A5150AD4DCE}"/>
              </a:ext>
            </a:extLst>
          </p:cNvPr>
          <p:cNvSpPr/>
          <p:nvPr/>
        </p:nvSpPr>
        <p:spPr>
          <a:xfrm>
            <a:off x="5165580" y="283345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4E1A30-876D-B395-FE79-BD3EADA8F7EB}"/>
              </a:ext>
            </a:extLst>
          </p:cNvPr>
          <p:cNvSpPr/>
          <p:nvPr/>
        </p:nvSpPr>
        <p:spPr>
          <a:xfrm>
            <a:off x="5484290" y="260724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32F8C4-A447-33B9-CA32-741E1AE56EB9}"/>
              </a:ext>
            </a:extLst>
          </p:cNvPr>
          <p:cNvSpPr/>
          <p:nvPr/>
        </p:nvSpPr>
        <p:spPr>
          <a:xfrm>
            <a:off x="2898503" y="1579029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7AF4F-EF80-F083-E383-5E33B132452C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80CCB9-F3BF-4A83-C005-914ABD3AF6FF}"/>
              </a:ext>
            </a:extLst>
          </p:cNvPr>
          <p:cNvSpPr/>
          <p:nvPr/>
        </p:nvSpPr>
        <p:spPr>
          <a:xfrm>
            <a:off x="2894742" y="1594745"/>
            <a:ext cx="6402515" cy="500649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A1C9896-0FD4-5260-BFCD-5A940021C314}"/>
              </a:ext>
            </a:extLst>
          </p:cNvPr>
          <p:cNvSpPr/>
          <p:nvPr/>
        </p:nvSpPr>
        <p:spPr>
          <a:xfrm>
            <a:off x="4030726" y="4484399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09B5BA9B-805C-DD9C-55C9-60621BB62C62}"/>
              </a:ext>
            </a:extLst>
          </p:cNvPr>
          <p:cNvSpPr/>
          <p:nvPr/>
        </p:nvSpPr>
        <p:spPr>
          <a:xfrm>
            <a:off x="6245383" y="2958534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5237CA0-7045-291F-6234-86FCEBD20E0A}"/>
              </a:ext>
            </a:extLst>
          </p:cNvPr>
          <p:cNvSpPr/>
          <p:nvPr/>
        </p:nvSpPr>
        <p:spPr>
          <a:xfrm>
            <a:off x="7178293" y="479641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24D719-1DC3-C819-3127-EA32254ED237}"/>
              </a:ext>
            </a:extLst>
          </p:cNvPr>
          <p:cNvCxnSpPr/>
          <p:nvPr/>
        </p:nvCxnSpPr>
        <p:spPr>
          <a:xfrm>
            <a:off x="2894742" y="4097994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D6A5B2-17FD-25E6-43BF-A3168D3DE1E2}"/>
              </a:ext>
            </a:extLst>
          </p:cNvPr>
          <p:cNvCxnSpPr>
            <a:cxnSpLocks/>
          </p:cNvCxnSpPr>
          <p:nvPr/>
        </p:nvCxnSpPr>
        <p:spPr>
          <a:xfrm>
            <a:off x="6096000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53C259-ACB6-D1CB-6C12-AFE4CE86CF69}"/>
              </a:ext>
            </a:extLst>
          </p:cNvPr>
          <p:cNvCxnSpPr/>
          <p:nvPr/>
        </p:nvCxnSpPr>
        <p:spPr>
          <a:xfrm>
            <a:off x="2894742" y="279359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2444C7-885D-7CE5-2C6C-9636E65097AB}"/>
              </a:ext>
            </a:extLst>
          </p:cNvPr>
          <p:cNvCxnSpPr/>
          <p:nvPr/>
        </p:nvCxnSpPr>
        <p:spPr>
          <a:xfrm>
            <a:off x="2894742" y="5377231"/>
            <a:ext cx="640251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0CD0D7-1CD8-98A4-46D4-95EA24D74B58}"/>
              </a:ext>
            </a:extLst>
          </p:cNvPr>
          <p:cNvCxnSpPr>
            <a:cxnSpLocks/>
          </p:cNvCxnSpPr>
          <p:nvPr/>
        </p:nvCxnSpPr>
        <p:spPr>
          <a:xfrm>
            <a:off x="4465781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9858592-099E-A78A-8FE5-366B783F2993}"/>
              </a:ext>
            </a:extLst>
          </p:cNvPr>
          <p:cNvCxnSpPr>
            <a:cxnSpLocks/>
          </p:cNvCxnSpPr>
          <p:nvPr/>
        </p:nvCxnSpPr>
        <p:spPr>
          <a:xfrm>
            <a:off x="7665815" y="1594745"/>
            <a:ext cx="0" cy="50064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000EF9-780D-3655-EF64-9361C1EBAC28}"/>
              </a:ext>
            </a:extLst>
          </p:cNvPr>
          <p:cNvSpPr txBox="1"/>
          <p:nvPr/>
        </p:nvSpPr>
        <p:spPr>
          <a:xfrm>
            <a:off x="3998711" y="472545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D90D8-A543-FCDA-1F7C-0D003DCF777C}"/>
              </a:ext>
            </a:extLst>
          </p:cNvPr>
          <p:cNvSpPr txBox="1"/>
          <p:nvPr/>
        </p:nvSpPr>
        <p:spPr>
          <a:xfrm>
            <a:off x="6807728" y="4755981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6</a:t>
            </a:r>
            <a:endParaRPr lang="en-US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F6DEBF-B8E6-B416-C9AE-006EE93234CE}"/>
              </a:ext>
            </a:extLst>
          </p:cNvPr>
          <p:cNvSpPr txBox="1"/>
          <p:nvPr/>
        </p:nvSpPr>
        <p:spPr>
          <a:xfrm>
            <a:off x="6505490" y="2922152"/>
            <a:ext cx="3267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7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/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C09339A-5DF4-A825-3499-B0FE70020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999" y="3762870"/>
                <a:ext cx="152832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e 38">
            <a:extLst>
              <a:ext uri="{FF2B5EF4-FFF2-40B4-BE49-F238E27FC236}">
                <a16:creationId xmlns:a16="http://schemas.microsoft.com/office/drawing/2014/main" id="{8EC40D2D-148F-9319-CB5A-830F2F7BDBB8}"/>
              </a:ext>
            </a:extLst>
          </p:cNvPr>
          <p:cNvSpPr/>
          <p:nvPr/>
        </p:nvSpPr>
        <p:spPr>
          <a:xfrm>
            <a:off x="9559487" y="1690688"/>
            <a:ext cx="766913" cy="4700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05529806-4C0F-7D52-94D7-674676F624EC}"/>
              </a:ext>
            </a:extLst>
          </p:cNvPr>
          <p:cNvSpPr/>
          <p:nvPr/>
        </p:nvSpPr>
        <p:spPr>
          <a:xfrm>
            <a:off x="5681123" y="2956401"/>
            <a:ext cx="254491" cy="190648"/>
          </a:xfrm>
          <a:prstGeom prst="triangl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69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Wasserstein Sketch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Wasserstein-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>
                    <a:solidFill>
                      <a:srgbClr val="00B050"/>
                    </a:solidFill>
                  </a:rPr>
                  <a:t> distance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WASS</m:t>
                    </m:r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3200" dirty="0"/>
                  <a:t> denotes the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 (capacitated)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centers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Wasserstein sketch</a:t>
                </a:r>
                <a:r>
                  <a:rPr lang="en-US" sz="3200" dirty="0"/>
                  <a:t>: There exists a one-pass streaming algorithm that uses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and outputs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 such that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/>
              <p:nvPr/>
            </p:nvSpPr>
            <p:spPr>
              <a:xfrm>
                <a:off x="452584" y="5383187"/>
                <a:ext cx="11485418" cy="5904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1+0.5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func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WASSD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DB0772-41DD-357F-A08F-1799ABAA8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84" y="5383187"/>
                <a:ext cx="11485418" cy="590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2245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Applying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First pass</a:t>
                </a:r>
                <a:r>
                  <a:rPr lang="en-US" sz="3200" dirty="0"/>
                  <a:t>: set up the Wasserstein sketch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Second pass</a:t>
                </a:r>
                <a:r>
                  <a:rPr lang="en-US" sz="3200" dirty="0"/>
                  <a:t>: 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Sample elements into a </a:t>
                </a:r>
                <a:r>
                  <a:rPr lang="en-US" sz="3200" dirty="0" err="1"/>
                  <a:t>substream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to their sensitivities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Run sparse recovery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0584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Applying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Problem</a:t>
                </a:r>
                <a:r>
                  <a:rPr lang="en-US" sz="3200" dirty="0"/>
                  <a:t>: Because the distortion of the Wasserstein embedding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1+0.5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, we need to sample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.5</m:t>
                            </m:r>
                          </m:sup>
                        </m:sSup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-median, we stored all the points, using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bits of space per point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Cannot afford to store all points explicitly here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3334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Applying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-Median Framework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-Means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Cannot afford to store all points explicitly here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Instead, store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offset</a:t>
                </a:r>
                <a:r>
                  <a:rPr lang="en-US" sz="3200" dirty="0"/>
                  <a:t> of each point from one of the centers of near-optimal solution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95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8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Euclidean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Euclidean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-clustering, input points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b="0" dirty="0"/>
                  <a:t>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b="0" i="1" dirty="0"/>
                  <a:t> </a:t>
                </a:r>
                <a:r>
                  <a:rPr lang="en-US" sz="3200" b="0" dirty="0"/>
                  <a:t>is the Euclidean distance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problem: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/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3048</Words>
  <Application>Microsoft Office PowerPoint</Application>
  <PresentationFormat>Widescreen</PresentationFormat>
  <Paragraphs>406</Paragraphs>
  <Slides>74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Office Theme</vt:lpstr>
      <vt:lpstr>Streaming Euclidean k-median and k-means with o(log⁡〖n)〗 Space</vt:lpstr>
      <vt:lpstr>Clustering</vt:lpstr>
      <vt:lpstr>k-Clustering</vt:lpstr>
      <vt:lpstr>k-Clustering</vt:lpstr>
      <vt:lpstr>k-Clustering</vt:lpstr>
      <vt:lpstr>k-Clustering</vt:lpstr>
      <vt:lpstr>k-Clustering</vt:lpstr>
      <vt:lpstr>k-Clustering</vt:lpstr>
      <vt:lpstr>Euclidean k-Clustering</vt:lpstr>
      <vt:lpstr>Coreset</vt:lpstr>
      <vt:lpstr>Coreset</vt:lpstr>
      <vt:lpstr>Coreset</vt:lpstr>
      <vt:lpstr>Coreset (Formal Definition)</vt:lpstr>
      <vt:lpstr>Coreset Constructions</vt:lpstr>
      <vt:lpstr>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Our Results</vt:lpstr>
      <vt:lpstr>Our Results</vt:lpstr>
      <vt:lpstr>Our Results</vt:lpstr>
      <vt:lpstr>Our Results</vt:lpstr>
      <vt:lpstr>PowerPoint Presentation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Sensitivity Sampling</vt:lpstr>
      <vt:lpstr>Online Sensitivity</vt:lpstr>
      <vt:lpstr>Online Sensitivity</vt:lpstr>
      <vt:lpstr>Online Sensitivity</vt:lpstr>
      <vt:lpstr>Online Sensitivity</vt:lpstr>
      <vt:lpstr>Online Sensitivity</vt:lpstr>
      <vt:lpstr>Insertion-Deletion Streams</vt:lpstr>
      <vt:lpstr>Sensitivity Estimation</vt:lpstr>
      <vt:lpstr>Sensitivity Estimation</vt:lpstr>
      <vt:lpstr>Sensitivity Estimation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EMD Sketch</vt:lpstr>
      <vt:lpstr>EMD Sketch</vt:lpstr>
      <vt:lpstr>Summary</vt:lpstr>
      <vt:lpstr>First Pass to Second Pass</vt:lpstr>
      <vt:lpstr>Sensitivity Sampling</vt:lpstr>
      <vt:lpstr>Sensitivity Sampling</vt:lpstr>
      <vt:lpstr>Sparse Recovery</vt:lpstr>
      <vt:lpstr>k-Median Framework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Quadtree Embedding</vt:lpstr>
      <vt:lpstr>Wasserstein Sketch</vt:lpstr>
      <vt:lpstr>Applying k-Median Framework to k-Means</vt:lpstr>
      <vt:lpstr>Applying k-Median Framework to k-Means</vt:lpstr>
      <vt:lpstr>Applying k-Median Framework to k-Means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Euclidean k-median and k-means with o(log⁡〖n)〗 Space</dc:title>
  <dc:creator>Samson Zhou</dc:creator>
  <cp:lastModifiedBy>Samson Zhou</cp:lastModifiedBy>
  <cp:revision>67</cp:revision>
  <dcterms:created xsi:type="dcterms:W3CDTF">2023-09-30T16:15:20Z</dcterms:created>
  <dcterms:modified xsi:type="dcterms:W3CDTF">2023-10-08T00:53:26Z</dcterms:modified>
</cp:coreProperties>
</file>