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788" r:id="rId2"/>
    <p:sldId id="1291" r:id="rId3"/>
    <p:sldId id="1289" r:id="rId4"/>
    <p:sldId id="1278" r:id="rId5"/>
    <p:sldId id="1281" r:id="rId6"/>
    <p:sldId id="1318" r:id="rId7"/>
    <p:sldId id="1314" r:id="rId8"/>
    <p:sldId id="1319" r:id="rId9"/>
    <p:sldId id="1326" r:id="rId10"/>
    <p:sldId id="1320" r:id="rId11"/>
    <p:sldId id="1322" r:id="rId12"/>
    <p:sldId id="1321" r:id="rId13"/>
    <p:sldId id="1327" r:id="rId14"/>
    <p:sldId id="1328" r:id="rId15"/>
    <p:sldId id="832" r:id="rId16"/>
    <p:sldId id="1323" r:id="rId17"/>
    <p:sldId id="1324" r:id="rId18"/>
    <p:sldId id="1325" r:id="rId19"/>
    <p:sldId id="1329" r:id="rId20"/>
    <p:sldId id="1331" r:id="rId21"/>
    <p:sldId id="1334" r:id="rId22"/>
    <p:sldId id="1338" r:id="rId23"/>
    <p:sldId id="1336" r:id="rId24"/>
    <p:sldId id="1337" r:id="rId25"/>
    <p:sldId id="1339" r:id="rId26"/>
    <p:sldId id="1357" r:id="rId27"/>
    <p:sldId id="1348" r:id="rId28"/>
    <p:sldId id="1349" r:id="rId29"/>
    <p:sldId id="1341" r:id="rId30"/>
    <p:sldId id="768" r:id="rId31"/>
    <p:sldId id="769" r:id="rId32"/>
    <p:sldId id="767" r:id="rId33"/>
    <p:sldId id="1351" r:id="rId34"/>
    <p:sldId id="1342" r:id="rId35"/>
    <p:sldId id="1352" r:id="rId36"/>
    <p:sldId id="1343" r:id="rId37"/>
    <p:sldId id="1353" r:id="rId38"/>
    <p:sldId id="1347" r:id="rId39"/>
    <p:sldId id="1354" r:id="rId40"/>
    <p:sldId id="1344" r:id="rId41"/>
    <p:sldId id="1355" r:id="rId42"/>
    <p:sldId id="1345" r:id="rId43"/>
    <p:sldId id="1161" r:id="rId44"/>
    <p:sldId id="1346" r:id="rId45"/>
    <p:sldId id="135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D1275-8595-46D3-B0E3-8452F93970F7}" v="1260" dt="2024-04-16T21:49:49.979"/>
    <p1510:client id="{C33454B1-1409-4904-8E9B-D065F9EB8E89}" v="14" dt="2024-04-17T05:50:5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8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9F8942D6-1FFB-49EF-8D15-014D0A314787}"/>
    <pc:docChg chg="delSld modSld">
      <pc:chgData name="Samson Zhou" userId="be955f33642ecbf5" providerId="LiveId" clId="{9F8942D6-1FFB-49EF-8D15-014D0A314787}" dt="2024-04-17T05:53:53.634" v="2" actId="20577"/>
      <pc:docMkLst>
        <pc:docMk/>
      </pc:docMkLst>
      <pc:sldChg chg="modSp mod">
        <pc:chgData name="Samson Zhou" userId="be955f33642ecbf5" providerId="LiveId" clId="{9F8942D6-1FFB-49EF-8D15-014D0A314787}" dt="2024-04-17T05:53:53.634" v="2" actId="20577"/>
        <pc:sldMkLst>
          <pc:docMk/>
          <pc:sldMk cId="612337156" sldId="788"/>
        </pc:sldMkLst>
        <pc:spChg chg="mod">
          <ac:chgData name="Samson Zhou" userId="be955f33642ecbf5" providerId="LiveId" clId="{9F8942D6-1FFB-49EF-8D15-014D0A314787}" dt="2024-04-17T05:53:53.634" v="2" actId="20577"/>
          <ac:spMkLst>
            <pc:docMk/>
            <pc:sldMk cId="612337156" sldId="788"/>
            <ac:spMk id="3" creationId="{89802CB3-FC8E-C393-0D77-33E8A17F6B16}"/>
          </ac:spMkLst>
        </pc:spChg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783152872" sldId="125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469821787" sldId="126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324447041" sldId="126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764114350" sldId="127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826214029" sldId="127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899717349" sldId="1279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761393567" sldId="1280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533236505" sldId="1281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905233082" sldId="1282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798815518" sldId="128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44954084" sldId="1305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831836494" sldId="1307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919322857" sldId="130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22215528" sldId="1309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50845748" sldId="1310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051485560" sldId="1311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158316235" sldId="1312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965121507" sldId="1313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4281656272" sldId="131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191427531" sldId="1315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449795326" sldId="131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390484112" sldId="1317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137695535" sldId="1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6927-1282-4E55-8BC5-0342305378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D3CB-062F-4412-BE42-995CE434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8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8E0-9059-7C0B-199D-30EAFCFB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7640-5B04-62C9-7216-CFA78386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9F9-0F93-8D2C-AB6C-88AF2AB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1BD-EC0E-C30D-80A5-ECBA485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4C7C-6CE7-99E2-B6F8-F99BD8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58F-3B2E-C2B5-3321-D18FAE7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57B3-7383-205A-EF51-C80491D3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C90-0B2D-0607-A8C3-5A22023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D368-74C7-1C0D-A01B-1708A22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034-12EB-9790-D45C-B769577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236B-F4CE-EA20-E4AD-038207C45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CE9E-D360-C323-E412-A1AB9CCC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CE1-D182-A165-B9D0-8B7E55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FDA-18F7-EEE6-ED03-DC70BDC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D61-4383-26E2-FE1B-FA2C7EB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79D-39A9-AC57-8554-8AD1CBA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3744-9B54-1967-8F9D-AD4FFD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2C11-CB85-A762-86C6-0EFC165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42BA-B51D-9831-C399-9D6A81F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9827-5EC3-40E5-8143-D5D2B078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9BE-3634-DF5E-7CE1-9023CC2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B800-8895-ED40-BE25-4B187063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8DF-A98F-03E9-FEC5-5DA44131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0389-6B68-C0E9-3665-1F6535E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644-F6D5-BF8F-5386-908F9A4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F3F-102B-1A59-08DF-254B40A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6030-CD27-8712-6447-9E2C38DE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7735C-625E-F86C-F976-DB3B16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349-1CCA-7C86-A404-FB51225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585E-5D1C-9680-171B-941813D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B630-0958-5C95-A878-8AA5CB2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295-8D89-08C3-6FDC-2FFE27F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38EF-F4DA-1BBE-94A9-0C96EC92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D1F9-47DF-5282-FD5A-D7B77CAA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7B7F-C804-8369-8597-302D96F5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9E481-09B0-14FA-07C8-BC436EFD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CE52-F756-DF1A-4697-043F253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250A-BC1D-564E-A8AE-F1E2727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2678-4C7A-40FF-A296-69225FBE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FE-3DE5-988F-A211-6EB93FC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C3DA-5080-E3B5-2BB8-6D99DBC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CF0D-869D-1F2D-D7DA-41A2F0F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001C-A0F9-1AA7-989F-58B7AF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5E1-2EF1-DAE9-2458-4EC9321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3E4E-FBCC-8220-50FE-6FAA756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F716-797A-0A30-0F6D-A4F43D9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57A-A2C4-7C36-7085-87844C1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658-0BB9-F309-3C45-5C90B67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48D5-5E46-B19C-D606-E4FB0B21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4D6-34AD-3C37-51A3-B510DFB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E4D6-BA9D-A800-1DCD-D1B767A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F5DA-29A6-819D-DEB1-8AEED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71D-98EA-89BD-098E-6A4C15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6BEDA-B50C-61A4-8A4B-D7FD55D39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095-7314-5D7D-F2A3-3F98F4CF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9EDF-E444-6827-8C46-9369369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3C09-6EBA-FC8E-D9AC-3D4672C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91E-7D28-8EA2-7DA4-E528610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2FCB1-24B6-57E9-9120-4A3CCA1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7B30-C3B7-711E-3E34-7F05736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4EF-6CC3-4388-42F1-74F9C926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A2C-A960-6E33-B8D2-97E1961E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709-3A2B-68BC-061F-16C59C6B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65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6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22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this class have pets?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How many people in this class besides the instructor have pets?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we do not need to use additional privacy budget to answer the second query</a:t>
            </a:r>
          </a:p>
        </p:txBody>
      </p:sp>
    </p:spTree>
    <p:extLst>
      <p:ext uri="{BB962C8B-B14F-4D97-AF65-F5344CB8AC3E}">
        <p14:creationId xmlns:p14="http://schemas.microsoft.com/office/powerpoint/2010/main" val="97799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might we answer the queries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non-privately</a:t>
                </a:r>
                <a:r>
                  <a:rPr lang="en-US" sz="3200" dirty="0"/>
                  <a:t>, say with target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5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Let’s normalize,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might we answer the queries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non-privately</a:t>
                </a:r>
                <a:r>
                  <a:rPr lang="en-US" sz="3200" dirty="0"/>
                  <a:t>, say with target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0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Chernoff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Additive Chernoff bound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627094" y="3728042"/>
                <a:ext cx="8937812" cy="862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728042"/>
                <a:ext cx="8937812" cy="862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and thus by additive Chernoff bound,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8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gives correctness for a single query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handle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 and do median-of-means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9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SmallDB</a:t>
            </a:r>
            <a:r>
              <a:rPr lang="en-US" dirty="0">
                <a:solidFill>
                  <a:srgbClr val="C00000"/>
                </a:solidFill>
              </a:rPr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be the set of vectors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and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with the exponential mechanism with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4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SmallDB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dirty="0" err="1"/>
                  <a:t>SmallDB</a:t>
                </a:r>
                <a:r>
                  <a:rPr lang="en-US" sz="3200" dirty="0"/>
                  <a:t> mechanism is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3200" dirty="0"/>
                  <a:t>-differentially private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output by the </a:t>
                </a:r>
                <a:r>
                  <a:rPr lang="en-US" sz="3200" dirty="0" err="1"/>
                  <a:t>SmallDB</a:t>
                </a:r>
                <a:r>
                  <a:rPr lang="en-US" sz="3200" dirty="0"/>
                  <a:t> algorithm (if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sufficiently “large”),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Example of synthetic dataset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368B12-D0A8-AD56-65E4-289FB85E1E37}"/>
                  </a:ext>
                </a:extLst>
              </p:cNvPr>
              <p:cNvSpPr txBox="1"/>
              <p:nvPr/>
            </p:nvSpPr>
            <p:spPr>
              <a:xfrm>
                <a:off x="2911577" y="3996671"/>
                <a:ext cx="6096000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368B12-D0A8-AD56-65E4-289FB85E1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77" y="3996671"/>
                <a:ext cx="6096000" cy="817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9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denotes is an additive term between two probability distributions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Interpretation</a:t>
                </a:r>
                <a:r>
                  <a:rPr lang="en-US" sz="3200" dirty="0"/>
                  <a:t>: Outside of probability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, the algorithm must satisfy Pure DP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Rephrasing</a:t>
                </a:r>
                <a:r>
                  <a:rPr lang="en-US" sz="3200" dirty="0"/>
                  <a:t>: Privacy may fail with probability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5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613571" cy="4557759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enable better utility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Gaussian mechanism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3200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result in smaller error, but only approximate DP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613571" cy="4557759"/>
              </a:xfrm>
              <a:blipFill>
                <a:blip r:embed="rId3"/>
                <a:stretch>
                  <a:fillRect l="-1321" t="-2807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149B6-AA75-6B03-4791-CA82D4DB50EC}"/>
                  </a:ext>
                </a:extLst>
              </p:cNvPr>
              <p:cNvSpPr txBox="1"/>
              <p:nvPr/>
            </p:nvSpPr>
            <p:spPr>
              <a:xfrm>
                <a:off x="4476207" y="4370571"/>
                <a:ext cx="6096000" cy="799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neighbor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lim>
                      </m:limLow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149B6-AA75-6B03-4791-CA82D4DB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07" y="4370571"/>
                <a:ext cx="6096000" cy="799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 r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Catastrophic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, release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/>
                  <a:t>release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  <a:blipFill>
                <a:blip r:embed="rId3"/>
                <a:stretch>
                  <a:fillRect l="-1308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1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Catastrophic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Catastrophic mechanism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release the entire dataset in the clear!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Fortunately, most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 mechanisms do not fail catastrophically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  <a:blipFill>
                <a:blip r:embed="rId3"/>
                <a:stretch>
                  <a:fillRect l="-1308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72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Martingales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26783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Concentration inequalities when the random variables are not independent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Azuma</a:t>
            </a:r>
            <a:r>
              <a:rPr lang="en-US" sz="3200"/>
              <a:t>, Doob,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075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Why Randomized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Polynomial identity testing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Karger’s min-cut algorithm</a:t>
            </a:r>
          </a:p>
        </p:txBody>
      </p:sp>
    </p:spTree>
    <p:extLst>
      <p:ext uri="{BB962C8B-B14F-4D97-AF65-F5344CB8AC3E}">
        <p14:creationId xmlns:p14="http://schemas.microsoft.com/office/powerpoint/2010/main" val="211599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Why Randomized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Randomized Algorithms and Probabilistic Analysis, by Greg Valiant (</a:t>
            </a:r>
            <a:r>
              <a:rPr lang="en-US" sz="3200" dirty="0">
                <a:hlinkClick r:id="rId2"/>
              </a:rPr>
              <a:t>http://web.stanford.edu/class/cs265/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 1,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201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Probability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Basic probability (conditional probability, joint probability)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Expectation, variance, moments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Concentration inequalities (Markov, Chebyshev, exponential tail bounds, e.g., Chernoff, Bernstein)</a:t>
            </a:r>
          </a:p>
        </p:txBody>
      </p:sp>
    </p:spTree>
    <p:extLst>
      <p:ext uri="{BB962C8B-B14F-4D97-AF65-F5344CB8AC3E}">
        <p14:creationId xmlns:p14="http://schemas.microsoft.com/office/powerpoint/2010/main" val="235127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How many times should we roll the die before the probability we see a repeated outcome among the rolls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Probability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Randomized Algorithms and Probabilistic Analysis, by Greg Valiant (</a:t>
            </a:r>
            <a:r>
              <a:rPr lang="en-US" sz="3200" dirty="0">
                <a:hlinkClick r:id="rId2"/>
              </a:rPr>
              <a:t>http://web.stanford.edu/class/cs265/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Chapters 3-4,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615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Big Data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Dimensionality reduction (Johnson-</a:t>
            </a:r>
            <a:r>
              <a:rPr lang="en-US" sz="3200" dirty="0" err="1"/>
              <a:t>Lindenstrauss</a:t>
            </a:r>
            <a:r>
              <a:rPr lang="en-US" sz="3200" dirty="0"/>
              <a:t>, coresets)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Streaming algorithms (insertion, insertion-deletion)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Reservoir Sampling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Heavy-Hitters (Misra-Gries, </a:t>
            </a:r>
            <a:r>
              <a:rPr lang="en-US" sz="3200" dirty="0" err="1"/>
              <a:t>CountMin</a:t>
            </a:r>
            <a:r>
              <a:rPr lang="en-US" sz="3200" dirty="0"/>
              <a:t>, </a:t>
            </a:r>
            <a:r>
              <a:rPr lang="en-US" sz="3200" dirty="0" err="1"/>
              <a:t>CountSketch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Norm estimation (AMS)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Information theory, lower bounds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73004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Big Data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Data Stream Algorithms, by Amit Chakrabarti (https://www.cs.dartmouth.edu/~ac/Teach/CS35-Fall23/)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Chapters 3-4, Data Streams: Algorithms and Applications, by S. </a:t>
            </a:r>
            <a:r>
              <a:rPr lang="en-US" sz="3200" dirty="0" err="1"/>
              <a:t>Muthukrishnan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97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less than its expected value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more than its expected value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7434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 5,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0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Approach to argue the existence of something that satisfies a large number of constraints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Probabilistic method (existence, not constructive)</a:t>
            </a:r>
          </a:p>
        </p:txBody>
      </p:sp>
    </p:spTree>
    <p:extLst>
      <p:ext uri="{BB962C8B-B14F-4D97-AF65-F5344CB8AC3E}">
        <p14:creationId xmlns:p14="http://schemas.microsoft.com/office/powerpoint/2010/main" val="2857939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 5,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18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 r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Formulating LPs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Duality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Integer linear programs and rounding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230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469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Weighted majority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Randomized weighted majority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Multiplicative weights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Hedge</a:t>
            </a:r>
          </a:p>
        </p:txBody>
      </p:sp>
    </p:spTree>
    <p:extLst>
      <p:ext uri="{BB962C8B-B14F-4D97-AF65-F5344CB8AC3E}">
        <p14:creationId xmlns:p14="http://schemas.microsoft.com/office/powerpoint/2010/main" val="1531482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(http://www.cs.cmu.edu/afs/cs.cmu.edu/academic/class/15850-f20/www/notes/lec14.pdf), by Anupam Gupta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(http://www.cs.cmu.edu/afs/cs.cmu.edu/academic/class/15850-f20/www/notes/lec15.pdf), by Anupam Gupta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Randomized response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Basic properties of DP (composition, post-processing)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Laplace mechanism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Exponential mechanism</a:t>
            </a:r>
          </a:p>
        </p:txBody>
      </p:sp>
    </p:spTree>
    <p:extLst>
      <p:ext uri="{BB962C8B-B14F-4D97-AF65-F5344CB8AC3E}">
        <p14:creationId xmlns:p14="http://schemas.microsoft.com/office/powerpoint/2010/main" val="2250088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41337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Laplace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Exponential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Recovers the Laplace mechanism!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214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 Drawbacks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Sampling process may be inefficient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Error can be large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6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have pets?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were at Kyle Field last weekend?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be the corresponding frequency vector,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595" b="-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9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1972</Words>
  <Application>Microsoft Office PowerPoint</Application>
  <PresentationFormat>Widescreen</PresentationFormat>
  <Paragraphs>298</Paragraphs>
  <Slides>45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Previously: Differential Privacy</vt:lpstr>
      <vt:lpstr>Previously: Laplace Mechanism</vt:lpstr>
      <vt:lpstr>Previously: Exponential Mechanism</vt:lpstr>
      <vt:lpstr>Mechanisms: Exponential vs. Laplace</vt:lpstr>
      <vt:lpstr>Exponential Mechanism Drawbacks</vt:lpstr>
      <vt:lpstr>Counting Queries</vt:lpstr>
      <vt:lpstr>Linear Queries</vt:lpstr>
      <vt:lpstr>Counting Queries</vt:lpstr>
      <vt:lpstr>Linear Queries</vt:lpstr>
      <vt:lpstr>Linear Queries</vt:lpstr>
      <vt:lpstr>Linear Queries</vt:lpstr>
      <vt:lpstr>Linear Queries</vt:lpstr>
      <vt:lpstr>Additive Chernoff Bound</vt:lpstr>
      <vt:lpstr>Linear Queries</vt:lpstr>
      <vt:lpstr>Linear Queries</vt:lpstr>
      <vt:lpstr>SmallDB Algorithm</vt:lpstr>
      <vt:lpstr>SmallDB Summary</vt:lpstr>
      <vt:lpstr>Approximate DP</vt:lpstr>
      <vt:lpstr>Approximate DP</vt:lpstr>
      <vt:lpstr>Approximate DP</vt:lpstr>
      <vt:lpstr>Laplace Mechanism</vt:lpstr>
      <vt:lpstr>Catastrophic Mechanism</vt:lpstr>
      <vt:lpstr>Catastrophic Mechanism</vt:lpstr>
      <vt:lpstr>Martingales</vt:lpstr>
      <vt:lpstr>Semester Review: Why Randomized Algorithms?</vt:lpstr>
      <vt:lpstr>Semester Review: Why Randomized Algorithms?</vt:lpstr>
      <vt:lpstr>Semester Review: Probability Unit</vt:lpstr>
      <vt:lpstr>Trivia Question #1 (Birthday Paradox)</vt:lpstr>
      <vt:lpstr>Trivia Question #3 (Max Load)</vt:lpstr>
      <vt:lpstr>Trivia Question #4 (Coupon Collector)</vt:lpstr>
      <vt:lpstr>Semester Review: Probability Unit</vt:lpstr>
      <vt:lpstr>Semester Review: Big Data Unit</vt:lpstr>
      <vt:lpstr>Semester Review: Big Data Unit</vt:lpstr>
      <vt:lpstr>Semester Review: Probabilistic Method</vt:lpstr>
      <vt:lpstr>Semester Review: Probabilistic Method</vt:lpstr>
      <vt:lpstr>Semester Review: LLL</vt:lpstr>
      <vt:lpstr>Semester Review: LLL</vt:lpstr>
      <vt:lpstr>Semester Review: Linear Programming</vt:lpstr>
      <vt:lpstr>Semester Review: Linear Programming</vt:lpstr>
      <vt:lpstr>Semester Review: Online Learning</vt:lpstr>
      <vt:lpstr>Semester Review: Online Learning</vt:lpstr>
      <vt:lpstr>Semester Review: Differential Privacy</vt:lpstr>
      <vt:lpstr>Semester Review: 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15</cp:revision>
  <dcterms:created xsi:type="dcterms:W3CDTF">2024-04-12T14:41:30Z</dcterms:created>
  <dcterms:modified xsi:type="dcterms:W3CDTF">2024-04-19T00:14:15Z</dcterms:modified>
</cp:coreProperties>
</file>