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63" r:id="rId2"/>
    <p:sldId id="266" r:id="rId3"/>
    <p:sldId id="258" r:id="rId4"/>
    <p:sldId id="807" r:id="rId5"/>
    <p:sldId id="808" r:id="rId6"/>
    <p:sldId id="809" r:id="rId7"/>
    <p:sldId id="799" r:id="rId8"/>
    <p:sldId id="800" r:id="rId9"/>
    <p:sldId id="801" r:id="rId10"/>
    <p:sldId id="768" r:id="rId11"/>
    <p:sldId id="775" r:id="rId12"/>
    <p:sldId id="787" r:id="rId13"/>
    <p:sldId id="788" r:id="rId14"/>
    <p:sldId id="789" r:id="rId15"/>
    <p:sldId id="790" r:id="rId16"/>
    <p:sldId id="792" r:id="rId17"/>
    <p:sldId id="794" r:id="rId18"/>
    <p:sldId id="795" r:id="rId19"/>
    <p:sldId id="796" r:id="rId20"/>
    <p:sldId id="797" r:id="rId21"/>
    <p:sldId id="802" r:id="rId22"/>
    <p:sldId id="803" r:id="rId23"/>
    <p:sldId id="804" r:id="rId24"/>
    <p:sldId id="765" r:id="rId25"/>
    <p:sldId id="766" r:id="rId26"/>
    <p:sldId id="770" r:id="rId27"/>
    <p:sldId id="771" r:id="rId28"/>
    <p:sldId id="772" r:id="rId29"/>
    <p:sldId id="773" r:id="rId30"/>
    <p:sldId id="774" r:id="rId31"/>
    <p:sldId id="776" r:id="rId32"/>
    <p:sldId id="777" r:id="rId33"/>
    <p:sldId id="785" r:id="rId34"/>
    <p:sldId id="805" r:id="rId35"/>
    <p:sldId id="806" r:id="rId36"/>
    <p:sldId id="786" r:id="rId37"/>
    <p:sldId id="810" r:id="rId38"/>
    <p:sldId id="811" r:id="rId39"/>
    <p:sldId id="793" r:id="rId40"/>
    <p:sldId id="767" r:id="rId41"/>
    <p:sldId id="769" r:id="rId42"/>
    <p:sldId id="259" r:id="rId43"/>
    <p:sldId id="760" r:id="rId44"/>
    <p:sldId id="260" r:id="rId45"/>
    <p:sldId id="261" r:id="rId46"/>
    <p:sldId id="761" r:id="rId47"/>
    <p:sldId id="762" r:id="rId48"/>
    <p:sldId id="763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son Zhou" initials="SZ" lastIdx="1" clrIdx="0">
    <p:extLst>
      <p:ext uri="{19B8F6BF-5375-455C-9EA6-DF929625EA0E}">
        <p15:presenceInfo xmlns:p15="http://schemas.microsoft.com/office/powerpoint/2012/main" userId="be955f33642ecbf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E111E-D882-410C-A978-6FFD57B6CFA5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9C7C6-0955-4B11-A090-5EA775534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15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0, 1, 3, 6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9C7C6-0955-4B11-A090-5EA7755349E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23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6B46E-4BF3-1230-6150-7C1DBCE31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E25340-D223-FF64-32DE-F663EA729E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C03C0-70C1-0D45-4B51-B5001E5BB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89FB-F32C-4F56-9CE6-11D53F65B455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930D6-E782-74F0-E98C-7E826407C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B421A-7C5E-CDF6-0609-108A8DDD4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3328-43E3-45F0-AB35-629B085AB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449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9FF1A-43AF-D95D-CCF3-777F64F7A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EEBDD1-AAE4-FAFB-31EC-A0B9C295B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2D588-2D61-30F3-88ED-D99151E15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89FB-F32C-4F56-9CE6-11D53F65B455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28DDE-50A0-A9DF-5274-D6A873FEB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53919-5604-02B7-2611-C85FC0475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3328-43E3-45F0-AB35-629B085AB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8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A367EC-328C-D3CF-CB4B-69234860BE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D739F6-81A4-6CA6-797E-C817AC967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90F19-1972-696A-3F21-1458B024A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89FB-F32C-4F56-9CE6-11D53F65B455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ECF44-FBC9-6080-8CF7-78F4EF558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7297C-D162-4C86-2FB5-FDC388A5C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3328-43E3-45F0-AB35-629B085AB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88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CADCD-B0AD-AC9C-7611-7E3EBA5F5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0C919-BB28-833A-AEC6-B467DFD47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EFC3E-F598-E406-2E1E-62BA381CE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89FB-F32C-4F56-9CE6-11D53F65B455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EBC65-1A92-04C1-9440-7F422C5B4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5B895-0919-7325-0889-246D22327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3328-43E3-45F0-AB35-629B085AB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571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EB863-B669-8FFA-4A37-FB54ECDB4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51B67-7123-E2F6-9C38-F37D650BD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9EB8B-C451-D121-99DA-324BC832B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89FB-F32C-4F56-9CE6-11D53F65B455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236D4-2A80-BDE6-E096-7C0007F8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8EA49-7B25-129E-75F5-9BD2B22AC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3328-43E3-45F0-AB35-629B085AB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2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01575-5391-F92F-19C3-8492EAC43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F22D6-0E7C-77EB-FCF5-19AE7BE9F2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967B26-5898-DD86-4BAC-0FCEA0698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D70701-0601-D5DD-D9C8-890D9D2BC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89FB-F32C-4F56-9CE6-11D53F65B455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57669-6967-61AC-1B2D-4B514BFCC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8AFA05-759F-FFBE-0AD6-CB13709A6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3328-43E3-45F0-AB35-629B085AB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43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0A823-F636-112B-5604-7D8DFA0C3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D60B3-08D5-281E-F47E-2AC2F6918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25E732-F5C9-A53B-8ACF-C35F069FC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444EDA-3798-2D38-66E7-34DA2CE64A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C61623-1493-637D-0649-8D40E0FAD0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D07C93-40F5-D459-2DDD-32948F20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89FB-F32C-4F56-9CE6-11D53F65B455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D17F9B-555A-2BA1-2538-7E7CC98A6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486685-B2D2-D5DD-243A-495729612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3328-43E3-45F0-AB35-629B085AB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86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C8176-D3C8-BDB7-D669-68041752F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B60833-9A02-6AB6-9F59-E2FA322DF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89FB-F32C-4F56-9CE6-11D53F65B455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998EE0-2AD0-7CDB-4CCE-DCD9453A9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A4643D-DBBD-E376-C4E1-6340BF1AC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3328-43E3-45F0-AB35-629B085AB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2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6498F6-196A-33C3-E67F-A33A6E0BB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89FB-F32C-4F56-9CE6-11D53F65B455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6022B6-31A8-F0E0-CC7C-905ACACAD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0D46AF-855F-2349-8300-5445398C8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3328-43E3-45F0-AB35-629B085AB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4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FA569-E79C-B0AE-5470-53FCF33D6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B7A46-A911-75E1-AC05-716D5596D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CC76F5-1839-5EA4-CD46-2A6E0AFE7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EE08F-1A8D-0A5E-6EF9-2F9F21650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89FB-F32C-4F56-9CE6-11D53F65B455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171A8-F599-2372-55D0-72D2DCCEF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AB2BB-4F2A-A3D5-CCEA-566E898FB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3328-43E3-45F0-AB35-629B085AB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3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F42BD-9BF5-19F1-AF22-8BC3C281C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D30DDF-EE1D-9A84-CE56-E86CDBA2A6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871C24-2D90-28E2-8DEE-FF20312DDC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811C1-CAC6-35FA-92AB-B5F7D580C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89FB-F32C-4F56-9CE6-11D53F65B455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42FB6-8293-F5D7-7867-01320FB55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2F10E-CB08-44F8-0E9C-FB72553C0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3328-43E3-45F0-AB35-629B085AB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72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72D456-F06C-A965-4849-FDF80FA28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D8B8E-FF77-A0E3-9851-80328B9B8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86ED2-77A7-3C08-23D7-679606099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589FB-F32C-4F56-9CE6-11D53F65B455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2397D-3DF0-E313-D001-061AFDD128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29239-07A3-FE08-37C9-7431D36037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43328-43E3-45F0-AB35-629B085AB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78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in Modern Algorithms for Data Science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/>
              <a:t>Lecture 2</a:t>
            </a:r>
            <a:endParaRPr lang="en-US" sz="3600" dirty="0"/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2628566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Trivia Question #1 (Birthday Paradox)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die. “On average”, how many times should we roll the die before we see a repeated outcome among the rolls? Example: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8364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Trivia Question #2 (Limits)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be a constant. What is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num>
                              <m:den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den>
                    </m:f>
                  </m:oMath>
                </a14:m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8886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Hashing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6941B-6AAA-DFD0-8896-ACB1B4FE2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Suppose we have a number of files, how do we consistently store them in memory?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75FB1D-2482-1D7E-F8D9-F2D913072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376" y="2632611"/>
            <a:ext cx="2683529" cy="386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407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Hashing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6941B-6AAA-DFD0-8896-ACB1B4FE2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Suppose we have a number of files, how do we consistently store them in memory?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75FB1D-2482-1D7E-F8D9-F2D913072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376" y="2632611"/>
            <a:ext cx="2683529" cy="38602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93E642-1C91-58D5-3657-DED0DB0EEFFB}"/>
              </a:ext>
            </a:extLst>
          </p:cNvPr>
          <p:cNvSpPr txBox="1"/>
          <p:nvPr/>
        </p:nvSpPr>
        <p:spPr>
          <a:xfrm>
            <a:off x="3182125" y="3498267"/>
            <a:ext cx="1839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Zhitong</a:t>
            </a:r>
            <a:r>
              <a:rPr lang="en-US" sz="2400" dirty="0"/>
              <a:t> Chen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B35AC7-067A-41F1-A525-3A9847D68274}"/>
              </a:ext>
            </a:extLst>
          </p:cNvPr>
          <p:cNvSpPr txBox="1"/>
          <p:nvPr/>
        </p:nvSpPr>
        <p:spPr>
          <a:xfrm>
            <a:off x="3304822" y="4094869"/>
            <a:ext cx="1641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Lipai</a:t>
            </a:r>
            <a:r>
              <a:rPr lang="en-US" sz="2400" dirty="0"/>
              <a:t> Huang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50C46B-1A29-01C4-F367-B765BD6BFCA4}"/>
              </a:ext>
            </a:extLst>
          </p:cNvPr>
          <p:cNvSpPr txBox="1"/>
          <p:nvPr/>
        </p:nvSpPr>
        <p:spPr>
          <a:xfrm>
            <a:off x="3427452" y="4690182"/>
            <a:ext cx="1396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Ryan King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356A79-56E5-B186-0AEA-1E1F970DA833}"/>
              </a:ext>
            </a:extLst>
          </p:cNvPr>
          <p:cNvSpPr txBox="1"/>
          <p:nvPr/>
        </p:nvSpPr>
        <p:spPr>
          <a:xfrm>
            <a:off x="3340242" y="5889271"/>
            <a:ext cx="176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Shima Salehi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D5270-DC05-6008-965F-114EB5C4A02D}"/>
              </a:ext>
            </a:extLst>
          </p:cNvPr>
          <p:cNvSpPr txBox="1"/>
          <p:nvPr/>
        </p:nvSpPr>
        <p:spPr>
          <a:xfrm>
            <a:off x="3143329" y="2901665"/>
            <a:ext cx="1882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Anmol Anand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CFFB7F-380E-2652-499E-3F85455D12AE}"/>
              </a:ext>
            </a:extLst>
          </p:cNvPr>
          <p:cNvCxnSpPr>
            <a:stCxn id="9" idx="3"/>
          </p:cNvCxnSpPr>
          <p:nvPr/>
        </p:nvCxnSpPr>
        <p:spPr>
          <a:xfrm>
            <a:off x="5025576" y="3132498"/>
            <a:ext cx="1757273" cy="6634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1F26F1D-177C-EED4-E291-ED67F383918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021283" y="3729100"/>
            <a:ext cx="1757273" cy="485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93233D5-5EA8-7648-D7EB-BEE3A2A5D6CB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946618" y="4325702"/>
            <a:ext cx="1791758" cy="2370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322B346-6302-2626-EAA1-309259FD53E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823988" y="4921015"/>
            <a:ext cx="1954568" cy="227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C50621-CE1A-3048-BAC3-C7EC332A25D1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5105469" y="5981259"/>
            <a:ext cx="1782438" cy="1388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3D804F5-0BB1-21A6-E485-896200CD5163}"/>
              </a:ext>
            </a:extLst>
          </p:cNvPr>
          <p:cNvSpPr txBox="1"/>
          <p:nvPr/>
        </p:nvSpPr>
        <p:spPr>
          <a:xfrm>
            <a:off x="3256056" y="5289082"/>
            <a:ext cx="1998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Ayesha Qamar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8D9D0AF-69AC-61F5-2D79-42F8B9067170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5255001" y="5519915"/>
            <a:ext cx="1597486" cy="240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172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Hashing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6941B-6AAA-DFD0-8896-ACB1B4FE2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Suppose we have a number of files, how do we consistently store them in memory?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75FB1D-2482-1D7E-F8D9-F2D913072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376" y="2632611"/>
            <a:ext cx="2683529" cy="38602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93E642-1C91-58D5-3657-DED0DB0EEFFB}"/>
              </a:ext>
            </a:extLst>
          </p:cNvPr>
          <p:cNvSpPr txBox="1"/>
          <p:nvPr/>
        </p:nvSpPr>
        <p:spPr>
          <a:xfrm>
            <a:off x="7497678" y="3266123"/>
            <a:ext cx="15639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Zhitong</a:t>
            </a:r>
            <a:r>
              <a:rPr lang="en-US" sz="2000" dirty="0"/>
              <a:t> Chen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B35AC7-067A-41F1-A525-3A9847D68274}"/>
              </a:ext>
            </a:extLst>
          </p:cNvPr>
          <p:cNvSpPr txBox="1"/>
          <p:nvPr/>
        </p:nvSpPr>
        <p:spPr>
          <a:xfrm>
            <a:off x="7579784" y="3582879"/>
            <a:ext cx="1399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Lipai</a:t>
            </a:r>
            <a:r>
              <a:rPr lang="en-US" sz="2000" dirty="0"/>
              <a:t> Huang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50C46B-1A29-01C4-F367-B765BD6BFCA4}"/>
              </a:ext>
            </a:extLst>
          </p:cNvPr>
          <p:cNvSpPr txBox="1"/>
          <p:nvPr/>
        </p:nvSpPr>
        <p:spPr>
          <a:xfrm>
            <a:off x="7682376" y="3899635"/>
            <a:ext cx="1194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Ryan King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356A79-56E5-B186-0AEA-1E1F970DA833}"/>
              </a:ext>
            </a:extLst>
          </p:cNvPr>
          <p:cNvSpPr txBox="1"/>
          <p:nvPr/>
        </p:nvSpPr>
        <p:spPr>
          <a:xfrm>
            <a:off x="7410346" y="4204310"/>
            <a:ext cx="17008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Ayesha Qamar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D5270-DC05-6008-965F-114EB5C4A02D}"/>
              </a:ext>
            </a:extLst>
          </p:cNvPr>
          <p:cNvSpPr txBox="1"/>
          <p:nvPr/>
        </p:nvSpPr>
        <p:spPr>
          <a:xfrm>
            <a:off x="7459911" y="2949367"/>
            <a:ext cx="160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Anmol Anand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7A47F7-06EB-78BA-385F-58CAF2703038}"/>
              </a:ext>
            </a:extLst>
          </p:cNvPr>
          <p:cNvSpPr txBox="1"/>
          <p:nvPr/>
        </p:nvSpPr>
        <p:spPr>
          <a:xfrm>
            <a:off x="7526083" y="4517882"/>
            <a:ext cx="1507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Shima Salehi</a:t>
            </a:r>
          </a:p>
        </p:txBody>
      </p:sp>
    </p:spTree>
    <p:extLst>
      <p:ext uri="{BB962C8B-B14F-4D97-AF65-F5344CB8AC3E}">
        <p14:creationId xmlns:p14="http://schemas.microsoft.com/office/powerpoint/2010/main" val="1051971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Hashing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6941B-6AAA-DFD0-8896-ACB1B4FE2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Suppose we have a number of files, how do we consistently store them in memory?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75FB1D-2482-1D7E-F8D9-F2D913072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376" y="2632611"/>
            <a:ext cx="2683529" cy="38602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93E642-1C91-58D5-3657-DED0DB0EEFFB}"/>
              </a:ext>
            </a:extLst>
          </p:cNvPr>
          <p:cNvSpPr txBox="1"/>
          <p:nvPr/>
        </p:nvSpPr>
        <p:spPr>
          <a:xfrm>
            <a:off x="7497678" y="3266123"/>
            <a:ext cx="15639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Zhitong</a:t>
            </a:r>
            <a:r>
              <a:rPr lang="en-US" sz="2000" dirty="0"/>
              <a:t> Chen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B35AC7-067A-41F1-A525-3A9847D68274}"/>
              </a:ext>
            </a:extLst>
          </p:cNvPr>
          <p:cNvSpPr txBox="1"/>
          <p:nvPr/>
        </p:nvSpPr>
        <p:spPr>
          <a:xfrm>
            <a:off x="7579784" y="3582879"/>
            <a:ext cx="1399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Lipai</a:t>
            </a:r>
            <a:r>
              <a:rPr lang="en-US" sz="2000" dirty="0"/>
              <a:t> Huang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50C46B-1A29-01C4-F367-B765BD6BFCA4}"/>
              </a:ext>
            </a:extLst>
          </p:cNvPr>
          <p:cNvSpPr txBox="1"/>
          <p:nvPr/>
        </p:nvSpPr>
        <p:spPr>
          <a:xfrm>
            <a:off x="7682376" y="3899635"/>
            <a:ext cx="1194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Ryan King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356A79-56E5-B186-0AEA-1E1F970DA833}"/>
              </a:ext>
            </a:extLst>
          </p:cNvPr>
          <p:cNvSpPr txBox="1"/>
          <p:nvPr/>
        </p:nvSpPr>
        <p:spPr>
          <a:xfrm>
            <a:off x="7410346" y="4204310"/>
            <a:ext cx="17008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Ayesha Qamar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D5270-DC05-6008-965F-114EB5C4A02D}"/>
              </a:ext>
            </a:extLst>
          </p:cNvPr>
          <p:cNvSpPr txBox="1"/>
          <p:nvPr/>
        </p:nvSpPr>
        <p:spPr>
          <a:xfrm>
            <a:off x="7459911" y="2949367"/>
            <a:ext cx="160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Anmol Anand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D49785-C095-716B-0DFA-95C022E1C0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081" y="3764287"/>
            <a:ext cx="2244027" cy="14943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6C27523-22E9-9632-09A4-0B3EB66921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4139" y="3295282"/>
            <a:ext cx="2641798" cy="226439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E92402A-64BA-F0A6-B558-AF234D916E69}"/>
              </a:ext>
            </a:extLst>
          </p:cNvPr>
          <p:cNvSpPr txBox="1"/>
          <p:nvPr/>
        </p:nvSpPr>
        <p:spPr>
          <a:xfrm>
            <a:off x="7526083" y="4517882"/>
            <a:ext cx="1507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Shima Salehi</a:t>
            </a:r>
          </a:p>
        </p:txBody>
      </p:sp>
    </p:spTree>
    <p:extLst>
      <p:ext uri="{BB962C8B-B14F-4D97-AF65-F5344CB8AC3E}">
        <p14:creationId xmlns:p14="http://schemas.microsoft.com/office/powerpoint/2010/main" val="3267541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Hashing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6941B-6AAA-DFD0-8896-ACB1B4FE2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Suppose we have a number of files, how do we consistently store them in memory?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Goal: Fast query time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75FB1D-2482-1D7E-F8D9-F2D913072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376" y="2632611"/>
            <a:ext cx="2683529" cy="38602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2D49785-C095-716B-0DFA-95C022E1C0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081" y="3764287"/>
            <a:ext cx="2244027" cy="14943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6C27523-22E9-9632-09A4-0B3EB66921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4139" y="3295282"/>
            <a:ext cx="2641798" cy="226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384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Hashing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6941B-6AAA-DFD0-8896-ACB1B4FE2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Suppose we have a number of files, how do we consistently store them in memory?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75FB1D-2482-1D7E-F8D9-F2D913072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376" y="2632611"/>
            <a:ext cx="2683529" cy="38602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93E642-1C91-58D5-3657-DED0DB0EEFFB}"/>
              </a:ext>
            </a:extLst>
          </p:cNvPr>
          <p:cNvSpPr txBox="1"/>
          <p:nvPr/>
        </p:nvSpPr>
        <p:spPr>
          <a:xfrm>
            <a:off x="3182125" y="3498267"/>
            <a:ext cx="1839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Zhitong</a:t>
            </a:r>
            <a:r>
              <a:rPr lang="en-US" sz="2400" dirty="0"/>
              <a:t> Chen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B35AC7-067A-41F1-A525-3A9847D68274}"/>
              </a:ext>
            </a:extLst>
          </p:cNvPr>
          <p:cNvSpPr txBox="1"/>
          <p:nvPr/>
        </p:nvSpPr>
        <p:spPr>
          <a:xfrm>
            <a:off x="3304822" y="4094869"/>
            <a:ext cx="1641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Lipai</a:t>
            </a:r>
            <a:r>
              <a:rPr lang="en-US" sz="2400" dirty="0"/>
              <a:t> Huang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50C46B-1A29-01C4-F367-B765BD6BFCA4}"/>
              </a:ext>
            </a:extLst>
          </p:cNvPr>
          <p:cNvSpPr txBox="1"/>
          <p:nvPr/>
        </p:nvSpPr>
        <p:spPr>
          <a:xfrm>
            <a:off x="3427452" y="4690182"/>
            <a:ext cx="1396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Ryan King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356A79-56E5-B186-0AEA-1E1F970DA833}"/>
              </a:ext>
            </a:extLst>
          </p:cNvPr>
          <p:cNvSpPr txBox="1"/>
          <p:nvPr/>
        </p:nvSpPr>
        <p:spPr>
          <a:xfrm>
            <a:off x="3340242" y="5889271"/>
            <a:ext cx="176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Shima Salehi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D5270-DC05-6008-965F-114EB5C4A02D}"/>
              </a:ext>
            </a:extLst>
          </p:cNvPr>
          <p:cNvSpPr txBox="1"/>
          <p:nvPr/>
        </p:nvSpPr>
        <p:spPr>
          <a:xfrm>
            <a:off x="3143329" y="2901665"/>
            <a:ext cx="1882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Anmol Anand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CFFB7F-380E-2652-499E-3F85455D12AE}"/>
              </a:ext>
            </a:extLst>
          </p:cNvPr>
          <p:cNvCxnSpPr>
            <a:stCxn id="9" idx="3"/>
          </p:cNvCxnSpPr>
          <p:nvPr/>
        </p:nvCxnSpPr>
        <p:spPr>
          <a:xfrm>
            <a:off x="5025576" y="3132498"/>
            <a:ext cx="1757273" cy="6634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1F26F1D-177C-EED4-E291-ED67F383918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021283" y="3729100"/>
            <a:ext cx="1757273" cy="485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93233D5-5EA8-7648-D7EB-BEE3A2A5D6CB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946618" y="4325702"/>
            <a:ext cx="1791758" cy="2370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322B346-6302-2626-EAA1-309259FD53E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823988" y="4921015"/>
            <a:ext cx="1954568" cy="227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C50621-CE1A-3048-BAC3-C7EC332A25D1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5105469" y="5981259"/>
            <a:ext cx="1782438" cy="1388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3D804F5-0BB1-21A6-E485-896200CD5163}"/>
              </a:ext>
            </a:extLst>
          </p:cNvPr>
          <p:cNvSpPr txBox="1"/>
          <p:nvPr/>
        </p:nvSpPr>
        <p:spPr>
          <a:xfrm>
            <a:off x="3256056" y="5289082"/>
            <a:ext cx="1998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Ayesha Qamar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8D9D0AF-69AC-61F5-2D79-42F8B9067170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5255001" y="5519915"/>
            <a:ext cx="1597486" cy="240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1FE514-64B4-3C5D-264E-381364DA52B7}"/>
                  </a:ext>
                </a:extLst>
              </p:cNvPr>
              <p:cNvSpPr txBox="1"/>
              <p:nvPr/>
            </p:nvSpPr>
            <p:spPr>
              <a:xfrm>
                <a:off x="5356980" y="2390624"/>
                <a:ext cx="97103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1FE514-64B4-3C5D-264E-381364DA5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6980" y="2390624"/>
                <a:ext cx="97103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4574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Hash Tables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We have a set of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items from some large universe that we want to store into a database (images, text documents, IP addresses)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locations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Goal: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q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uery</m:t>
                    </m:r>
                    <m:d>
                      <m:d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to check if the database contains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time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Hash function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→[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maps items from the universe to a location in the database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3203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Collisions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984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Hash function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→[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maps items from the universe to a location in the database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984250"/>
              </a:xfrm>
              <a:blipFill>
                <a:blip r:embed="rId2"/>
                <a:stretch>
                  <a:fillRect l="-1043" t="-9877" r="-58" b="-4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CC667CF7-995F-BC34-F32A-3AD598F05B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720975"/>
                <a:ext cx="4495800" cy="23241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tx1"/>
                  </a:buClr>
                </a:pPr>
                <a:r>
                  <a:rPr lang="en-US" dirty="0"/>
                  <a:t>For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, many items map to the same location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Collision: when multiple items should be stored in the same location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CC667CF7-995F-BC34-F32A-3AD598F05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20975"/>
                <a:ext cx="4495800" cy="2324100"/>
              </a:xfrm>
              <a:prstGeom prst="rect">
                <a:avLst/>
              </a:prstGeom>
              <a:blipFill>
                <a:blip r:embed="rId3"/>
                <a:stretch>
                  <a:fillRect l="-2442" t="-4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C14323F-1E3D-B513-FB80-CA46E1CE37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047" y="2632611"/>
            <a:ext cx="2683529" cy="386026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99BEC13-3BBC-2197-A034-3D661ECD1D6C}"/>
              </a:ext>
            </a:extLst>
          </p:cNvPr>
          <p:cNvSpPr txBox="1"/>
          <p:nvPr/>
        </p:nvSpPr>
        <p:spPr>
          <a:xfrm>
            <a:off x="5372796" y="3498267"/>
            <a:ext cx="1839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Zhitong</a:t>
            </a:r>
            <a:r>
              <a:rPr lang="en-US" sz="2400" dirty="0"/>
              <a:t> Chen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3F01F8-AECE-F4BA-674E-F117DD3B4B6D}"/>
              </a:ext>
            </a:extLst>
          </p:cNvPr>
          <p:cNvSpPr txBox="1"/>
          <p:nvPr/>
        </p:nvSpPr>
        <p:spPr>
          <a:xfrm>
            <a:off x="5495493" y="4094869"/>
            <a:ext cx="1641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Lipai</a:t>
            </a:r>
            <a:r>
              <a:rPr lang="en-US" sz="2400" dirty="0"/>
              <a:t> Huang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0F636A-B2DE-0CD4-6A54-3CE6B5AE399E}"/>
              </a:ext>
            </a:extLst>
          </p:cNvPr>
          <p:cNvSpPr txBox="1"/>
          <p:nvPr/>
        </p:nvSpPr>
        <p:spPr>
          <a:xfrm>
            <a:off x="5618123" y="4690182"/>
            <a:ext cx="1396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Ryan King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81EB63-E1A1-2347-2AB0-1FC988CE52A5}"/>
              </a:ext>
            </a:extLst>
          </p:cNvPr>
          <p:cNvSpPr txBox="1"/>
          <p:nvPr/>
        </p:nvSpPr>
        <p:spPr>
          <a:xfrm>
            <a:off x="5530913" y="5889271"/>
            <a:ext cx="176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Shima Salehi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8C5D95-5C8A-EA41-718B-6582C1FF1FDE}"/>
              </a:ext>
            </a:extLst>
          </p:cNvPr>
          <p:cNvSpPr txBox="1"/>
          <p:nvPr/>
        </p:nvSpPr>
        <p:spPr>
          <a:xfrm>
            <a:off x="5334000" y="2901665"/>
            <a:ext cx="1882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Anmol Anand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6361363-05E8-B9AE-FCB9-0E3774DEC54B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7216247" y="3132498"/>
            <a:ext cx="1914388" cy="3394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5581F7-B1BE-8F06-EAFB-10909255CD53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7211954" y="3729100"/>
            <a:ext cx="1914388" cy="10024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95EA307-01D6-662D-3907-A595C8584795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7137289" y="4325702"/>
            <a:ext cx="2063861" cy="510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8016CFA-2DDE-952E-DA2E-76B30A1B03A1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7014659" y="4731546"/>
            <a:ext cx="2115976" cy="1894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9AD8491-97FD-3A44-25EB-6ADC77D9C2EC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7296140" y="5750587"/>
            <a:ext cx="1834495" cy="3695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4F9C8FD-EE8D-7E01-B0D3-8114EFBCBD19}"/>
              </a:ext>
            </a:extLst>
          </p:cNvPr>
          <p:cNvSpPr txBox="1"/>
          <p:nvPr/>
        </p:nvSpPr>
        <p:spPr>
          <a:xfrm>
            <a:off x="5446727" y="5289082"/>
            <a:ext cx="1998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Ayesha Qamar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7E97FDF-3D40-973B-2646-52041B36158B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7445672" y="5377816"/>
            <a:ext cx="1684963" cy="1420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4C73856-88E0-D5A4-2FDD-F2BC6965BE18}"/>
                  </a:ext>
                </a:extLst>
              </p:cNvPr>
              <p:cNvSpPr txBox="1"/>
              <p:nvPr/>
            </p:nvSpPr>
            <p:spPr>
              <a:xfrm>
                <a:off x="7547651" y="2390624"/>
                <a:ext cx="97103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4C73856-88E0-D5A4-2FDD-F2BC6965B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7651" y="2390624"/>
                <a:ext cx="97103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1197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Class 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 materials: https://samsonzhou.github.io/csce689-2023</a:t>
            </a:r>
          </a:p>
          <a:p>
            <a:endParaRPr lang="en-US" dirty="0"/>
          </a:p>
          <a:p>
            <a:r>
              <a:rPr lang="en-US" dirty="0"/>
              <a:t>LaTeX summary of lectures 20%</a:t>
            </a:r>
          </a:p>
          <a:p>
            <a:r>
              <a:rPr lang="en-US" dirty="0"/>
              <a:t>Midterm presentation 35%</a:t>
            </a:r>
          </a:p>
          <a:p>
            <a:r>
              <a:rPr lang="en-US" dirty="0"/>
              <a:t>Final project 45% </a:t>
            </a:r>
          </a:p>
        </p:txBody>
      </p:sp>
    </p:spTree>
    <p:extLst>
      <p:ext uri="{BB962C8B-B14F-4D97-AF65-F5344CB8AC3E}">
        <p14:creationId xmlns:p14="http://schemas.microsoft.com/office/powerpoint/2010/main" val="31482618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Dealing with Collisions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6941B-6AAA-DFD0-8896-ACB1B4FE2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5605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Many ways of dealing with collisions 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Store multiple items in the same location as a linked list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Bump item to the next available spot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Bump item to the next available spot using another hash function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Power-of-two-choices</a:t>
            </a:r>
          </a:p>
        </p:txBody>
      </p:sp>
    </p:spTree>
    <p:extLst>
      <p:ext uri="{BB962C8B-B14F-4D97-AF65-F5344CB8AC3E}">
        <p14:creationId xmlns:p14="http://schemas.microsoft.com/office/powerpoint/2010/main" val="445296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Dealing with Collisions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455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store multiple items in the same location as a linked list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If the maximum number of collisions in a location is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, then could traverse a linked list of size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for a query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Query runtime: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45504"/>
              </a:xfrm>
              <a:blipFill>
                <a:blip r:embed="rId2"/>
                <a:stretch>
                  <a:fillRect l="-1043" t="-2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FDBE32-6357-F58A-DF8C-0D6B94875308}"/>
                  </a:ext>
                </a:extLst>
              </p:cNvPr>
              <p:cNvSpPr txBox="1"/>
              <p:nvPr/>
            </p:nvSpPr>
            <p:spPr>
              <a:xfrm>
                <a:off x="-419100" y="2483147"/>
                <a:ext cx="6096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Ryan</m:t>
                      </m:r>
                      <m:r>
                        <a:rPr lang="en-U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King</m:t>
                      </m:r>
                      <m:r>
                        <a:rPr lang="en-US" sz="2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FDBE32-6357-F58A-DF8C-0D6B94875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9100" y="2483147"/>
                <a:ext cx="6096000" cy="461665"/>
              </a:xfrm>
              <a:prstGeom prst="rect">
                <a:avLst/>
              </a:prstGeom>
              <a:blipFill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3B1A3C1-5A10-92F1-B87D-D701154C26E6}"/>
                  </a:ext>
                </a:extLst>
              </p:cNvPr>
              <p:cNvSpPr/>
              <p:nvPr/>
            </p:nvSpPr>
            <p:spPr>
              <a:xfrm>
                <a:off x="4181475" y="2483147"/>
                <a:ext cx="1914525" cy="46166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Zhitong</m:t>
                      </m:r>
                      <m: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Chen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3B1A3C1-5A10-92F1-B87D-D701154C26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475" y="2483147"/>
                <a:ext cx="1914525" cy="461665"/>
              </a:xfrm>
              <a:prstGeom prst="rect">
                <a:avLst/>
              </a:prstGeom>
              <a:blipFill>
                <a:blip r:embed="rId4"/>
                <a:stretch>
                  <a:fillRect b="-2469"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4CDAB947-D875-EB5C-7FED-936D5FCA5080}"/>
              </a:ext>
            </a:extLst>
          </p:cNvPr>
          <p:cNvSpPr/>
          <p:nvPr/>
        </p:nvSpPr>
        <p:spPr>
          <a:xfrm>
            <a:off x="6096000" y="2483147"/>
            <a:ext cx="1914525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Ryan King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F4D2F4-D63D-6512-7B70-CEB8D4FA7AEA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581400" y="2713980"/>
            <a:ext cx="60007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0940E737-9B93-D8DF-F3E4-B5BF23032032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5221140" y="2862410"/>
            <a:ext cx="792459" cy="957262"/>
          </a:xfrm>
          <a:prstGeom prst="curvedConnector2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FCA02EEB-2C52-8119-8191-A5C3CF7DFD5D}"/>
              </a:ext>
            </a:extLst>
          </p:cNvPr>
          <p:cNvCxnSpPr>
            <a:cxnSpLocks/>
          </p:cNvCxnSpPr>
          <p:nvPr/>
        </p:nvCxnSpPr>
        <p:spPr>
          <a:xfrm rot="5400000">
            <a:off x="6178400" y="2862411"/>
            <a:ext cx="792459" cy="957262"/>
          </a:xfrm>
          <a:prstGeom prst="curvedConnector2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447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Dealing with Collisions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455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Goal: minimize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, the maximum number of collisions in a location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In the worst case, all items could hash to the same location,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Assume the hash function</a:t>
                </a:r>
                <a:r>
                  <a:rPr lang="en-US" sz="28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is chosen “randomly”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45504"/>
              </a:xfrm>
              <a:blipFill>
                <a:blip r:embed="rId2"/>
                <a:stretch>
                  <a:fillRect l="-1043" t="-2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7334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Random Hash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455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→[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a random hash function, so that for each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, we have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, for all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Assume independence, i.e.,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are independent for any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we insert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into a hash table with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locations using a random hash function. How do we analyze the number of pairwise collisions?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45504"/>
              </a:xfrm>
              <a:blipFill>
                <a:blip r:embed="rId2"/>
                <a:stretch>
                  <a:fillRect l="-1043" t="-2054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27688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Birthday Paradox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we have a room with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367</m:t>
                    </m:r>
                  </m:oMath>
                </a14:m>
                <a:r>
                  <a:rPr lang="en-US" dirty="0"/>
                  <a:t> people. What is the probability that two people share the same birthday?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31139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Birthday Paradox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we have a room with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367</m:t>
                    </m:r>
                  </m:oMath>
                </a14:m>
                <a:r>
                  <a:rPr lang="en-US" dirty="0"/>
                  <a:t> people. What is the probability that two people share the same birthday?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Suppose we have a room with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23</m:t>
                    </m:r>
                  </m:oMath>
                </a14:m>
                <a:r>
                  <a:rPr lang="en-US" dirty="0"/>
                  <a:t> people. What is the probability that two people share the same birthday?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01070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Birthday Paradox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 that we roll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dirty="0"/>
                      <m:t>,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nor/>
                      </m:rPr>
                      <a:rPr lang="en-US" dirty="0"/>
                      <m:t>,</m:t>
                    </m:r>
                    <m:r>
                      <m:rPr>
                        <m:nor/>
                      </m:rPr>
                      <a:rPr lang="en-US" b="0" i="0" dirty="0" smtClean="0"/>
                      <m:t>...</m:t>
                    </m:r>
                  </m:oMath>
                </a14:m>
                <a:r>
                  <a:rPr lang="en-US" dirty="0"/>
                  <a:t> times. What is the probability we see a repeated outcome among the rolls?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49254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Birthday Paradox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 that we roll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dirty="0"/>
                      <m:t>,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nor/>
                      </m:rPr>
                      <a:rPr lang="en-US" dirty="0"/>
                      <m:t>,</m:t>
                    </m:r>
                    <m:r>
                      <m:rPr>
                        <m:nor/>
                      </m:rPr>
                      <a:rPr lang="en-US" b="0" i="0" dirty="0" smtClean="0"/>
                      <m:t>...</m:t>
                    </m:r>
                  </m:oMath>
                </a14:m>
                <a:r>
                  <a:rPr lang="en-US" dirty="0"/>
                  <a:t> times. What is the probability we see a repeated outcome among the rolls?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0F12D6-B238-BECC-FD67-C3A406B67077}"/>
                  </a:ext>
                </a:extLst>
              </p:cNvPr>
              <p:cNvSpPr txBox="1"/>
              <p:nvPr/>
            </p:nvSpPr>
            <p:spPr>
              <a:xfrm>
                <a:off x="2868243" y="3318362"/>
                <a:ext cx="6096000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0F12D6-B238-BECC-FD67-C3A406B67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243" y="3318362"/>
                <a:ext cx="6096000" cy="10604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81621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Birthday Paradox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 that we roll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dirty="0"/>
                      <m:t>,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nor/>
                      </m:rPr>
                      <a:rPr lang="en-US" dirty="0"/>
                      <m:t>,</m:t>
                    </m:r>
                    <m:r>
                      <m:rPr>
                        <m:nor/>
                      </m:rPr>
                      <a:rPr lang="en-US" b="0" i="0" dirty="0" smtClean="0"/>
                      <m:t>...</m:t>
                    </m:r>
                  </m:oMath>
                </a14:m>
                <a:r>
                  <a:rPr lang="en-US" dirty="0"/>
                  <a:t> times. What is the probability we see a repeated outcome among the rolls?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0F12D6-B238-BECC-FD67-C3A406B67077}"/>
                  </a:ext>
                </a:extLst>
              </p:cNvPr>
              <p:cNvSpPr txBox="1"/>
              <p:nvPr/>
            </p:nvSpPr>
            <p:spPr>
              <a:xfrm>
                <a:off x="2868243" y="3318362"/>
                <a:ext cx="6096000" cy="14913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0F12D6-B238-BECC-FD67-C3A406B67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243" y="3318362"/>
                <a:ext cx="6096000" cy="14913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29208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Birthday Paradox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 that we roll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dirty="0"/>
                      <m:t>,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nor/>
                      </m:rPr>
                      <a:rPr lang="en-US" dirty="0"/>
                      <m:t>,</m:t>
                    </m:r>
                    <m:r>
                      <m:rPr>
                        <m:nor/>
                      </m:rPr>
                      <a:rPr lang="en-US" b="0" i="0" dirty="0" smtClean="0"/>
                      <m:t>...</m:t>
                    </m:r>
                  </m:oMath>
                </a14:m>
                <a:r>
                  <a:rPr lang="en-US" dirty="0"/>
                  <a:t> times. What is the probability we see a repeated outcome among the rolls?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0F12D6-B238-BECC-FD67-C3A406B67077}"/>
                  </a:ext>
                </a:extLst>
              </p:cNvPr>
              <p:cNvSpPr txBox="1"/>
              <p:nvPr/>
            </p:nvSpPr>
            <p:spPr>
              <a:xfrm>
                <a:off x="2868243" y="3318362"/>
                <a:ext cx="6096000" cy="14913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0F12D6-B238-BECC-FD67-C3A406B67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243" y="3318362"/>
                <a:ext cx="6096000" cy="14913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3375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Probability Basics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Conditional distribution: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is the probability that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achieves the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achieves the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Implies Bayes’ theorem</a:t>
                </a:r>
              </a:p>
              <a:p>
                <a:endParaRPr lang="en-US" dirty="0"/>
              </a:p>
              <a:p>
                <a:r>
                  <a:rPr lang="en-US" dirty="0"/>
                  <a:t>Random variables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are independent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for all possible outcomes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/>
              <p:nvPr/>
            </p:nvSpPr>
            <p:spPr>
              <a:xfrm>
                <a:off x="2895600" y="2927484"/>
                <a:ext cx="6096000" cy="10030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2927484"/>
                <a:ext cx="6096000" cy="10030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46703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Birthday Paradox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 that we roll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dirty="0"/>
                      <m:t>,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nor/>
                      </m:rPr>
                      <a:rPr lang="en-US" dirty="0"/>
                      <m:t>,</m:t>
                    </m:r>
                    <m:r>
                      <m:rPr>
                        <m:nor/>
                      </m:rPr>
                      <a:rPr lang="en-US" b="0" i="0" dirty="0" smtClean="0"/>
                      <m:t>...</m:t>
                    </m:r>
                  </m:oMath>
                </a14:m>
                <a:r>
                  <a:rPr lang="en-US" dirty="0"/>
                  <a:t> times. What is the probability we see a repeated outcome among the rolls?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0F12D6-B238-BECC-FD67-C3A406B67077}"/>
                  </a:ext>
                </a:extLst>
              </p:cNvPr>
              <p:cNvSpPr txBox="1"/>
              <p:nvPr/>
            </p:nvSpPr>
            <p:spPr>
              <a:xfrm>
                <a:off x="2868243" y="3318362"/>
                <a:ext cx="6096000" cy="14913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0F12D6-B238-BECC-FD67-C3A406B67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243" y="3318362"/>
                <a:ext cx="6096000" cy="14913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74494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Birthday Paradox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 that we roll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dirty="0"/>
                      <m:t>,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nor/>
                      </m:rPr>
                      <a:rPr lang="en-US" dirty="0"/>
                      <m:t>,</m:t>
                    </m:r>
                    <m:r>
                      <m:rPr>
                        <m:nor/>
                      </m:rPr>
                      <a:rPr lang="en-US" b="0" i="0" dirty="0" smtClean="0"/>
                      <m:t>...</m:t>
                    </m:r>
                  </m:oMath>
                </a14:m>
                <a:r>
                  <a:rPr lang="en-US" dirty="0"/>
                  <a:t> times. What is the probability we see a repeated outcome among the rolls?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0F12D6-B238-BECC-FD67-C3A406B67077}"/>
                  </a:ext>
                </a:extLst>
              </p:cNvPr>
              <p:cNvSpPr txBox="1"/>
              <p:nvPr/>
            </p:nvSpPr>
            <p:spPr>
              <a:xfrm>
                <a:off x="1244338" y="3318362"/>
                <a:ext cx="9709608" cy="829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/>
                  <a:t>	for 	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i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0F12D6-B238-BECC-FD67-C3A406B67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338" y="3318362"/>
                <a:ext cx="9709608" cy="829330"/>
              </a:xfrm>
              <a:prstGeom prst="rect">
                <a:avLst/>
              </a:prstGeom>
              <a:blipFill>
                <a:blip r:embed="rId3"/>
                <a:stretch>
                  <a:fillRect b="-5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51496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Birthday Paradox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die. “On average”, how many times should we roll the die before we see a repeated outcome among the rolls?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But is it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83050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Birthday Paradox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 that we roll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dirty="0"/>
                      <m:t>,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nor/>
                      </m:rPr>
                      <a:rPr lang="en-US" dirty="0"/>
                      <m:t>,</m:t>
                    </m:r>
                    <m:r>
                      <m:rPr>
                        <m:nor/>
                      </m:rPr>
                      <a:rPr lang="en-US" b="0" i="0" dirty="0" smtClean="0"/>
                      <m:t>...</m:t>
                    </m:r>
                  </m:oMath>
                </a14:m>
                <a:r>
                  <a:rPr lang="en-US" dirty="0"/>
                  <a:t> times. What is the probability we see a repeated outcome among the rolls?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be the event that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roll is a repeated outcome, conditioned on the previous rolls not being a repeated outcome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i="1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∪…∪</m:t>
                        </m:r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?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??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95169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Birthday Paradox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 that we roll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dirty="0"/>
                      <m:t>,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nor/>
                      </m:rPr>
                      <a:rPr lang="en-US" dirty="0"/>
                      <m:t>,</m:t>
                    </m:r>
                    <m:r>
                      <m:rPr>
                        <m:nor/>
                      </m:rPr>
                      <a:rPr lang="en-US" b="0" i="0" dirty="0" smtClean="0"/>
                      <m:t>...</m:t>
                    </m:r>
                  </m:oMath>
                </a14:m>
                <a:r>
                  <a:rPr lang="en-US" dirty="0"/>
                  <a:t> times. What is the probability we see a repeated outcome among the rolls?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be the event that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roll is a repeated outcome, conditioned on the previous rolls not being a repeated outcome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i="1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∪…∪</m:t>
                        </m:r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 …+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91402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Birthday Paradox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 that we roll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dirty="0"/>
                      <m:t>,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nor/>
                      </m:rPr>
                      <a:rPr lang="en-US" dirty="0"/>
                      <m:t>,</m:t>
                    </m:r>
                    <m:r>
                      <m:rPr>
                        <m:nor/>
                      </m:rPr>
                      <a:rPr lang="en-US" b="0" i="0" dirty="0" smtClean="0"/>
                      <m:t>...</m:t>
                    </m:r>
                  </m:oMath>
                </a14:m>
                <a:r>
                  <a:rPr lang="en-US" dirty="0"/>
                  <a:t> times. What is the probability we see a repeated outcome among the rolls?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be the event that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roll is a repeated outcome, conditioned on the previous rolls not being a repeated outcome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i="1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∪…∪</m:t>
                        </m:r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 …+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C43E0D8-8844-4515-C9CB-CD1BD740268A}"/>
              </a:ext>
            </a:extLst>
          </p:cNvPr>
          <p:cNvSpPr/>
          <p:nvPr/>
        </p:nvSpPr>
        <p:spPr>
          <a:xfrm>
            <a:off x="7763435" y="5710518"/>
            <a:ext cx="2761130" cy="68131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Union Bound</a:t>
            </a:r>
          </a:p>
        </p:txBody>
      </p:sp>
    </p:spTree>
    <p:extLst>
      <p:ext uri="{BB962C8B-B14F-4D97-AF65-F5344CB8AC3E}">
        <p14:creationId xmlns:p14="http://schemas.microsoft.com/office/powerpoint/2010/main" val="8317292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Birthday Paradox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die. “On average”, how many times should we roll the die before we see a repeated outcome among the rolls?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07724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Trivia Question #1 (Birthday Paradox)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die. “On average”, how many times should we roll the die before we see a repeated outcome among the rolls? Example: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50819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Trivia Question #2 (Limits)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be a constant. What is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num>
                              <m:den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den>
                    </m:f>
                  </m:oMath>
                </a14:m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59243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in Modern Algorithms for Data Science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3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1360453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Warm-Up Question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a “bad” event that occurs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a “bad” event that occurs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is a “bad” event that occurs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is the probability that none of the bad events occurs?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32406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Trivia Question #3 (Coupon Collector)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die. “On average”, how many times should we roll the die before we all possible outcomes among the rolls? Example: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for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41613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Trivia Question #4 (Max Load)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 that we roll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times. “On average”, what is the largest number of times any outcome is rolled? Example: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for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99711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Expected Value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expected value of a random variable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is: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“average value of the random variable"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Linearity of expectation: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/>
              <p:nvPr/>
            </p:nvSpPr>
            <p:spPr>
              <a:xfrm>
                <a:off x="2877670" y="2356828"/>
                <a:ext cx="6096000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670" y="2356828"/>
                <a:ext cx="6096000" cy="11378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11376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Expected Value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we roll a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/>
                  <a:t>-sided die</a:t>
                </a:r>
              </a:p>
              <a:p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be the outcome of the roll</a:t>
                </a:r>
              </a:p>
              <a:p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56236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Moments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moment of a random variable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is: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/>
              <p:nvPr/>
            </p:nvSpPr>
            <p:spPr>
              <a:xfrm>
                <a:off x="2877670" y="2356828"/>
                <a:ext cx="6096000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670" y="2356828"/>
                <a:ext cx="6096000" cy="11378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05609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Variance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variance of a random variable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is: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Linearity of variance for </a:t>
                </a:r>
                <a:r>
                  <a:rPr lang="en-US" i="1" dirty="0">
                    <a:solidFill>
                      <a:srgbClr val="00B050"/>
                    </a:solidFill>
                  </a:rPr>
                  <a:t>independent</a:t>
                </a:r>
                <a:r>
                  <a:rPr lang="en-US" dirty="0"/>
                  <a:t> random variables: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“How far numbers are from the average”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/>
              <p:nvPr/>
            </p:nvSpPr>
            <p:spPr>
              <a:xfrm>
                <a:off x="2877670" y="2356828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670" y="2356828"/>
                <a:ext cx="609600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46217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Variance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takes the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and takes the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28839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Variance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takes the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and takes the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61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42328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Chebyshev’s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be a random variable with expected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“What is the probability a random variable is far away from its average?”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173900-E52E-F929-2C7C-74CCBD94899E}"/>
                  </a:ext>
                </a:extLst>
              </p:cNvPr>
              <p:cNvSpPr txBox="1"/>
              <p:nvPr/>
            </p:nvSpPr>
            <p:spPr>
              <a:xfrm>
                <a:off x="2877670" y="2356828"/>
                <a:ext cx="6096000" cy="9017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173900-E52E-F929-2C7C-74CCBD948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670" y="2356828"/>
                <a:ext cx="6096000" cy="9017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9015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Warm-Up Question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a “bad” event that occurs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a “bad” event that occurs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is a “bad” event that occurs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is </a:t>
                </a:r>
                <a:r>
                  <a:rPr lang="en-US" i="1" dirty="0">
                    <a:solidFill>
                      <a:srgbClr val="FF0000"/>
                    </a:solidFill>
                  </a:rPr>
                  <a:t>a lower bound</a:t>
                </a:r>
                <a:r>
                  <a:rPr lang="en-US" dirty="0"/>
                  <a:t> on the probability that none of the bad events occur?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61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1360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Warm-Up Question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a “bad” event that occurs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a “bad” event that occurs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is a “bad” event that occurs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is </a:t>
                </a:r>
                <a:r>
                  <a:rPr lang="en-US" i="1" dirty="0">
                    <a:solidFill>
                      <a:srgbClr val="FF0000"/>
                    </a:solidFill>
                  </a:rPr>
                  <a:t>a lower bound</a:t>
                </a:r>
                <a:r>
                  <a:rPr lang="en-US" dirty="0"/>
                  <a:t> on the probability that none of the bad events occur?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61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9068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Union Bound (Boole’s Inequality)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,…,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be a set of events that occur 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,…,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probability that </a:t>
                </a:r>
                <a:r>
                  <a:rPr lang="en-US" dirty="0">
                    <a:solidFill>
                      <a:srgbClr val="FF0000"/>
                    </a:solidFill>
                  </a:rPr>
                  <a:t>at least one</a:t>
                </a:r>
                <a:r>
                  <a:rPr lang="en-US" dirty="0"/>
                  <a:t> of the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,…,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occurs is at most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Implication: the probability that </a:t>
                </a:r>
                <a:r>
                  <a:rPr lang="en-US" dirty="0">
                    <a:solidFill>
                      <a:srgbClr val="FF0000"/>
                    </a:solidFill>
                  </a:rPr>
                  <a:t>NONE</a:t>
                </a:r>
                <a:r>
                  <a:rPr lang="en-US" dirty="0"/>
                  <a:t> of the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,…,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occur is at least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1−(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34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Union Bound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Proof by induction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b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792D1D1F-E6E0-2CDE-BF82-527721A15D41}"/>
                  </a:ext>
                </a:extLst>
              </p:cNvPr>
              <p:cNvSpPr/>
              <p:nvPr/>
            </p:nvSpPr>
            <p:spPr>
              <a:xfrm>
                <a:off x="2755769" y="2466909"/>
                <a:ext cx="3063712" cy="2956725"/>
              </a:xfrm>
              <a:prstGeom prst="ellips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792D1D1F-E6E0-2CDE-BF82-527721A15D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5769" y="2466909"/>
                <a:ext cx="3063712" cy="295672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0A0277ED-91DB-7871-42BA-3C70451EDD8E}"/>
              </a:ext>
            </a:extLst>
          </p:cNvPr>
          <p:cNvSpPr/>
          <p:nvPr/>
        </p:nvSpPr>
        <p:spPr>
          <a:xfrm>
            <a:off x="4564144" y="2466909"/>
            <a:ext cx="3063711" cy="2956725"/>
          </a:xfrm>
          <a:prstGeom prst="ellipse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88EC87-2BC7-81C9-A69D-324EDF20820A}"/>
                  </a:ext>
                </a:extLst>
              </p:cNvPr>
              <p:cNvSpPr txBox="1"/>
              <p:nvPr/>
            </p:nvSpPr>
            <p:spPr>
              <a:xfrm>
                <a:off x="5438483" y="3682195"/>
                <a:ext cx="200790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88EC87-2BC7-81C9-A69D-324EDF208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8483" y="3682195"/>
                <a:ext cx="200790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36DAD7F-4C34-EAAB-EF38-7D2B03E5C3DD}"/>
                  </a:ext>
                </a:extLst>
              </p:cNvPr>
              <p:cNvSpPr txBox="1"/>
              <p:nvPr/>
            </p:nvSpPr>
            <p:spPr>
              <a:xfrm>
                <a:off x="2111604" y="3743749"/>
                <a:ext cx="609442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36DAD7F-4C34-EAAB-EF38-7D2B03E5C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604" y="3743749"/>
                <a:ext cx="609442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98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Today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6941B-6AAA-DFD0-8896-ACB1B4FE2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Hashing</a:t>
            </a:r>
          </a:p>
          <a:p>
            <a:r>
              <a:rPr lang="en-US" dirty="0"/>
              <a:t>Abstraction: balls-in-bins</a:t>
            </a:r>
          </a:p>
          <a:p>
            <a:r>
              <a:rPr lang="en-US" dirty="0"/>
              <a:t>Birthday paradox</a:t>
            </a:r>
          </a:p>
        </p:txBody>
      </p:sp>
    </p:spTree>
    <p:extLst>
      <p:ext uri="{BB962C8B-B14F-4D97-AF65-F5344CB8AC3E}">
        <p14:creationId xmlns:p14="http://schemas.microsoft.com/office/powerpoint/2010/main" val="3086136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1147</TotalTime>
  <Words>2105</Words>
  <Application>Microsoft Office PowerPoint</Application>
  <PresentationFormat>Widescreen</PresentationFormat>
  <Paragraphs>313</Paragraphs>
  <Slides>48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Office Theme</vt:lpstr>
      <vt:lpstr>CSCE 689: Special Topics in Modern Algorithms for Data Science </vt:lpstr>
      <vt:lpstr>Last Time: Class Logistics</vt:lpstr>
      <vt:lpstr>Last Time: Probability Basics</vt:lpstr>
      <vt:lpstr>Warm-Up Question</vt:lpstr>
      <vt:lpstr>Warm-Up Question</vt:lpstr>
      <vt:lpstr>Warm-Up Question</vt:lpstr>
      <vt:lpstr>Last Time: Union Bound (Boole’s Inequality)</vt:lpstr>
      <vt:lpstr>Last Time: Union Bound</vt:lpstr>
      <vt:lpstr>Today</vt:lpstr>
      <vt:lpstr>Trivia Question #1 (Birthday Paradox)</vt:lpstr>
      <vt:lpstr>Trivia Question #2 (Limits)</vt:lpstr>
      <vt:lpstr>Hashing</vt:lpstr>
      <vt:lpstr>Hashing</vt:lpstr>
      <vt:lpstr>Hashing</vt:lpstr>
      <vt:lpstr>Hashing</vt:lpstr>
      <vt:lpstr>Hashing</vt:lpstr>
      <vt:lpstr>Hashing</vt:lpstr>
      <vt:lpstr>Hash Tables</vt:lpstr>
      <vt:lpstr>Collisions</vt:lpstr>
      <vt:lpstr>Dealing with Collisions</vt:lpstr>
      <vt:lpstr>Dealing with Collisions</vt:lpstr>
      <vt:lpstr>Dealing with Collisions</vt:lpstr>
      <vt:lpstr>Random Hash Function</vt:lpstr>
      <vt:lpstr>Birthday Paradox</vt:lpstr>
      <vt:lpstr>Birthday Paradox</vt:lpstr>
      <vt:lpstr>Birthday Paradox</vt:lpstr>
      <vt:lpstr>Birthday Paradox</vt:lpstr>
      <vt:lpstr>Birthday Paradox</vt:lpstr>
      <vt:lpstr>Birthday Paradox</vt:lpstr>
      <vt:lpstr>Birthday Paradox</vt:lpstr>
      <vt:lpstr>Birthday Paradox</vt:lpstr>
      <vt:lpstr>Birthday Paradox</vt:lpstr>
      <vt:lpstr>Birthday Paradox</vt:lpstr>
      <vt:lpstr>Birthday Paradox</vt:lpstr>
      <vt:lpstr>Birthday Paradox</vt:lpstr>
      <vt:lpstr>Birthday Paradox</vt:lpstr>
      <vt:lpstr>Trivia Question #1 (Birthday Paradox)</vt:lpstr>
      <vt:lpstr>Trivia Question #2 (Limits)</vt:lpstr>
      <vt:lpstr>CSCE 689: Special Topics in Modern Algorithms for Data Science </vt:lpstr>
      <vt:lpstr>Trivia Question #3 (Coupon Collector)</vt:lpstr>
      <vt:lpstr>Trivia Question #4 (Max Load)</vt:lpstr>
      <vt:lpstr>Expected Value</vt:lpstr>
      <vt:lpstr>Expected Value</vt:lpstr>
      <vt:lpstr>Moments</vt:lpstr>
      <vt:lpstr>Variance</vt:lpstr>
      <vt:lpstr>Variance</vt:lpstr>
      <vt:lpstr>Variance</vt:lpstr>
      <vt:lpstr>Chebyshev’s Inequality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689: Special Topics in Modern Algorithms for Data Science </dc:title>
  <dc:creator>Samson Zhou</dc:creator>
  <cp:lastModifiedBy>Samson Zhou</cp:lastModifiedBy>
  <cp:revision>23</cp:revision>
  <dcterms:created xsi:type="dcterms:W3CDTF">2023-08-22T18:51:10Z</dcterms:created>
  <dcterms:modified xsi:type="dcterms:W3CDTF">2023-08-25T17:07:11Z</dcterms:modified>
</cp:coreProperties>
</file>