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3" r:id="rId2"/>
    <p:sldId id="810" r:id="rId3"/>
    <p:sldId id="811" r:id="rId4"/>
    <p:sldId id="812" r:id="rId5"/>
    <p:sldId id="813" r:id="rId6"/>
    <p:sldId id="806" r:id="rId7"/>
    <p:sldId id="807" r:id="rId8"/>
    <p:sldId id="808" r:id="rId9"/>
    <p:sldId id="259" r:id="rId10"/>
    <p:sldId id="796" r:id="rId11"/>
    <p:sldId id="797" r:id="rId12"/>
    <p:sldId id="798" r:id="rId13"/>
    <p:sldId id="795" r:id="rId14"/>
    <p:sldId id="760" r:id="rId15"/>
    <p:sldId id="814" r:id="rId16"/>
    <p:sldId id="815" r:id="rId17"/>
    <p:sldId id="816" r:id="rId18"/>
    <p:sldId id="817" r:id="rId19"/>
    <p:sldId id="818" r:id="rId20"/>
    <p:sldId id="822" r:id="rId21"/>
    <p:sldId id="821" r:id="rId22"/>
    <p:sldId id="823" r:id="rId23"/>
    <p:sldId id="802" r:id="rId24"/>
    <p:sldId id="805" r:id="rId25"/>
    <p:sldId id="774" r:id="rId26"/>
    <p:sldId id="800" r:id="rId27"/>
    <p:sldId id="820" r:id="rId28"/>
    <p:sldId id="819" r:id="rId29"/>
    <p:sldId id="824" r:id="rId30"/>
    <p:sldId id="825" r:id="rId31"/>
    <p:sldId id="794" r:id="rId32"/>
    <p:sldId id="769" r:id="rId33"/>
    <p:sldId id="767" r:id="rId34"/>
    <p:sldId id="260" r:id="rId35"/>
    <p:sldId id="261" r:id="rId36"/>
    <p:sldId id="761" r:id="rId37"/>
    <p:sldId id="762" r:id="rId38"/>
    <p:sldId id="76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D518-038E-851F-E2B0-507085882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DB7A0-BF87-EB32-3D8E-D3865ED7F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A36FB-F443-3370-E1D9-CD2DC57F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AA08-ED94-43A6-9F5F-D4AA299882B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22915-2C84-1495-31AC-38F36267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E001-4946-D5B3-7983-E986B84C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C546-DA9E-4E4B-AB47-7DD55D1D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6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8326-4210-0500-0BA6-AAC12CC7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EDBD2-5338-9B01-21AC-E35A1D5DA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7CFAA-50AD-B790-CB55-589D0DD3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AA08-ED94-43A6-9F5F-D4AA299882B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95D77-DC73-9D61-16D1-0D4FAD93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F0DB4-DAB4-442D-D386-B57E8874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C546-DA9E-4E4B-AB47-7DD55D1D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4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ABD53-F920-E4BF-F579-30DC6052A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B6C93-8A57-96C1-35DE-09D7D2B7D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EAA0-2040-AA52-5548-497A45E7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AA08-ED94-43A6-9F5F-D4AA299882B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B522-EF03-94EA-BE57-A57E1345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C5D2-98C2-C7AD-75A9-CA8FA208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C546-DA9E-4E4B-AB47-7DD55D1D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7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3F16-0A70-9115-A387-F1DC546F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883F-D690-0A45-D155-B78A596F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8286-7FCA-623E-D46A-42D08AE7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AA08-ED94-43A6-9F5F-D4AA299882B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D93D-BB9D-8E5A-A72B-150B898C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F148C-B6FF-DB29-C936-65579B8E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C546-DA9E-4E4B-AB47-7DD55D1D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4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AEB9-4744-3A3C-9030-535ED90B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51C8E-04AE-C262-3973-9EFD59467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53BD5-022D-A771-4E14-A31F0727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AA08-ED94-43A6-9F5F-D4AA299882B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14AFD-AE5E-E516-AB77-6C91A69C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76E63-36EB-27E2-A88E-699DC740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C546-DA9E-4E4B-AB47-7DD55D1D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0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07D2-2BC6-1D93-364F-EDE320D2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02FBB-0938-1945-391F-3B8266789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958E3-28F7-B3C7-8E5C-04D2002A5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21BB2-F22C-2809-ED75-FF734D7C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AA08-ED94-43A6-9F5F-D4AA299882B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A5ECD-9C6D-61CE-9D15-3BA38D11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A8E2A-05DC-71FB-181F-CE541341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C546-DA9E-4E4B-AB47-7DD55D1D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7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AE1D-BEAA-884E-FB3D-39811A17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9735-7FE8-5893-484E-3389AB232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39040-512E-D069-A216-FFA9A7EB1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F826F-CBA1-A59D-10DF-EB17F6386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5021C-E4F0-7FAB-BBAA-D79B94AD8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BCE64-4FC8-431E-506E-7F197EFE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AA08-ED94-43A6-9F5F-D4AA299882B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7ED0-A916-36BF-91D8-7FD91B90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460F9-F414-A103-6242-BA9903EB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C546-DA9E-4E4B-AB47-7DD55D1D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A5A2-263B-6EDF-44F9-08358A03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EF25F-49AD-F697-38E9-E0CF0F25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AA08-ED94-43A6-9F5F-D4AA299882B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892BA-DA89-DCC9-A63E-974636F5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4A24D-3612-128E-5A6E-3E188A1A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C546-DA9E-4E4B-AB47-7DD55D1D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51FB1-C097-6362-7954-7C93CAD6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AA08-ED94-43A6-9F5F-D4AA299882B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8A012-0A9A-8D97-4421-127A1ACF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DAE62-6F00-0996-77E6-6AF20AD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C546-DA9E-4E4B-AB47-7DD55D1D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1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F990-044E-7A9C-AC9F-380EC529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11BB7-4E43-D78F-66D4-5BC22F9D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194F2-FEAB-9315-0032-C7168D224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28913-0D56-012E-FE85-BF914D41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AA08-ED94-43A6-9F5F-D4AA299882B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7817B-9154-0726-09CF-15D86120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35302-C00E-9D6A-47A3-DAE767DB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C546-DA9E-4E4B-AB47-7DD55D1D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3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9252-38FD-9D37-CF13-22A817C3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FAADB-82E6-EE87-B39C-90CB8827E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142CC-41E5-99BA-ACA4-6939CC624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7CCF5-7539-A195-463E-8F003FB6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AA08-ED94-43A6-9F5F-D4AA299882B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1E0FA-A146-5FFB-0841-E68CC681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E5076-7B60-5379-2E2E-2F8DA8BC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C546-DA9E-4E4B-AB47-7DD55D1D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9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988F9-C0B3-AC9C-A84D-B38AB225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BAF61-625A-A49E-20DA-F6F9F26B0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8F764-8839-5753-C57A-AFF7EB3C1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AA08-ED94-43A6-9F5F-D4AA299882B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7CFA4-F26E-45DF-2B7F-CD8BBAA57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B02DD-D92D-CF7A-CD79-9D3396308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C546-DA9E-4E4B-AB47-7DD55D1D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6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3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1360453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Linearity of 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  <a:blipFill>
                <a:blip r:embed="rId2"/>
                <a:stretch>
                  <a:fillRect l="-1043" t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58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Linearity of 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  <a:blipFill>
                <a:blip r:embed="rId2"/>
                <a:stretch>
                  <a:fillRect l="-1043" t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/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Linearity of 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  <a:blipFill>
                <a:blip r:embed="rId2"/>
                <a:stretch>
                  <a:fillRect l="-1043" t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/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440857-5EFE-1565-A018-4BAE2592B15A}"/>
                  </a:ext>
                </a:extLst>
              </p:cNvPr>
              <p:cNvSpPr txBox="1"/>
              <p:nvPr/>
            </p:nvSpPr>
            <p:spPr>
              <a:xfrm>
                <a:off x="495302" y="4328302"/>
                <a:ext cx="11842376" cy="1206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440857-5EFE-1565-A018-4BAE2592B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2" y="4328302"/>
                <a:ext cx="11842376" cy="1206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871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Linearity of 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  <a:blipFill>
                <a:blip r:embed="rId2"/>
                <a:stretch>
                  <a:fillRect l="-1043" t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/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440857-5EFE-1565-A018-4BAE2592B15A}"/>
                  </a:ext>
                </a:extLst>
              </p:cNvPr>
              <p:cNvSpPr txBox="1"/>
              <p:nvPr/>
            </p:nvSpPr>
            <p:spPr>
              <a:xfrm>
                <a:off x="495302" y="4328302"/>
                <a:ext cx="11842376" cy="1206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440857-5EFE-1565-A018-4BAE2592B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2" y="4328302"/>
                <a:ext cx="11842376" cy="1206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A6F35E-1ADA-7E4B-AA04-E69F3CBD4D85}"/>
                  </a:ext>
                </a:extLst>
              </p:cNvPr>
              <p:cNvSpPr txBox="1"/>
              <p:nvPr/>
            </p:nvSpPr>
            <p:spPr>
              <a:xfrm>
                <a:off x="-1111555" y="5379071"/>
                <a:ext cx="14188887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US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A6F35E-1ADA-7E4B-AA04-E69F3CBD4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11555" y="5379071"/>
                <a:ext cx="14188887" cy="11889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47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Expected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roll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-sided die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the outcome of the roll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745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489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Paradox, Revisited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expected number of pairwise collisions among the rolls?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be the number of pairwise collisions on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496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Paradox, Revisited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be the number of pairwise collisions after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rolls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719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Paradox, Revisited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be the number of pairwise collisions after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rolls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9D04ED-84FA-B4E4-A32E-05BFEA91079F}"/>
                  </a:ext>
                </a:extLst>
              </p:cNvPr>
              <p:cNvSpPr txBox="1"/>
              <p:nvPr/>
            </p:nvSpPr>
            <p:spPr>
              <a:xfrm>
                <a:off x="2465294" y="2536122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9D04ED-84FA-B4E4-A32E-05BFEA91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94" y="2536122"/>
                <a:ext cx="60960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766DD4-F8EA-D98C-3211-C718BF24CF4A}"/>
                  </a:ext>
                </a:extLst>
              </p:cNvPr>
              <p:cNvSpPr txBox="1"/>
              <p:nvPr/>
            </p:nvSpPr>
            <p:spPr>
              <a:xfrm>
                <a:off x="3200400" y="3198798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]+…+</m:t>
                          </m:r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766DD4-F8EA-D98C-3211-C718BF24C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198798"/>
                <a:ext cx="60960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A3750C-207E-0B04-2FF5-AADBCF58D149}"/>
                  </a:ext>
                </a:extLst>
              </p:cNvPr>
              <p:cNvSpPr txBox="1"/>
              <p:nvPr/>
            </p:nvSpPr>
            <p:spPr>
              <a:xfrm>
                <a:off x="2850776" y="3861474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A3750C-207E-0B04-2FF5-AADBCF58D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76" y="3861474"/>
                <a:ext cx="6096000" cy="101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7F42B9-26D9-44E3-FFAF-3A476EB2FD79}"/>
                  </a:ext>
                </a:extLst>
              </p:cNvPr>
              <p:cNvSpPr txBox="1"/>
              <p:nvPr/>
            </p:nvSpPr>
            <p:spPr>
              <a:xfrm>
                <a:off x="2375648" y="4878997"/>
                <a:ext cx="6096000" cy="10480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7F42B9-26D9-44E3-FFAF-3A476EB2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648" y="4878997"/>
                <a:ext cx="6096000" cy="10480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393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Paradox, Revisited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2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Hashing is a method to quickly map items from a universe to a location in a 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76" y="263261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3182125" y="3498267"/>
            <a:ext cx="183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Zhitong</a:t>
            </a:r>
            <a:r>
              <a:rPr lang="en-US" sz="2400" dirty="0"/>
              <a:t> 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3304822" y="4094869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Lipai</a:t>
            </a:r>
            <a:r>
              <a:rPr lang="en-US" sz="2400" dirty="0"/>
              <a:t> Huang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3427452" y="4690182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Ryan 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3340242" y="5889271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3143329" y="2901665"/>
            <a:ext cx="188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Anmol Anand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5025576" y="3132498"/>
            <a:ext cx="1757273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021283" y="3729100"/>
            <a:ext cx="1757273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946618" y="4325702"/>
            <a:ext cx="1791758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23988" y="4921015"/>
            <a:ext cx="1954568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105469" y="5981259"/>
            <a:ext cx="1782438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3256056" y="5289082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255001" y="5519915"/>
            <a:ext cx="159748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5356980" y="239062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980" y="2390624"/>
                <a:ext cx="9710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574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use the app 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times and count the number of pairwise duplicates</a:t>
                </a:r>
              </a:p>
              <a:p>
                <a:endParaRPr lang="en-US" dirty="0"/>
              </a:p>
              <a:p>
                <a:r>
                  <a:rPr lang="en-US" dirty="0"/>
                  <a:t>If the database contains </a:t>
                </a:r>
                <a:r>
                  <a:rPr lang="en-US" i="1" dirty="0">
                    <a:solidFill>
                      <a:srgbClr val="7030A0"/>
                    </a:solidFill>
                  </a:rPr>
                  <a:t>1 million words</a:t>
                </a:r>
                <a:r>
                  <a:rPr lang="en-US" dirty="0"/>
                  <a:t>, the expected number of pairwise duplicates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  <a:blipFill>
                <a:blip r:embed="rId4"/>
                <a:stretch>
                  <a:fillRect l="-187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208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the database contains </a:t>
                </a:r>
                <a:r>
                  <a:rPr lang="en-US" i="1" dirty="0">
                    <a:solidFill>
                      <a:srgbClr val="7030A0"/>
                    </a:solidFill>
                  </a:rPr>
                  <a:t>1 million words</a:t>
                </a:r>
                <a:r>
                  <a:rPr lang="en-US" dirty="0"/>
                  <a:t>, the expected number of pairwise duplicates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…We see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duplicates</a:t>
                </a:r>
              </a:p>
              <a:p>
                <a:endParaRPr lang="en-US" dirty="0"/>
              </a:p>
              <a:p>
                <a:r>
                  <a:rPr lang="en-US" dirty="0"/>
                  <a:t>We think the claim is incorrect, but how can we be sure?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  <a:blipFill>
                <a:blip r:embed="rId4"/>
                <a:stretch>
                  <a:fillRect l="-187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638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Concentration Inequalities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43BF84-3D3C-F4AB-27A8-D9D54DD189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49753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Concentration inequalities bound the probability that a random variable is “far away” from its expectation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Often used in understanding the performance of statistical tests, the behavior of data sampled from various distributions, and for our purposes, the guarantees of randomized algorithms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F28C2E-400B-7E09-DD61-C82F860A55A7}"/>
              </a:ext>
            </a:extLst>
          </p:cNvPr>
          <p:cNvSpPr/>
          <p:nvPr/>
        </p:nvSpPr>
        <p:spPr>
          <a:xfrm>
            <a:off x="2483224" y="5002306"/>
            <a:ext cx="6364941" cy="5558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70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369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Proof of Markov’s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3E74ED-A0F0-88CE-6F7D-CFD12A81D0C0}"/>
                  </a:ext>
                </a:extLst>
              </p:cNvPr>
              <p:cNvSpPr txBox="1"/>
              <p:nvPr/>
            </p:nvSpPr>
            <p:spPr>
              <a:xfrm>
                <a:off x="1362636" y="3367174"/>
                <a:ext cx="11313458" cy="722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6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3E74ED-A0F0-88CE-6F7D-CFD12A81D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36" y="3367174"/>
                <a:ext cx="11313458" cy="722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A4477E-1ACC-A09F-3F38-7D5CBD064B2C}"/>
                  </a:ext>
                </a:extLst>
              </p:cNvPr>
              <p:cNvSpPr txBox="1"/>
              <p:nvPr/>
            </p:nvSpPr>
            <p:spPr>
              <a:xfrm>
                <a:off x="376518" y="2690756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A4477E-1ACC-A09F-3F38-7D5CBD064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18" y="2690756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FCF232-BFAD-CDF1-D8E9-156D1896946E}"/>
                  </a:ext>
                </a:extLst>
              </p:cNvPr>
              <p:cNvSpPr txBox="1"/>
              <p:nvPr/>
            </p:nvSpPr>
            <p:spPr>
              <a:xfrm>
                <a:off x="1362636" y="4119318"/>
                <a:ext cx="11313458" cy="722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FCF232-BFAD-CDF1-D8E9-156D18969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36" y="4119318"/>
                <a:ext cx="11313458" cy="722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06E0DD-C987-3DE4-3EAF-1C50A0CD030F}"/>
                  </a:ext>
                </a:extLst>
              </p:cNvPr>
              <p:cNvSpPr txBox="1"/>
              <p:nvPr/>
            </p:nvSpPr>
            <p:spPr>
              <a:xfrm>
                <a:off x="1362636" y="4856726"/>
                <a:ext cx="11313458" cy="722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6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06E0DD-C987-3DE4-3EAF-1C50A0CD0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36" y="4856726"/>
                <a:ext cx="11313458" cy="722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8D89ED-D9C3-ECC1-D9A8-20FE9FFD3B87}"/>
                  </a:ext>
                </a:extLst>
              </p:cNvPr>
              <p:cNvSpPr txBox="1"/>
              <p:nvPr/>
            </p:nvSpPr>
            <p:spPr>
              <a:xfrm>
                <a:off x="1264024" y="5577017"/>
                <a:ext cx="56656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6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8D89ED-D9C3-ECC1-D9A8-20FE9FFD3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024" y="5577017"/>
                <a:ext cx="566569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588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449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Paradox, Revisited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expected number of pairwise collisions among the rolls?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be the number of pairwise collisions on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280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Paradox, Revisited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413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Paradox, Revisited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b="0" dirty="0"/>
                  <a:t>,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372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the database contains </a:t>
                </a:r>
                <a:r>
                  <a:rPr lang="en-US" i="1" dirty="0">
                    <a:solidFill>
                      <a:srgbClr val="7030A0"/>
                    </a:solidFill>
                  </a:rPr>
                  <a:t>1 million words</a:t>
                </a:r>
                <a:r>
                  <a:rPr lang="en-US" dirty="0"/>
                  <a:t>, the expected number of pairwise duplicates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…We see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duplicates</a:t>
                </a:r>
              </a:p>
              <a:p>
                <a:endParaRPr lang="en-US" dirty="0"/>
              </a:p>
              <a:p>
                <a:r>
                  <a:rPr lang="en-US" dirty="0"/>
                  <a:t>We think the claim is incorrect, but how can we be sure?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  <a:blipFill>
                <a:blip r:embed="rId4"/>
                <a:stretch>
                  <a:fillRect l="-187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09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Birthday Paradox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081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the database contains </a:t>
                </a:r>
                <a:r>
                  <a:rPr lang="en-US" i="1" dirty="0">
                    <a:solidFill>
                      <a:srgbClr val="7030A0"/>
                    </a:solidFill>
                  </a:rPr>
                  <a:t>1 million words</a:t>
                </a:r>
                <a:r>
                  <a:rPr lang="en-US" dirty="0"/>
                  <a:t>, the expected number of pairwise duplicates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…We see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duplicates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≥20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  <a:blipFill>
                <a:blip r:embed="rId4"/>
                <a:stretch>
                  <a:fillRect l="-187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462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4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2042054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971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#4 (Coupon Collector)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161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moment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661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Linearity of variance for </a:t>
                </a:r>
                <a:r>
                  <a:rPr lang="en-US" i="1" dirty="0">
                    <a:solidFill>
                      <a:srgbClr val="00B050"/>
                    </a:solidFill>
                  </a:rPr>
                  <a:t>independent</a:t>
                </a:r>
                <a:r>
                  <a:rPr lang="en-US" dirty="0"/>
                  <a:t> random variables: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“How far numbers are from the average”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47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750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345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“What is the probability a random variable is far away from its average?”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173900-E52E-F929-2C7C-74CCBD94899E}"/>
                  </a:ext>
                </a:extLst>
              </p:cNvPr>
              <p:cNvSpPr txBox="1"/>
              <p:nvPr/>
            </p:nvSpPr>
            <p:spPr>
              <a:xfrm>
                <a:off x="2805953" y="3100899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173900-E52E-F929-2C7C-74CCBD948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953" y="3100899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Birthday Paradox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43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Next Monday</a:t>
            </a:r>
            <a:r>
              <a:rPr lang="en-US" dirty="0"/>
              <a:t>: Sign up for LaTeX scribe note slots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Today</a:t>
            </a:r>
            <a:r>
              <a:rPr lang="en-US" dirty="0"/>
              <a:t>: Meet your classmates (1)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Next Monday</a:t>
            </a:r>
            <a:r>
              <a:rPr lang="en-US" dirty="0"/>
              <a:t>: Meet your classmates (2), receive and consider list of potential projects/groups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Next Wednesday</a:t>
            </a:r>
            <a:r>
              <a:rPr lang="en-US" dirty="0"/>
              <a:t>: Discuss potential project groups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Next Friday</a:t>
            </a:r>
            <a:r>
              <a:rPr lang="en-US" dirty="0"/>
              <a:t>: Email me the members/group name</a:t>
            </a:r>
          </a:p>
        </p:txBody>
      </p:sp>
    </p:spTree>
    <p:extLst>
      <p:ext uri="{BB962C8B-B14F-4D97-AF65-F5344CB8AC3E}">
        <p14:creationId xmlns:p14="http://schemas.microsoft.com/office/powerpoint/2010/main" val="163808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43BF84-3D3C-F4AB-27A8-D9D54DD189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858435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are trying to learn a new language on an app, which claims to have a database of </a:t>
            </a:r>
            <a:r>
              <a:rPr lang="en-US" i="1" dirty="0">
                <a:solidFill>
                  <a:srgbClr val="7030A0"/>
                </a:solidFill>
              </a:rPr>
              <a:t>1 million words</a:t>
            </a:r>
          </a:p>
          <a:p>
            <a:endParaRPr lang="en-US" i="1" dirty="0">
              <a:solidFill>
                <a:srgbClr val="7030A0"/>
              </a:solidFill>
            </a:endParaRPr>
          </a:p>
          <a:p>
            <a:r>
              <a:rPr lang="en-US" dirty="0"/>
              <a:t>Each time we ask the app, it gives us a random word in the database</a:t>
            </a:r>
          </a:p>
          <a:p>
            <a:endParaRPr lang="en-US" dirty="0"/>
          </a:p>
          <a:p>
            <a:r>
              <a:rPr lang="en-US" dirty="0"/>
              <a:t>We want to verify the claim</a:t>
            </a:r>
          </a:p>
        </p:txBody>
      </p:sp>
    </p:spTree>
    <p:extLst>
      <p:ext uri="{BB962C8B-B14F-4D97-AF65-F5344CB8AC3E}">
        <p14:creationId xmlns:p14="http://schemas.microsoft.com/office/powerpoint/2010/main" val="287450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43BF84-3D3C-F4AB-27A8-D9D54DD189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858435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could use the app until we see 1 million unique words, but that would take at least </a:t>
            </a:r>
            <a:r>
              <a:rPr lang="en-US" i="1" dirty="0">
                <a:solidFill>
                  <a:srgbClr val="7030A0"/>
                </a:solidFill>
              </a:rPr>
              <a:t>1 million checks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Instead, we use the app for </a:t>
            </a:r>
            <a:r>
              <a:rPr lang="en-US" i="1" dirty="0">
                <a:solidFill>
                  <a:srgbClr val="7030A0"/>
                </a:solidFill>
              </a:rPr>
              <a:t>1000 times</a:t>
            </a:r>
            <a:r>
              <a:rPr lang="en-US" dirty="0"/>
              <a:t> and count the number of pairwise duplicates</a:t>
            </a:r>
          </a:p>
          <a:p>
            <a:endParaRPr lang="en-US" dirty="0"/>
          </a:p>
          <a:p>
            <a:r>
              <a:rPr lang="en-US" dirty="0"/>
              <a:t>If there are many duplicates, the database is probably not very large</a:t>
            </a:r>
          </a:p>
        </p:txBody>
      </p:sp>
    </p:spTree>
    <p:extLst>
      <p:ext uri="{BB962C8B-B14F-4D97-AF65-F5344CB8AC3E}">
        <p14:creationId xmlns:p14="http://schemas.microsoft.com/office/powerpoint/2010/main" val="242009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use the app 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times and count the number of pairwise duplicates</a:t>
                </a:r>
              </a:p>
              <a:p>
                <a:endParaRPr lang="en-US" dirty="0"/>
              </a:p>
              <a:p>
                <a:r>
                  <a:rPr lang="en-US" dirty="0"/>
                  <a:t>If we see the same word on the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-rd time,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-th time, and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205</m:t>
                    </m:r>
                  </m:oMath>
                </a14:m>
                <a:r>
                  <a:rPr lang="en-US" dirty="0"/>
                  <a:t>-th time, there are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pairwise duplicates: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(3, 100)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(3, 205)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(100, 205)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  <a:blipFill>
                <a:blip r:embed="rId4"/>
                <a:stretch>
                  <a:fillRect l="-1873" t="-2089" r="-3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29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Expected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expected value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“average value of the random variable"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54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1509</Words>
  <Application>Microsoft Office PowerPoint</Application>
  <PresentationFormat>Widescreen</PresentationFormat>
  <Paragraphs>233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Last Time: Hashing</vt:lpstr>
      <vt:lpstr>Last Time: Birthday Paradox</vt:lpstr>
      <vt:lpstr>Last Time: Birthday Paradox</vt:lpstr>
      <vt:lpstr>Future</vt:lpstr>
      <vt:lpstr>Case Study</vt:lpstr>
      <vt:lpstr>Case Study</vt:lpstr>
      <vt:lpstr>Case Study</vt:lpstr>
      <vt:lpstr>Expected Value</vt:lpstr>
      <vt:lpstr>Linearity of Expectation</vt:lpstr>
      <vt:lpstr>Linearity of Expectation</vt:lpstr>
      <vt:lpstr>Linearity of Expectation</vt:lpstr>
      <vt:lpstr>Linearity of Expectation</vt:lpstr>
      <vt:lpstr>Expected Value</vt:lpstr>
      <vt:lpstr>Birthday Paradox</vt:lpstr>
      <vt:lpstr>Birthday Paradox, Revisited</vt:lpstr>
      <vt:lpstr>Birthday Paradox, Revisited</vt:lpstr>
      <vt:lpstr>Birthday Paradox, Revisited</vt:lpstr>
      <vt:lpstr>Birthday Paradox, Revisited</vt:lpstr>
      <vt:lpstr>Case Study</vt:lpstr>
      <vt:lpstr>Case Study</vt:lpstr>
      <vt:lpstr>Concentration Inequalities</vt:lpstr>
      <vt:lpstr>Markov’s Inequality</vt:lpstr>
      <vt:lpstr>Proof of Markov’s Inequality</vt:lpstr>
      <vt:lpstr>Birthday Paradox</vt:lpstr>
      <vt:lpstr>Birthday Paradox, Revisited</vt:lpstr>
      <vt:lpstr>Birthday Paradox, Revisited</vt:lpstr>
      <vt:lpstr>Birthday Paradox, Revisited</vt:lpstr>
      <vt:lpstr>Case Study</vt:lpstr>
      <vt:lpstr>Case Study</vt:lpstr>
      <vt:lpstr>CSCE 689: Special Topics in Modern Algorithms for Data Science </vt:lpstr>
      <vt:lpstr>Trivia Question #3 (Max Load)</vt:lpstr>
      <vt:lpstr>Trivia Question #4 (Coupon Collector)</vt:lpstr>
      <vt:lpstr>Moments</vt:lpstr>
      <vt:lpstr>Variance</vt:lpstr>
      <vt:lpstr>Variance</vt:lpstr>
      <vt:lpstr>Variance</vt:lpstr>
      <vt:lpstr>Chebyshev’s Inequality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17</cp:revision>
  <dcterms:created xsi:type="dcterms:W3CDTF">2023-08-23T23:07:44Z</dcterms:created>
  <dcterms:modified xsi:type="dcterms:W3CDTF">2023-08-25T17:40:45Z</dcterms:modified>
</cp:coreProperties>
</file>