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788" r:id="rId2"/>
    <p:sldId id="1291" r:id="rId3"/>
    <p:sldId id="735" r:id="rId4"/>
    <p:sldId id="1240" r:id="rId5"/>
    <p:sldId id="1241" r:id="rId6"/>
    <p:sldId id="733" r:id="rId7"/>
    <p:sldId id="732" r:id="rId8"/>
    <p:sldId id="731" r:id="rId9"/>
    <p:sldId id="1242" r:id="rId10"/>
    <p:sldId id="1243" r:id="rId11"/>
    <p:sldId id="1245" r:id="rId12"/>
    <p:sldId id="1287" r:id="rId13"/>
    <p:sldId id="1246" r:id="rId14"/>
    <p:sldId id="1247" r:id="rId15"/>
    <p:sldId id="1248" r:id="rId16"/>
    <p:sldId id="1249" r:id="rId17"/>
    <p:sldId id="1288" r:id="rId18"/>
    <p:sldId id="1251" r:id="rId19"/>
    <p:sldId id="1250" r:id="rId20"/>
    <p:sldId id="1252" r:id="rId21"/>
    <p:sldId id="1254" r:id="rId22"/>
    <p:sldId id="1255" r:id="rId23"/>
    <p:sldId id="1256" r:id="rId24"/>
    <p:sldId id="673" r:id="rId25"/>
    <p:sldId id="1290" r:id="rId26"/>
    <p:sldId id="1289" r:id="rId27"/>
    <p:sldId id="1258" r:id="rId28"/>
    <p:sldId id="1264" r:id="rId29"/>
    <p:sldId id="1263" r:id="rId30"/>
    <p:sldId id="1265" r:id="rId31"/>
    <p:sldId id="1266" r:id="rId32"/>
    <p:sldId id="1270" r:id="rId33"/>
    <p:sldId id="1271" r:id="rId34"/>
    <p:sldId id="1272" r:id="rId35"/>
    <p:sldId id="1267" r:id="rId36"/>
    <p:sldId id="1275" r:id="rId37"/>
    <p:sldId id="1274" r:id="rId38"/>
    <p:sldId id="1283" r:id="rId39"/>
    <p:sldId id="1276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76" d="100"/>
          <a:sy n="76" d="100"/>
        </p:scale>
        <p:origin x="72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CAE1A-251E-4F77-AC08-4EFDCAE38183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16CE48-E37F-4FA3-AF35-42C0A0E4C1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7111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7247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5113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7169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22875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03163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66915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547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87123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2933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1372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43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794338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930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54983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95614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947333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65137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8802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272411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88513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179662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454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271533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78141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5928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751900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27781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93787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0423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solidFill>
                  <a:srgbClr val="0070C0"/>
                </a:solidFill>
              </a:rPr>
              <a:t>[DworkMcSherryNissimSmith06]</a:t>
            </a:r>
            <a:r>
              <a:rPr lang="en-US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212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43539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693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54971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3488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7228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86229C-5C56-46D3-8AF7-8CB2C6C5FD7A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2639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C4CDF-0874-55FE-3127-822375BE28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256D7A-498A-84B1-F033-74B137E153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7E7079-FD67-1F81-64DF-1DAFD5072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759DD-22E9-FAAA-7C8E-8FDE1D4333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13A1A-BC90-C671-5C2D-07AF3B80B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15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E80AF5-8AD8-A273-C75F-36B8C9C7E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C4BE62-D78D-2CC0-D40E-425239A561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B02DE7-2BDA-C2D8-A735-C192E57E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BBF0AE-75DA-34CF-1765-7D6184BEE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062E7-BC7F-AA76-D66C-7F3B88E79D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16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4434267-F35F-A68E-E85C-518F5691E9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152A6-4DB2-4198-9C4E-E5EF49228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542BB-66CF-1633-210C-9544A52DA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C25E89-06A7-4D08-B58D-47EE71EDA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C8495-966E-315A-1BEF-89D4B24EC7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847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BF7FA7-1B02-749D-4D7D-BB3985528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44C2FB-9AED-B7C4-B830-D359AC979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69175-BF4D-D111-4174-8B5407CDE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32A352-B9D4-E3A1-A471-EB256F930C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01C100-6569-8BC1-B99A-1FED8F92C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13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B88A-1595-7D70-0D80-7546CC298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16690F-C7A2-1BFB-FBFD-005EAB8EB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FF050B-3BC1-EC6E-A40C-692EA4E637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BB449-BAE9-FF11-5691-D13788BC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1F8E1F-5E09-6F9E-FEC0-9566E9A7E8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0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5F864-6AB3-1949-6488-37B71DE56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3CD8-DC8F-3A7F-2A0F-35AE7A3058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4E3EF6-4C0B-F8C4-26AB-A9C3D1401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D4B64E-2BA1-F929-91CA-0E85238A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CE1273-0FDE-79FD-63BE-8CC8ABF53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129446-2387-DB97-91A6-6CBAB73E1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215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B0C328-7030-08CB-E0F4-47E39B0A8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78BCA-CA37-69F6-8B5D-600C6967C2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8BFB7D-B194-A5FB-8465-EE4B0D9E91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AF73E73-5317-F9B5-ACDD-5B5F409355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5038D7-92D9-FC50-9E26-B3DA9D74CF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4BC8B0-4323-BC53-A495-2BE0F1400D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0A8161-1C17-8868-9E0C-5529984CA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7A8793-E122-5D20-985E-E58DB36EE0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945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F54C4-43A4-D698-5197-E955AD576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4378DF-F691-F4EF-1770-86B68264E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5CF673-0125-81FA-7615-60386F8A32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67C23-23E4-EC1D-1E68-BF0659077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93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2030393-D5FB-FD08-65DD-C1588FAE7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68B326-2A88-62D2-F186-A512AE52C1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D1B22-DA5D-1E64-20F2-5BC9BBEEC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3080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3F275-7D46-CFE1-ABD1-B136BABB5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0864F1-684B-6800-E585-6FAD2C877B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959F57-46DB-3D66-BC88-3FDB81F30E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0B923F-2644-1B23-80CB-94126888B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1F961E-0BC9-257D-6D79-99AC81BCAA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31C475-04F1-D9D8-7B07-D7ECA46BBE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370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4237BE-6B69-D2AD-7787-3A499203E2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4E7F53-D88F-B5FF-1D0D-CA1AEFC5F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40E3D2-B9CA-5C77-21C0-1F1A2CAC32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A6174-D544-6654-8846-2A2A80E5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23E42-D18E-89F7-1AF8-2EC5E2B23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85CCC35-575D-76D1-E6DB-11C074D36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641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23CD0C-EF1A-BCBD-0D3B-CC6FE10D78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7D0755-64C0-27F6-E14C-EA5BB93AB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465280-5ADF-E05E-54B9-7796406532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09607-EBB4-42D8-AA24-DB43F31174A6}" type="datetimeFigureOut">
              <a:rPr lang="en-US" smtClean="0"/>
              <a:t>4/10/2024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CA2BAD-86EF-66C6-3132-00583B4747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F663F-BD39-CC49-61D8-D478FA9A64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0CDBF0-E8E8-4D4E-A2E2-875420D90F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770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gif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4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11.jpg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3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3.jp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7.png"/><Relationship Id="rId7" Type="http://schemas.openxmlformats.org/officeDocument/2006/relationships/image" Target="../media/image10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0.png"/><Relationship Id="rId10" Type="http://schemas.openxmlformats.org/officeDocument/2006/relationships/image" Target="../media/image15.png"/><Relationship Id="rId9" Type="http://schemas.openxmlformats.org/officeDocument/2006/relationships/image" Target="../media/image13.jp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g"/><Relationship Id="rId3" Type="http://schemas.openxmlformats.org/officeDocument/2006/relationships/image" Target="../media/image18.png"/><Relationship Id="rId7" Type="http://schemas.openxmlformats.org/officeDocument/2006/relationships/image" Target="../media/image11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9" Type="http://schemas.openxmlformats.org/officeDocument/2006/relationships/image" Target="../media/image1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g"/><Relationship Id="rId3" Type="http://schemas.openxmlformats.org/officeDocument/2006/relationships/image" Target="../media/image10.jp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9.png"/><Relationship Id="rId4" Type="http://schemas.openxmlformats.org/officeDocument/2006/relationships/image" Target="../media/image281.png"/><Relationship Id="rId9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0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0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3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jpg"/><Relationship Id="rId11" Type="http://schemas.openxmlformats.org/officeDocument/2006/relationships/image" Target="../media/image26.png"/><Relationship Id="rId5" Type="http://schemas.openxmlformats.org/officeDocument/2006/relationships/image" Target="../media/image16.png"/><Relationship Id="rId10" Type="http://schemas.openxmlformats.org/officeDocument/2006/relationships/image" Target="../media/image25.png"/><Relationship Id="rId4" Type="http://schemas.openxmlformats.org/officeDocument/2006/relationships/image" Target="../media/image12.png"/><Relationship Id="rId9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1011" y="1534740"/>
            <a:ext cx="11689977" cy="121742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658: Randomized Algorithms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19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123371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4116BC6-7A44-F137-E79C-38C98331A9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37266" y="0"/>
            <a:ext cx="8517467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67142" y="6385723"/>
            <a:ext cx="309169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Image from Arvind Narayanan</a:t>
            </a:r>
          </a:p>
        </p:txBody>
      </p:sp>
    </p:spTree>
    <p:extLst>
      <p:ext uri="{BB962C8B-B14F-4D97-AF65-F5344CB8AC3E}">
        <p14:creationId xmlns:p14="http://schemas.microsoft.com/office/powerpoint/2010/main" val="17192559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6243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Differencing Attacks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went to Kyle Field last weekend?</a:t>
            </a:r>
            <a:endParaRPr lang="en-US" sz="3200" b="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How many people in this classroom besides the instructor went to Kyle Field last weekend?</a:t>
            </a:r>
          </a:p>
        </p:txBody>
      </p:sp>
    </p:spTree>
    <p:extLst>
      <p:ext uri="{BB962C8B-B14F-4D97-AF65-F5344CB8AC3E}">
        <p14:creationId xmlns:p14="http://schemas.microsoft.com/office/powerpoint/2010/main" val="1986871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60831B-7C66-A26B-82BF-ACDDD8D645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146" y="107103"/>
            <a:ext cx="11393707" cy="675089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8D862B-7DDA-0C44-F348-BD384EA2ACEF}"/>
              </a:ext>
            </a:extLst>
          </p:cNvPr>
          <p:cNvSpPr txBox="1"/>
          <p:nvPr/>
        </p:nvSpPr>
        <p:spPr>
          <a:xfrm>
            <a:off x="9859168" y="107103"/>
            <a:ext cx="22404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Slide from Steven Wu</a:t>
            </a:r>
          </a:p>
        </p:txBody>
      </p:sp>
    </p:spTree>
    <p:extLst>
      <p:ext uri="{BB962C8B-B14F-4D97-AF65-F5344CB8AC3E}">
        <p14:creationId xmlns:p14="http://schemas.microsoft.com/office/powerpoint/2010/main" val="238914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308,745,738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variables =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1,852,473,228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measurements collected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Total statistics: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5,578,897,932</m:t>
                    </m:r>
                  </m:oMath>
                </a14:m>
                <a:endParaRPr lang="en-US" sz="3200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Create a system of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5.5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equations with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1.8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billion unknowns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66929" cy="4871010"/>
              </a:xfrm>
              <a:blipFill>
                <a:blip r:embed="rId3"/>
                <a:stretch>
                  <a:fillRect l="-1211" t="-2500" b="-26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523718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2010 US Census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chemeClr val="tx1"/>
                    </a:solidFill>
                  </a:rPr>
                  <a:t>Reconstruction attack on 2010 US Census by researchers recovered information for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308,745,538</m:t>
                    </m:r>
                  </m:oMath>
                </a14:m>
                <a:r>
                  <a:rPr lang="en-US" sz="3200" dirty="0">
                    <a:solidFill>
                      <a:schemeClr val="tx1"/>
                    </a:solidFill>
                  </a:rPr>
                  <a:t> people using census block and tract summary tables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C619D92C-18DC-C0D1-F761-38BD493BE0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528128" cy="4871010"/>
              </a:xfrm>
              <a:blipFill>
                <a:blip r:embed="rId3"/>
                <a:stretch>
                  <a:fillRect l="-3100" t="-2625" r="-53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 descr="Tracts and Block Numbering Areas - History - U.S. Census Bureau">
            <a:extLst>
              <a:ext uri="{FF2B5EF4-FFF2-40B4-BE49-F238E27FC236}">
                <a16:creationId xmlns:a16="http://schemas.microsoft.com/office/drawing/2014/main" id="{C6D11688-7449-91CF-A652-90BA26988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45" y="238232"/>
            <a:ext cx="4930918" cy="6381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38818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Summary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“Ad-hoc” privacy procedures like anonymization/deidentification often fails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Publishing too many queries on a sensitive database with too much accuracy can compromise the privacy of the database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Need a formal mathematical notion for measuring privacy</a:t>
            </a:r>
          </a:p>
        </p:txBody>
      </p:sp>
    </p:spTree>
    <p:extLst>
      <p:ext uri="{BB962C8B-B14F-4D97-AF65-F5344CB8AC3E}">
        <p14:creationId xmlns:p14="http://schemas.microsoft.com/office/powerpoint/2010/main" val="13841828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Counterpoints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Data cannot be fully anonymized and remain useful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r>
              <a:rPr lang="en-US" sz="3200" dirty="0"/>
              <a:t>Re-identification of anonymized records is not the only risk</a:t>
            </a:r>
          </a:p>
          <a:p>
            <a:pPr>
              <a:buClr>
                <a:schemeClr val="tx1"/>
              </a:buClr>
            </a:pPr>
            <a:endParaRPr lang="en-US" sz="3200" dirty="0">
              <a:solidFill>
                <a:schemeClr val="tx1"/>
              </a:solidFill>
            </a:endParaRP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Query auditing is problematic (can itself reveal information)</a:t>
            </a:r>
          </a:p>
        </p:txBody>
      </p:sp>
    </p:spTree>
    <p:extLst>
      <p:ext uri="{BB962C8B-B14F-4D97-AF65-F5344CB8AC3E}">
        <p14:creationId xmlns:p14="http://schemas.microsoft.com/office/powerpoint/2010/main" val="1882316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8462391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>
                <a:solidFill>
                  <a:schemeClr val="tx1"/>
                </a:solidFill>
              </a:rPr>
              <a:t>“The data analyst cannot learn anything about Alice”</a:t>
            </a:r>
            <a:endParaRPr lang="en-US" sz="3200" dirty="0">
              <a:solidFill>
                <a:schemeClr val="tx1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1A7C6AB-DED1-0010-8E15-332D52A048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4436" y="2885812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Alice is known to be an Aggie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760364" y="6093584"/>
            <a:ext cx="436856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Was Alice’s privacy violated?</a:t>
            </a:r>
          </a:p>
        </p:txBody>
      </p:sp>
    </p:spTree>
    <p:extLst>
      <p:ext uri="{BB962C8B-B14F-4D97-AF65-F5344CB8AC3E}">
        <p14:creationId xmlns:p14="http://schemas.microsoft.com/office/powerpoint/2010/main" val="3926199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6BAFF5-86DA-E2B8-6FFA-1808A42C7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A4435-41D1-837B-ADB5-FFA456FE5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Relevant Supplementary Material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E93E1-E7F8-AF25-6F87-6F078FDBF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2277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Chapter 1-3 </a:t>
            </a:r>
            <a:r>
              <a:rPr lang="en-US" sz="3200" dirty="0"/>
              <a:t>of</a:t>
            </a:r>
            <a:r>
              <a:rPr lang="en-US" sz="3200" dirty="0">
                <a:solidFill>
                  <a:srgbClr val="00B050"/>
                </a:solidFill>
              </a:rPr>
              <a:t> “The Algorithmic Foundations of Differential Privacy”</a:t>
            </a:r>
            <a:r>
              <a:rPr lang="en-US" sz="3200" dirty="0"/>
              <a:t>, by Cynthia </a:t>
            </a:r>
            <a:r>
              <a:rPr lang="en-US" sz="3200" dirty="0" err="1"/>
              <a:t>Dwork</a:t>
            </a:r>
            <a:r>
              <a:rPr lang="en-US" sz="3200" dirty="0"/>
              <a:t> and Aaron Roth (https://www.cis.upenn.edu/~aaroth/Papers/privacybook.pdf)</a:t>
            </a:r>
          </a:p>
        </p:txBody>
      </p:sp>
    </p:spTree>
    <p:extLst>
      <p:ext uri="{BB962C8B-B14F-4D97-AF65-F5344CB8AC3E}">
        <p14:creationId xmlns:p14="http://schemas.microsoft.com/office/powerpoint/2010/main" val="308005628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“The data analyst cannot learn anything about Alice”</a:t>
            </a:r>
          </a:p>
        </p:txBody>
      </p:sp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94C8D25D-6EFA-FE69-F2A8-AA77C1F059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92837" y="2841772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720A39-8202-BAA2-86C5-27B610A1AEA2}"/>
              </a:ext>
            </a:extLst>
          </p:cNvPr>
          <p:cNvSpPr txBox="1"/>
          <p:nvPr/>
        </p:nvSpPr>
        <p:spPr>
          <a:xfrm>
            <a:off x="4092837" y="5165047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FD2025E-F98F-C96D-DE0B-998C46F09906}"/>
              </a:ext>
            </a:extLst>
          </p:cNvPr>
          <p:cNvCxnSpPr/>
          <p:nvPr/>
        </p:nvCxnSpPr>
        <p:spPr>
          <a:xfrm>
            <a:off x="2695771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BE4FC60-D821-060D-417A-77E9592766FB}"/>
              </a:ext>
            </a:extLst>
          </p:cNvPr>
          <p:cNvCxnSpPr/>
          <p:nvPr/>
        </p:nvCxnSpPr>
        <p:spPr>
          <a:xfrm>
            <a:off x="6235962" y="3959604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9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CF111B-C149-AFF3-93A6-9907F7E888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7109" y="2841771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C821512-0E77-53B7-4875-D7FFEFFA440D}"/>
              </a:ext>
            </a:extLst>
          </p:cNvPr>
          <p:cNvSpPr txBox="1"/>
          <p:nvPr/>
        </p:nvSpPr>
        <p:spPr>
          <a:xfrm>
            <a:off x="8235445" y="5165046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F142D7-E8C2-2639-4765-A17F602D7C0F}"/>
              </a:ext>
            </a:extLst>
          </p:cNvPr>
          <p:cNvSpPr txBox="1"/>
          <p:nvPr/>
        </p:nvSpPr>
        <p:spPr>
          <a:xfrm>
            <a:off x="1069114" y="5165046"/>
            <a:ext cx="24139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Bob participates in the survey</a:t>
            </a:r>
          </a:p>
        </p:txBody>
      </p:sp>
      <p:sp>
        <p:nvSpPr>
          <p:cNvPr id="12" name="Thought Bubble: Cloud 11">
            <a:extLst>
              <a:ext uri="{FF2B5EF4-FFF2-40B4-BE49-F238E27FC236}">
                <a16:creationId xmlns:a16="http://schemas.microsoft.com/office/drawing/2014/main" id="{6DB1A4E2-ECE5-595B-D6EF-A7824D06C509}"/>
              </a:ext>
            </a:extLst>
          </p:cNvPr>
          <p:cNvSpPr/>
          <p:nvPr/>
        </p:nvSpPr>
        <p:spPr>
          <a:xfrm>
            <a:off x="9415677" y="2197664"/>
            <a:ext cx="2403773" cy="1231336"/>
          </a:xfrm>
          <a:prstGeom prst="cloudCallou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Most Aggies like Reveille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CD9693-02FA-847F-82F8-B4F33B03A214}"/>
              </a:ext>
            </a:extLst>
          </p:cNvPr>
          <p:cNvSpPr txBox="1"/>
          <p:nvPr/>
        </p:nvSpPr>
        <p:spPr>
          <a:xfrm>
            <a:off x="3521628" y="5962785"/>
            <a:ext cx="514874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Clr>
                <a:schemeClr val="tx1"/>
              </a:buClr>
            </a:pPr>
            <a:r>
              <a:rPr lang="en-US" sz="2400" dirty="0">
                <a:solidFill>
                  <a:srgbClr val="FF0000"/>
                </a:solidFill>
              </a:rPr>
              <a:t>Even though Alice is not in the survey, it is still known that Alice is an Aggie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B32DE06-B802-AE48-F933-F4EB30204D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7645" y="2742322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54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#1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Suppose a survey is conducted on a sensitive dataset and concludes that “most Aggies like Reveille”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Alice is a known Aggie, and so a data analyst infers that Alice is more likely to be a dog owner and asks for higher apartment cleaning rates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FF0000"/>
                </a:solidFill>
              </a:rPr>
              <a:t>Was Alice’s privacy violated by this study?</a:t>
            </a:r>
          </a:p>
        </p:txBody>
      </p:sp>
    </p:spTree>
    <p:extLst>
      <p:ext uri="{BB962C8B-B14F-4D97-AF65-F5344CB8AC3E}">
        <p14:creationId xmlns:p14="http://schemas.microsoft.com/office/powerpoint/2010/main" val="2417131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tx1"/>
                </a:solidFill>
              </a:rPr>
              <a:t>“A study is private…if the data analyst gains </a:t>
            </a:r>
            <a:r>
              <a:rPr lang="en-US" sz="3200" i="1" dirty="0">
                <a:solidFill>
                  <a:srgbClr val="FF0000"/>
                </a:solidFill>
              </a:rPr>
              <a:t>almost no additional information</a:t>
            </a:r>
            <a:r>
              <a:rPr lang="en-US" sz="3200" dirty="0">
                <a:solidFill>
                  <a:schemeClr val="tx1"/>
                </a:solidFill>
              </a:rPr>
              <a:t> about Alice from the study than if the same study was performed </a:t>
            </a:r>
            <a:r>
              <a:rPr lang="en-US" sz="3200" i="1" dirty="0">
                <a:solidFill>
                  <a:srgbClr val="FF0000"/>
                </a:solidFill>
              </a:rPr>
              <a:t>without Alice’s data</a:t>
            </a:r>
            <a:r>
              <a:rPr lang="en-US" sz="3200" dirty="0">
                <a:solidFill>
                  <a:schemeClr val="tx1"/>
                </a:solidFill>
              </a:rPr>
              <a:t>”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58" y="3751975"/>
            <a:ext cx="1121335" cy="2099085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1659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/>
          <p:nvPr/>
        </p:nvCxnSpPr>
        <p:spPr>
          <a:xfrm>
            <a:off x="1764593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8" name="Picture 7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67A3919E-0481-0479-1DBE-3A43B511E8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97042" y="3707935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/>
          <p:nvPr/>
        </p:nvCxnSpPr>
        <p:spPr>
          <a:xfrm>
            <a:off x="7999976" y="4825767"/>
            <a:ext cx="1518407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01850" y="3608485"/>
            <a:ext cx="1176785" cy="2287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8214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C8D89-2FD2-37B7-6EF0-6329A9F75C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Possible Notion for Privacy #2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619D92C-18DC-C0D1-F761-38BD493BE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1066929" cy="487101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Stability</a:t>
            </a:r>
            <a:r>
              <a:rPr lang="en-US" sz="3200" dirty="0">
                <a:solidFill>
                  <a:schemeClr val="tx1"/>
                </a:solidFill>
              </a:rPr>
              <a:t>: the data analyst reaches roughly similar conclusions if any individual data point is replaced by another data point of the population</a:t>
            </a:r>
            <a:endParaRPr lang="en-US" sz="3200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1BFC1C3-4AB5-D857-4920-9C0F7EB624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pic>
        <p:nvPicPr>
          <p:cNvPr id="5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0324A769-8455-F55B-9648-BF85B1042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CB6717-5C9C-17A3-3797-C1143101E18E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9B0EE23-55F8-630F-10E7-C59F644B12ED}"/>
              </a:ext>
            </a:extLst>
          </p:cNvPr>
          <p:cNvCxnSpPr>
            <a:cxnSpLocks/>
            <a:stCxn id="11" idx="3"/>
            <a:endCxn id="5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F8EB04F8-B458-2F0D-6331-B354FA1B8E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317A08A-201D-7D6F-7EC9-231E7E8C62A7}"/>
              </a:ext>
            </a:extLst>
          </p:cNvPr>
          <p:cNvCxnSpPr>
            <a:cxnSpLocks/>
            <a:stCxn id="5" idx="3"/>
            <a:endCxn id="7172" idx="1"/>
          </p:cNvCxnSpPr>
          <p:nvPr/>
        </p:nvCxnSpPr>
        <p:spPr>
          <a:xfrm flipV="1">
            <a:off x="4944051" y="4895308"/>
            <a:ext cx="1564519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AA7B776E-D323-0307-4D9D-B03C926E18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2323" y="3823745"/>
            <a:ext cx="1707669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2" name="Picture 4" descr="Algorithm - Free computer icons">
            <a:extLst>
              <a:ext uri="{FF2B5EF4-FFF2-40B4-BE49-F238E27FC236}">
                <a16:creationId xmlns:a16="http://schemas.microsoft.com/office/drawing/2014/main" id="{3E15BA7F-DDD1-DF99-EB49-9D3C7124F5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8570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0AD3BE3-4029-6D23-3E88-D9D9F7295244}"/>
              </a:ext>
            </a:extLst>
          </p:cNvPr>
          <p:cNvCxnSpPr>
            <a:cxnSpLocks/>
            <a:stCxn id="7172" idx="3"/>
            <a:endCxn id="18" idx="1"/>
          </p:cNvCxnSpPr>
          <p:nvPr/>
        </p:nvCxnSpPr>
        <p:spPr>
          <a:xfrm>
            <a:off x="8110938" y="4895308"/>
            <a:ext cx="1871385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92840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Toward 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An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r="-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77656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Max Divergence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Given distributions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, the </a:t>
                </a:r>
                <a:r>
                  <a:rPr lang="en-US" sz="3200" i="1" dirty="0"/>
                  <a:t>max divergence </a:t>
                </a:r>
                <a:r>
                  <a:rPr lang="en-US" sz="3200" dirty="0"/>
                  <a:t>between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∞</m:t>
                        </m:r>
                      </m:sub>
                    </m:sSub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∥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Ω</m:t>
                            </m:r>
                          </m:lim>
                        </m:limLow>
                      </m:fName>
                      <m:e>
                        <m:func>
                          <m:func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3200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ln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sz="32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func>
                                      <m:funcPr>
                                        <m:ctrlPr>
                                          <a:rPr lang="en-US" sz="3200" i="1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uncPr>
                                      <m:fName>
                                        <m:r>
                                          <m:rPr>
                                            <m:sty m:val="p"/>
                                          </m:rPr>
                                          <a:rPr lang="en-US" sz="3200">
                                            <a:solidFill>
                                              <a:srgbClr val="C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Pr</m:t>
                                        </m:r>
                                      </m:fName>
                                      <m:e>
                                        <m:d>
                                          <m:dPr>
                                            <m:begChr m:val="["/>
                                            <m:endChr m:val="]"/>
                                            <m:ctrlP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𝑃</m:t>
                                            </m:r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=</m:t>
                                            </m:r>
                                            <m:r>
                                              <a:rPr lang="en-US" sz="3200" i="1">
                                                <a:solidFill>
                                                  <a:srgbClr val="C00000"/>
                                                </a:solidFill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</m:d>
                                      </m:e>
                                    </m:func>
                                  </m:num>
                                  <m:den>
                                    <m:r>
                                      <m:rPr>
                                        <m:sty m:val="p"/>
                                      </m:rPr>
                                      <a:rPr lang="en-US" sz="320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Pr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⁡[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=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sz="3200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]</m:t>
                                    </m:r>
                                  </m:den>
                                </m:f>
                              </m:e>
                            </m:d>
                          </m:e>
                        </m:func>
                      </m:e>
                    </m:func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1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925950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/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80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  </m:t>
                          </m:r>
                        </m:e>
                      </m:d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≈</m:t>
                      </m:r>
                      <m:r>
                        <a:rPr lang="en-US" sz="80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            </m:t>
                          </m:r>
                          <m:r>
                            <a:rPr lang="en-US" sz="80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80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</m:oMath>
                  </m:oMathPara>
                </a14:m>
                <a:endParaRPr lang="en-US" sz="80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12D7605-326C-B9CF-1D08-12A96ADC35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9099" y="4811540"/>
                <a:ext cx="11353800" cy="132343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8012F46F-3E33-F607-244B-C989DDF5CF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911" y="4688992"/>
            <a:ext cx="839248" cy="15710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19EAB-42C0-ACD0-92F7-C5E19438EB0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38" y="4575870"/>
            <a:ext cx="927876" cy="180388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C21EC0E-C239-569F-05AA-0E349989D9B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33393" y="4626549"/>
            <a:ext cx="927876" cy="163613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B4B1481-5582-1114-61C0-C9FA5B082E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3597" y="4688992"/>
            <a:ext cx="839248" cy="1571032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F9EDE6D-58FA-1653-F062-0EA7B4853C1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1928" y="4575870"/>
            <a:ext cx="927876" cy="18038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E679284-A918-37F2-95E3-63743A74E4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8887" y="4659101"/>
            <a:ext cx="1102068" cy="1571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7191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BAEBCAF-62A1-DCEC-691F-CC0AE7B0C9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3152189"/>
            <a:ext cx="931178" cy="17431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4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FFB5EAF2-524F-2E80-45D2-940409F5FA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358109" y="4155172"/>
            <a:ext cx="2683700" cy="1480272"/>
          </a:xfrm>
          <a:prstGeom prst="rect">
            <a:avLst/>
          </a:prstGeom>
        </p:spPr>
      </p:pic>
      <p:pic>
        <p:nvPicPr>
          <p:cNvPr id="9" name="Picture 8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13218FC4-563E-F871-52BC-3B6203AD61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0710" y="4058638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F4728454-93D1-85FC-19BD-305830767AF3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1303788" y="4023749"/>
            <a:ext cx="1966922" cy="87156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9E571E-3AD0-2F00-BE8D-F0C39DBA763B}"/>
              </a:ext>
            </a:extLst>
          </p:cNvPr>
          <p:cNvCxnSpPr>
            <a:cxnSpLocks/>
            <a:stCxn id="15" idx="3"/>
            <a:endCxn id="9" idx="1"/>
          </p:cNvCxnSpPr>
          <p:nvPr/>
        </p:nvCxnSpPr>
        <p:spPr>
          <a:xfrm flipV="1">
            <a:off x="1355842" y="4895309"/>
            <a:ext cx="1914868" cy="95575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236D5A8E-CDEB-F478-454D-CFE5512B1DC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610" y="4895308"/>
            <a:ext cx="983232" cy="1911501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99F6024-8461-A534-4C84-9D449F85C315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 flipV="1">
            <a:off x="4944051" y="4895308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8" name="Picture 4" descr="Algorithm - Free computer icons">
            <a:extLst>
              <a:ext uri="{FF2B5EF4-FFF2-40B4-BE49-F238E27FC236}">
                <a16:creationId xmlns:a16="http://schemas.microsoft.com/office/drawing/2014/main" id="{A373E79A-65EE-EDAB-366C-4C324C5D49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1037" y="4094124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8767C19-09F3-8036-C662-A97EB882815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7623405" y="4895308"/>
            <a:ext cx="1734704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8536B3-92D8-7120-6172-E8D0FD4F334B}"/>
              </a:ext>
            </a:extLst>
          </p:cNvPr>
          <p:cNvSpPr txBox="1"/>
          <p:nvPr/>
        </p:nvSpPr>
        <p:spPr>
          <a:xfrm>
            <a:off x="3009587" y="5812181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430CD2F-DEF9-411B-D4A2-61219862A6DC}"/>
              </a:ext>
            </a:extLst>
          </p:cNvPr>
          <p:cNvSpPr txBox="1"/>
          <p:nvPr/>
        </p:nvSpPr>
        <p:spPr>
          <a:xfrm>
            <a:off x="6096000" y="5812180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4710D65-B959-CBF4-7588-7EEBA816DD05}"/>
              </a:ext>
            </a:extLst>
          </p:cNvPr>
          <p:cNvSpPr txBox="1"/>
          <p:nvPr/>
        </p:nvSpPr>
        <p:spPr>
          <a:xfrm>
            <a:off x="9135690" y="5812180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</p:spTree>
    <p:extLst>
      <p:ext uri="{BB962C8B-B14F-4D97-AF65-F5344CB8AC3E}">
        <p14:creationId xmlns:p14="http://schemas.microsoft.com/office/powerpoint/2010/main" val="178315287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00B050"/>
                    </a:solidFill>
                  </a:rPr>
                  <a:t>Implication</a:t>
                </a:r>
                <a:r>
                  <a:rPr lang="en-US" sz="3200" dirty="0"/>
                  <a:t>: Deterministic algorithms cannot be differentially private unless they are a constant function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151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698217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How many people in the population satisfy some property?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2780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6317F70-4CA1-46E7-7020-06AA71798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252" y="2577297"/>
            <a:ext cx="11531505" cy="379595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4AF2E66-9F02-BB6F-F96F-3BAC1F28C6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25448" y="663854"/>
            <a:ext cx="2171700" cy="2105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A9DA869-16BB-67DE-522C-FCC43E9EB789}"/>
              </a:ext>
            </a:extLst>
          </p:cNvPr>
          <p:cNvSpPr txBox="1"/>
          <p:nvPr/>
        </p:nvSpPr>
        <p:spPr>
          <a:xfrm>
            <a:off x="434252" y="1131591"/>
            <a:ext cx="23660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census.gov</a:t>
            </a:r>
            <a:r>
              <a:rPr lang="en-US" sz="3600" dirty="0"/>
              <a:t>: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EA4DCC4-52FB-CA79-A6FD-6094B8E5560A}"/>
              </a:ext>
            </a:extLst>
          </p:cNvPr>
          <p:cNvSpPr/>
          <p:nvPr/>
        </p:nvSpPr>
        <p:spPr>
          <a:xfrm>
            <a:off x="226243" y="4551903"/>
            <a:ext cx="11739514" cy="5520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46951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answers with their truth?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9059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 marL="0" indent="0">
              <a:buClr>
                <a:schemeClr val="tx1"/>
              </a:buClr>
              <a:buNone/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What happens if each person flips a coin and answers with the coin flip?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favorite (integer) number: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444704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46EDD9D9-1338-4BC5-9D28-964A84C14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242755" cy="4171764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How many people in this class have a pet?</a:t>
            </a:r>
          </a:p>
          <a:p>
            <a:pPr>
              <a:buClr>
                <a:schemeClr val="tx1"/>
              </a:buClr>
            </a:pPr>
            <a:endParaRPr lang="en-US" sz="3200" dirty="0"/>
          </a:p>
          <a:p>
            <a:pPr>
              <a:buClr>
                <a:schemeClr val="tx1"/>
              </a:buClr>
            </a:pPr>
            <a:r>
              <a:rPr lang="en-US" sz="3200" dirty="0"/>
              <a:t>Think of your home address: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truthfully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Otherwise, proceed below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Think of your phone number:</a:t>
            </a:r>
            <a:endParaRPr lang="en-US" sz="3200" dirty="0">
              <a:solidFill>
                <a:srgbClr val="00B050"/>
              </a:solidFill>
            </a:endParaRPr>
          </a:p>
          <a:p>
            <a:pPr lvl="1">
              <a:buClr>
                <a:schemeClr val="tx1"/>
              </a:buClr>
            </a:pPr>
            <a:r>
              <a:rPr lang="en-US" sz="3200" dirty="0"/>
              <a:t>If it is even, answer </a:t>
            </a:r>
            <a:r>
              <a:rPr lang="en-US" sz="3200" dirty="0">
                <a:solidFill>
                  <a:srgbClr val="00B050"/>
                </a:solidFill>
              </a:rPr>
              <a:t>YES</a:t>
            </a:r>
          </a:p>
          <a:p>
            <a:pPr lvl="1">
              <a:buClr>
                <a:schemeClr val="tx1"/>
              </a:buClr>
            </a:pPr>
            <a:r>
              <a:rPr lang="en-US" sz="3200" dirty="0"/>
              <a:t>Otherwise if it is odd, answer </a:t>
            </a:r>
            <a:r>
              <a:rPr lang="en-US" sz="3200" dirty="0">
                <a:solidFill>
                  <a:srgbClr val="FF0000"/>
                </a:solidFill>
              </a:rPr>
              <a:t>NO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5983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/>
                  <a:t>How to estimate the true number?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For any person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3200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sz="3200" dirty="0"/>
                  <a:t> be the true answer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{"/>
                        <m:endChr m:val="}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 be the reported answer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3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37653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Counting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sz="3200" b="0" dirty="0">
                    <a:solidFill>
                      <a:srgbClr val="C00000"/>
                    </a:solidFill>
                  </a:rPr>
                  <a:t> </a:t>
                </a:r>
                <a:r>
                  <a:rPr lang="en-US" sz="3200" b="0" dirty="0"/>
                  <a:t>and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=1−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Let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 …+</m:t>
                        </m:r>
                        <m:sSub>
                          <m:sSub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Report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d>
                      <m:d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den>
                        </m:f>
                      </m:e>
                    </m:d>
                  </m:oMath>
                </a14:m>
                <a:r>
                  <a:rPr lang="en-US" sz="3200" dirty="0"/>
                  <a:t> for true fraction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 t="-584" b="-5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8D532C7-16FF-7BB5-FE35-15A3B97072B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23" y="4780429"/>
            <a:ext cx="2847975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103339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Randomized Response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endParaRPr lang="en-US" sz="3200" b="0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</m:e>
                    </m:func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≤3⋅</m:t>
                    </m:r>
                    <m:func>
                      <m:func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32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=1 | </m:t>
                            </m:r>
                            <m:sSub>
                              <m:sSubPr>
                                <m:ctrlP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3200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e>
                        </m:d>
                      </m:e>
                    </m:func>
                  </m:oMath>
                </a14:m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Privacy loss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sz="3200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171764"/>
              </a:xfrm>
              <a:blipFill>
                <a:blip r:embed="rId3"/>
                <a:stretch>
                  <a:fillRect l="-13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35460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Differential Privacy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[DMNS06]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neighboring frequency vectors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54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00295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</p:spPr>
            <p:txBody>
              <a:bodyPr>
                <a:no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sz="3200" dirty="0">
                    <a:solidFill>
                      <a:srgbClr val="7030A0"/>
                    </a:solidFill>
                  </a:rPr>
                  <a:t>[KLNRS08]</a:t>
                </a:r>
                <a:r>
                  <a:rPr lang="en-US" sz="3200" dirty="0"/>
                  <a:t> Given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 </m:t>
                    </m:r>
                  </m:oMath>
                </a14:m>
                <a:r>
                  <a:rPr lang="en-US" sz="3200" dirty="0"/>
                  <a:t>and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sz="3200" dirty="0"/>
                  <a:t>, a randomized algorithm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 is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3200" dirty="0"/>
                  <a:t>-differentially private if, for every pairs of users’ possible data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3200" dirty="0"/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320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3200" dirty="0"/>
                  <a:t> and for all </a:t>
                </a:r>
                <a14:m>
                  <m:oMath xmlns:m="http://schemas.openxmlformats.org/officeDocument/2006/math"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3200" dirty="0"/>
                  <a:t>,</a:t>
                </a:r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endParaRPr lang="en-US" sz="3200" dirty="0"/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Algorithm takes a single user's data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sz="3200" dirty="0"/>
                  <a:t>Compared to previous definition of DP, where algorithm takes all users' data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1325563"/>
              </a:xfrm>
              <a:blipFill>
                <a:blip r:embed="rId3"/>
                <a:stretch>
                  <a:fillRect l="-1369" t="-9174" b="-257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/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p>
                      </m:sSup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r>
                        <m:rPr>
                          <m:sty m:val="p"/>
                        </m:rPr>
                        <a:rPr lang="en-US" sz="32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</m:e>
                          </m:d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</m:d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𝛿</m:t>
                      </m:r>
                    </m:oMath>
                  </m:oMathPara>
                </a14:m>
                <a:endParaRPr lang="en-US" sz="3200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5106110-DC86-2970-71E6-6FD1BE53A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9470" y="3414426"/>
                <a:ext cx="8113059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41143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Local Differential Privacy (LDP)</a:t>
            </a: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4CA585F-F1BD-7DBD-5639-A9AE9E7906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0176" y="3499365"/>
            <a:ext cx="2870154" cy="2870154"/>
          </a:xfrm>
        </p:spPr>
      </p:pic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FDDC9323-6874-2717-FB93-60801F2D2609}"/>
              </a:ext>
            </a:extLst>
          </p:cNvPr>
          <p:cNvSpPr txBox="1">
            <a:spLocks/>
          </p:cNvSpPr>
          <p:nvPr/>
        </p:nvSpPr>
        <p:spPr>
          <a:xfrm>
            <a:off x="838200" y="1825624"/>
            <a:ext cx="10242755" cy="44676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en-US" sz="3200" dirty="0">
                <a:solidFill>
                  <a:srgbClr val="00B050"/>
                </a:solidFill>
              </a:rPr>
              <a:t>Mobile Data Analytics</a:t>
            </a:r>
            <a:r>
              <a:rPr lang="en-US" sz="3200" dirty="0"/>
              <a:t>: LDP can be applied to data collected from mobile devices to allow analysis of aggregate movement patterns and trends without compromising the privacy of individual users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Location-based services</a:t>
            </a:r>
          </a:p>
          <a:p>
            <a:pPr lvl="1">
              <a:buClr>
                <a:schemeClr val="tx1"/>
              </a:buClr>
            </a:pPr>
            <a:r>
              <a:rPr lang="en-US" sz="3200" dirty="0">
                <a:solidFill>
                  <a:schemeClr val="accent1"/>
                </a:solidFill>
              </a:rPr>
              <a:t>User behavior analysis</a:t>
            </a:r>
          </a:p>
        </p:txBody>
      </p:sp>
    </p:spTree>
    <p:extLst>
      <p:ext uri="{BB962C8B-B14F-4D97-AF65-F5344CB8AC3E}">
        <p14:creationId xmlns:p14="http://schemas.microsoft.com/office/powerpoint/2010/main" val="361861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Privacy and Noise</a:t>
            </a:r>
          </a:p>
        </p:txBody>
      </p:sp>
      <p:pic>
        <p:nvPicPr>
          <p:cNvPr id="3" name="Picture 2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B2D3A7A8-5053-D3F0-05CA-1B1492E2DA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6781" y="4184144"/>
            <a:ext cx="1673341" cy="1673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E304987-B35F-3FCA-0140-6CE624E6EA33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 flipV="1">
            <a:off x="2640122" y="5020814"/>
            <a:ext cx="1076986" cy="1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7" name="Picture 4" descr="Algorithm - Free computer icons">
            <a:extLst>
              <a:ext uri="{FF2B5EF4-FFF2-40B4-BE49-F238E27FC236}">
                <a16:creationId xmlns:a16="http://schemas.microsoft.com/office/drawing/2014/main" id="{73111C11-79F4-AE63-B9A5-64A0A6E47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7108" y="4219630"/>
            <a:ext cx="1602368" cy="1602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FA1B3A9-BFD9-1F43-EAF0-7F782239E4CF}"/>
              </a:ext>
            </a:extLst>
          </p:cNvPr>
          <p:cNvCxnSpPr>
            <a:cxnSpLocks/>
            <a:stCxn id="7" idx="3"/>
            <a:endCxn id="11" idx="1"/>
          </p:cNvCxnSpPr>
          <p:nvPr/>
        </p:nvCxnSpPr>
        <p:spPr>
          <a:xfrm>
            <a:off x="5319476" y="5020814"/>
            <a:ext cx="1842281" cy="0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08A193C-1B31-69D5-0D88-BB3B0511ACBF}"/>
              </a:ext>
            </a:extLst>
          </p:cNvPr>
          <p:cNvSpPr txBox="1"/>
          <p:nvPr/>
        </p:nvSpPr>
        <p:spPr>
          <a:xfrm>
            <a:off x="3792071" y="5937686"/>
            <a:ext cx="152740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Algorithm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584A92-3740-D61C-E582-83CF40EE97D5}"/>
              </a:ext>
            </a:extLst>
          </p:cNvPr>
          <p:cNvSpPr txBox="1"/>
          <p:nvPr/>
        </p:nvSpPr>
        <p:spPr>
          <a:xfrm>
            <a:off x="6831761" y="5937686"/>
            <a:ext cx="26837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Output distribution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18426B2-295F-0C36-27CB-BBA511490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61757" y="4280678"/>
            <a:ext cx="2683700" cy="1480272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4ECFC9-AF8C-CDE7-DA6A-27B3249F6E50}"/>
              </a:ext>
            </a:extLst>
          </p:cNvPr>
          <p:cNvCxnSpPr>
            <a:cxnSpLocks/>
            <a:stCxn id="22" idx="2"/>
          </p:cNvCxnSpPr>
          <p:nvPr/>
        </p:nvCxnSpPr>
        <p:spPr>
          <a:xfrm>
            <a:off x="6240617" y="3400201"/>
            <a:ext cx="25712" cy="1620613"/>
          </a:xfrm>
          <a:prstGeom prst="straightConnector1">
            <a:avLst/>
          </a:prstGeom>
          <a:ln w="762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7A1E9198-1DC9-1C45-C38A-BF1F876349C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9477" y="2107855"/>
            <a:ext cx="1842280" cy="1292346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910D907-8416-F31F-C012-EA0E8997B73C}"/>
              </a:ext>
            </a:extLst>
          </p:cNvPr>
          <p:cNvSpPr txBox="1"/>
          <p:nvPr/>
        </p:nvSpPr>
        <p:spPr>
          <a:xfrm>
            <a:off x="7409908" y="2475750"/>
            <a:ext cx="210555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Random noise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E314918-6002-73CC-830E-8E51B925EC58}"/>
              </a:ext>
            </a:extLst>
          </p:cNvPr>
          <p:cNvSpPr txBox="1"/>
          <p:nvPr/>
        </p:nvSpPr>
        <p:spPr>
          <a:xfrm>
            <a:off x="1380407" y="5937685"/>
            <a:ext cx="9773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Input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/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EEB5022-A9C6-F116-B279-DB0F4808E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688" y="3400201"/>
                <a:ext cx="2830976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/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A0E4B8B-2DC0-182B-587F-45CCE67A7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4930" y="3400201"/>
                <a:ext cx="166168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/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𝐴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B5663B66-32F7-2792-A9A6-CCCDCE0FC3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57024" y="3430089"/>
                <a:ext cx="3303400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/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7F80171-D57C-D705-43DB-1A5721DCF1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56" y="1475980"/>
                <a:ext cx="989805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/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3861C3BA-DBDE-D2B3-522F-E7B125A3D1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0122" y="4236871"/>
                <a:ext cx="989805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29628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Private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55D49-9D60-44DD-910D-2EBD0529DE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4117"/>
            <a:ext cx="11066929" cy="208875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dirty="0"/>
              <a:t>Analysis of medical datasets to predict possible issues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Pattern detection for social networks or epidemic spread</a:t>
            </a:r>
          </a:p>
          <a:p>
            <a:pPr>
              <a:buClr>
                <a:schemeClr val="tx1"/>
              </a:buClr>
            </a:pPr>
            <a:r>
              <a:rPr lang="en-US" sz="3200" dirty="0"/>
              <a:t>US Census information for apportionment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26257" y="1633248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F37C412-E016-188D-C53E-3744A9CE2ECD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45379F-2887-798A-9376-ED41968A029E}"/>
              </a:ext>
            </a:extLst>
          </p:cNvPr>
          <p:cNvSpPr txBox="1"/>
          <p:nvPr/>
        </p:nvSpPr>
        <p:spPr>
          <a:xfrm>
            <a:off x="10321921" y="2626523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</p:spTree>
    <p:extLst>
      <p:ext uri="{BB962C8B-B14F-4D97-AF65-F5344CB8AC3E}">
        <p14:creationId xmlns:p14="http://schemas.microsoft.com/office/powerpoint/2010/main" val="2541964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984B7A-8516-47FC-9176-8158CF0B5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Anonymization</a:t>
            </a:r>
          </a:p>
        </p:txBody>
      </p:sp>
      <p:pic>
        <p:nvPicPr>
          <p:cNvPr id="1028" name="Picture 4" descr="51,700+ Database Illustrations, Royalty-Free Vector Graphics &amp; Clip Art -  iStock | Data icon, Big data, Infographic">
            <a:extLst>
              <a:ext uri="{FF2B5EF4-FFF2-40B4-BE49-F238E27FC236}">
                <a16:creationId xmlns:a16="http://schemas.microsoft.com/office/drawing/2014/main" id="{CED05864-259D-7712-1D15-03813D33DA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820" y="1757074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B4B03DF-E90A-F1F2-3701-2C4AAB6286AD}"/>
              </a:ext>
            </a:extLst>
          </p:cNvPr>
          <p:cNvCxnSpPr/>
          <p:nvPr/>
        </p:nvCxnSpPr>
        <p:spPr>
          <a:xfrm>
            <a:off x="5436066" y="2793534"/>
            <a:ext cx="1518407" cy="0"/>
          </a:xfrm>
          <a:prstGeom prst="straightConnector1">
            <a:avLst/>
          </a:prstGeom>
          <a:ln w="762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30" name="Picture 6" descr="detective-clipart-detective_clipart | Walnut Creek Library Foundation">
            <a:extLst>
              <a:ext uri="{FF2B5EF4-FFF2-40B4-BE49-F238E27FC236}">
                <a16:creationId xmlns:a16="http://schemas.microsoft.com/office/drawing/2014/main" id="{D812CC9F-9DBD-1C79-9C08-FCF0F92EC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4134235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Data encryption icon">
            <a:extLst>
              <a:ext uri="{FF2B5EF4-FFF2-40B4-BE49-F238E27FC236}">
                <a16:creationId xmlns:a16="http://schemas.microsoft.com/office/drawing/2014/main" id="{D991DB60-8523-169B-65C5-7A87C5C7DD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0860" y="1924724"/>
            <a:ext cx="1975475" cy="1975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922131-281F-FEC9-2CC9-91D4A1E18503}"/>
              </a:ext>
            </a:extLst>
          </p:cNvPr>
          <p:cNvSpPr txBox="1"/>
          <p:nvPr/>
        </p:nvSpPr>
        <p:spPr>
          <a:xfrm>
            <a:off x="455070" y="2626523"/>
            <a:ext cx="241393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Sensitive dataset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A091E9F-0F3B-BA8F-886A-C15B8B5E517A}"/>
              </a:ext>
            </a:extLst>
          </p:cNvPr>
          <p:cNvSpPr txBox="1"/>
          <p:nvPr/>
        </p:nvSpPr>
        <p:spPr>
          <a:xfrm>
            <a:off x="10372255" y="5329622"/>
            <a:ext cx="117099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Analyst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1AAF6E-D1D0-0C09-3F04-1C98A7E5AC7E}"/>
              </a:ext>
            </a:extLst>
          </p:cNvPr>
          <p:cNvSpPr txBox="1"/>
          <p:nvPr/>
        </p:nvSpPr>
        <p:spPr>
          <a:xfrm>
            <a:off x="10008066" y="2626523"/>
            <a:ext cx="172886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Anonymized dataset</a:t>
            </a:r>
          </a:p>
        </p:txBody>
      </p:sp>
    </p:spTree>
    <p:extLst>
      <p:ext uri="{BB962C8B-B14F-4D97-AF65-F5344CB8AC3E}">
        <p14:creationId xmlns:p14="http://schemas.microsoft.com/office/powerpoint/2010/main" val="32356336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11410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1874869" y="2019744"/>
          <a:ext cx="37640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  <p:graphicFrame>
        <p:nvGraphicFramePr>
          <p:cNvPr id="5" name="Table 9">
            <a:extLst>
              <a:ext uri="{FF2B5EF4-FFF2-40B4-BE49-F238E27FC236}">
                <a16:creationId xmlns:a16="http://schemas.microsoft.com/office/drawing/2014/main" id="{3CBFBB7A-91BF-2C19-47CC-57B76D82194E}"/>
              </a:ext>
            </a:extLst>
          </p:cNvPr>
          <p:cNvGraphicFramePr>
            <a:graphicFrameLocks noGrp="1"/>
          </p:cNvGraphicFramePr>
          <p:nvPr/>
        </p:nvGraphicFramePr>
        <p:xfrm>
          <a:off x="7040481" y="2019744"/>
          <a:ext cx="3697444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796122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Reconstruction Attack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B198B0E2-CBC6-C01F-7384-E129C7BC245B}"/>
              </a:ext>
            </a:extLst>
          </p:cNvPr>
          <p:cNvGraphicFramePr>
            <a:graphicFrameLocks noGrp="1"/>
          </p:cNvGraphicFramePr>
          <p:nvPr/>
        </p:nvGraphicFramePr>
        <p:xfrm>
          <a:off x="3241757" y="2131060"/>
          <a:ext cx="5708486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86143">
                  <a:extLst>
                    <a:ext uri="{9D8B030D-6E8A-4147-A177-3AD203B41FA5}">
                      <a16:colId xmlns:a16="http://schemas.microsoft.com/office/drawing/2014/main" val="2785422533"/>
                    </a:ext>
                  </a:extLst>
                </a:gridCol>
                <a:gridCol w="593154">
                  <a:extLst>
                    <a:ext uri="{9D8B030D-6E8A-4147-A177-3AD203B41FA5}">
                      <a16:colId xmlns:a16="http://schemas.microsoft.com/office/drawing/2014/main" val="2302333311"/>
                    </a:ext>
                  </a:extLst>
                </a:gridCol>
                <a:gridCol w="1054418">
                  <a:extLst>
                    <a:ext uri="{9D8B030D-6E8A-4147-A177-3AD203B41FA5}">
                      <a16:colId xmlns:a16="http://schemas.microsoft.com/office/drawing/2014/main" val="1319744790"/>
                    </a:ext>
                  </a:extLst>
                </a:gridCol>
                <a:gridCol w="1058257">
                  <a:extLst>
                    <a:ext uri="{9D8B030D-6E8A-4147-A177-3AD203B41FA5}">
                      <a16:colId xmlns:a16="http://schemas.microsoft.com/office/drawing/2014/main" val="969931753"/>
                    </a:ext>
                  </a:extLst>
                </a:gridCol>
                <a:gridCol w="1159890">
                  <a:extLst>
                    <a:ext uri="{9D8B030D-6E8A-4147-A177-3AD203B41FA5}">
                      <a16:colId xmlns:a16="http://schemas.microsoft.com/office/drawing/2014/main" val="1489959955"/>
                    </a:ext>
                  </a:extLst>
                </a:gridCol>
                <a:gridCol w="956624">
                  <a:extLst>
                    <a:ext uri="{9D8B030D-6E8A-4147-A177-3AD203B41FA5}">
                      <a16:colId xmlns:a16="http://schemas.microsoft.com/office/drawing/2014/main" val="2536485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Zip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Gender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Employer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Has Pet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0904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605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Microsoft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81795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Carol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5592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Petsmart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59527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Erin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Female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Netflix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50741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77005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Google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2819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702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419AC-DCE6-4371-8DE2-D617E99D65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Anonymizing Data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740AA24-C4C9-418B-EE87-BA36D1B99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711" y="1723530"/>
            <a:ext cx="6814577" cy="47693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0923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</TotalTime>
  <Words>1452</Words>
  <Application>Microsoft Office PowerPoint</Application>
  <PresentationFormat>Widescreen</PresentationFormat>
  <Paragraphs>356</Paragraphs>
  <Slides>39</Slides>
  <Notes>36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Arial</vt:lpstr>
      <vt:lpstr>Calibri</vt:lpstr>
      <vt:lpstr>Calibri Light</vt:lpstr>
      <vt:lpstr>Cambria Math</vt:lpstr>
      <vt:lpstr>Office Theme</vt:lpstr>
      <vt:lpstr>CSCE 658: Randomized Algorithms</vt:lpstr>
      <vt:lpstr>Relevant Supplementary Material</vt:lpstr>
      <vt:lpstr>PowerPoint Presentation</vt:lpstr>
      <vt:lpstr>Private Data Analysis</vt:lpstr>
      <vt:lpstr>Anonymization</vt:lpstr>
      <vt:lpstr>Anonymizing Data</vt:lpstr>
      <vt:lpstr>Anonymizing Data</vt:lpstr>
      <vt:lpstr>Reconstruction Attack</vt:lpstr>
      <vt:lpstr>Anonymizing Data</vt:lpstr>
      <vt:lpstr>PowerPoint Presentation</vt:lpstr>
      <vt:lpstr>Differencing Attacks</vt:lpstr>
      <vt:lpstr>Differencing Attacks</vt:lpstr>
      <vt:lpstr>PowerPoint Presentation</vt:lpstr>
      <vt:lpstr>2010 US Census</vt:lpstr>
      <vt:lpstr>2010 US Census</vt:lpstr>
      <vt:lpstr>Summary</vt:lpstr>
      <vt:lpstr>Counterpoints</vt:lpstr>
      <vt:lpstr>Possible Notion for Privacy #1</vt:lpstr>
      <vt:lpstr>Possible Notion for Privacy #1</vt:lpstr>
      <vt:lpstr>Possible Notion for Privacy #1</vt:lpstr>
      <vt:lpstr>Possible Notion for Privacy #1</vt:lpstr>
      <vt:lpstr>Possible Notion for Privacy #2</vt:lpstr>
      <vt:lpstr>Possible Notion for Privacy #2</vt:lpstr>
      <vt:lpstr>Toward Differential Privacy</vt:lpstr>
      <vt:lpstr>Max Divergence</vt:lpstr>
      <vt:lpstr>Differential Privacy</vt:lpstr>
      <vt:lpstr>Differential Privacy</vt:lpstr>
      <vt:lpstr>Differential Privacy</vt:lpstr>
      <vt:lpstr>Counting</vt:lpstr>
      <vt:lpstr>Counting</vt:lpstr>
      <vt:lpstr>Counting</vt:lpstr>
      <vt:lpstr>Counting</vt:lpstr>
      <vt:lpstr>Counting</vt:lpstr>
      <vt:lpstr>Counting</vt:lpstr>
      <vt:lpstr>Randomized Response</vt:lpstr>
      <vt:lpstr>Differential Privacy</vt:lpstr>
      <vt:lpstr>Local Differential Privacy (LDP)</vt:lpstr>
      <vt:lpstr>Local Differential Privacy (LDP)</vt:lpstr>
      <vt:lpstr>Privacy and Noise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658: Randomized Algorithms</dc:title>
  <dc:creator>Samson Zhou</dc:creator>
  <cp:lastModifiedBy>Samson Zhou</cp:lastModifiedBy>
  <cp:revision>9</cp:revision>
  <dcterms:created xsi:type="dcterms:W3CDTF">2024-04-05T18:24:18Z</dcterms:created>
  <dcterms:modified xsi:type="dcterms:W3CDTF">2024-04-11T00:28:07Z</dcterms:modified>
</cp:coreProperties>
</file>