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552" autoAdjust="0"/>
  </p:normalViewPr>
  <p:slideViewPr>
    <p:cSldViewPr snapToGrid="0" snapToObjects="1">
      <p:cViewPr varScale="1">
        <p:scale>
          <a:sx n="25" d="100"/>
          <a:sy n="25" d="100"/>
        </p:scale>
        <p:origin x="165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ti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Rectangle 74"/>
          <p:cNvGrpSpPr/>
          <p:nvPr/>
        </p:nvGrpSpPr>
        <p:grpSpPr>
          <a:xfrm>
            <a:off x="956930" y="15440912"/>
            <a:ext cx="9158275" cy="4637744"/>
            <a:chOff x="0" y="0"/>
            <a:chExt cx="9158273" cy="4637742"/>
          </a:xfrm>
        </p:grpSpPr>
        <p:sp>
          <p:nvSpPr>
            <p:cNvPr id="27" name="Rectangle"/>
            <p:cNvSpPr/>
            <p:nvPr/>
          </p:nvSpPr>
          <p:spPr>
            <a:xfrm>
              <a:off x="0" y="0"/>
              <a:ext cx="9158274" cy="4637743"/>
            </a:xfrm>
            <a:prstGeom prst="rect">
              <a:avLst/>
            </a:prstGeom>
            <a:solidFill>
              <a:srgbClr val="CCD1D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image"/>
            <p:cNvSpPr/>
            <p:nvPr/>
          </p:nvSpPr>
          <p:spPr>
            <a:xfrm>
              <a:off x="2753399" y="2318870"/>
              <a:ext cx="365147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a:solidFill>
                    <a:srgbClr val="677B8C"/>
                  </a:solidFill>
                  <a:latin typeface="Arial"/>
                  <a:ea typeface="Arial"/>
                  <a:cs typeface="Arial"/>
                  <a:sym typeface="Arial"/>
                </a:defRPr>
              </a:lvl1pPr>
            </a:lstStyle>
            <a:p>
              <a:r>
                <a:t>image</a:t>
              </a:r>
            </a:p>
          </p:txBody>
        </p:sp>
      </p:grpSp>
      <mc:AlternateContent xmlns:mc="http://schemas.openxmlformats.org/markup-compatibility/2006">
        <mc:Choice xmlns:a14="http://schemas.microsoft.com/office/drawing/2010/main" Requires="a14">
          <p:sp>
            <p:nvSpPr>
              <p:cNvPr id="30" name="TextBox 35"/>
              <p:cNvSpPr txBox="1"/>
              <p:nvPr/>
            </p:nvSpPr>
            <p:spPr>
              <a:xfrm>
                <a:off x="968275" y="784521"/>
                <a:ext cx="14466772" cy="1938992"/>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lvl1pPr>
                  <a:defRPr sz="5500">
                    <a:latin typeface="Arial"/>
                    <a:ea typeface="Arial"/>
                    <a:cs typeface="Arial"/>
                    <a:sym typeface="Arial"/>
                  </a:defRPr>
                </a:lvl1pPr>
              </a:lstStyle>
              <a:p>
                <a:r>
                  <a:rPr lang="en-US" sz="6000" dirty="0"/>
                  <a:t>Near-Optimal </a:t>
                </a:r>
                <a14:m>
                  <m:oMath xmlns:m="http://schemas.openxmlformats.org/officeDocument/2006/math">
                    <m:r>
                      <a:rPr lang="en-US" sz="6000" i="1" dirty="0" smtClean="0">
                        <a:latin typeface="Cambria Math" panose="02040503050406030204" pitchFamily="18" charset="0"/>
                      </a:rPr>
                      <m:t>𝑘</m:t>
                    </m:r>
                  </m:oMath>
                </a14:m>
                <a:r>
                  <a:rPr lang="en-US" sz="6000" dirty="0"/>
                  <a:t>-Clustering in the Sliding Window Model </a:t>
                </a:r>
              </a:p>
            </p:txBody>
          </p:sp>
        </mc:Choice>
        <mc:Fallback>
          <p:sp>
            <p:nvSpPr>
              <p:cNvPr id="30" name="TextBox 35"/>
              <p:cNvSpPr txBox="1">
                <a:spLocks noRot="1" noChangeAspect="1" noMove="1" noResize="1" noEditPoints="1" noAdjustHandles="1" noChangeArrowheads="1" noChangeShapeType="1" noTextEdit="1"/>
              </p:cNvSpPr>
              <p:nvPr/>
            </p:nvSpPr>
            <p:spPr>
              <a:xfrm>
                <a:off x="968275" y="784521"/>
                <a:ext cx="14466772" cy="1938992"/>
              </a:xfrm>
              <a:prstGeom prst="rect">
                <a:avLst/>
              </a:prstGeom>
              <a:blipFill>
                <a:blip r:embed="rId2"/>
                <a:stretch>
                  <a:fillRect l="-2866" t="-9748" b="-20440"/>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noFill/>
                  </a:rPr>
                  <a:t> </a:t>
                </a:r>
              </a:p>
            </p:txBody>
          </p:sp>
        </mc:Fallback>
      </mc:AlternateContent>
      <p:pic>
        <p:nvPicPr>
          <p:cNvPr id="31" name="Picture 33" descr="Picture 33"/>
          <p:cNvPicPr>
            <a:picLocks noChangeAspect="1"/>
          </p:cNvPicPr>
          <p:nvPr/>
        </p:nvPicPr>
        <p:blipFill>
          <a:blip r:embed="rId3"/>
          <a:stretch>
            <a:fillRect/>
          </a:stretch>
        </p:blipFill>
        <p:spPr>
          <a:xfrm>
            <a:off x="23683676" y="3524768"/>
            <a:ext cx="7550306" cy="6685451"/>
          </a:xfrm>
          <a:prstGeom prst="rect">
            <a:avLst/>
          </a:prstGeom>
          <a:ln w="12700">
            <a:miter lim="400000"/>
          </a:ln>
        </p:spPr>
      </p:pic>
      <p:pic>
        <p:nvPicPr>
          <p:cNvPr id="32" name="Graphic 36" descr="Graphic 36"/>
          <p:cNvPicPr>
            <a:picLocks noChangeAspect="1"/>
          </p:cNvPicPr>
          <p:nvPr/>
        </p:nvPicPr>
        <p:blipFill>
          <a:blip r:embed="rId4"/>
          <a:stretch>
            <a:fillRect/>
          </a:stretch>
        </p:blipFill>
        <p:spPr>
          <a:xfrm>
            <a:off x="24227637" y="14459308"/>
            <a:ext cx="6426465" cy="2454553"/>
          </a:xfrm>
          <a:prstGeom prst="rect">
            <a:avLst/>
          </a:prstGeom>
          <a:ln w="12700">
            <a:miter lim="400000"/>
          </a:ln>
        </p:spPr>
      </p:pic>
      <mc:AlternateContent xmlns:mc="http://schemas.openxmlformats.org/markup-compatibility/2006">
        <mc:Choice xmlns:a14="http://schemas.microsoft.com/office/drawing/2010/main" Requires="a14">
          <p:sp>
            <p:nvSpPr>
              <p:cNvPr id="33" name="TextBox 38"/>
              <p:cNvSpPr txBox="1"/>
              <p:nvPr/>
            </p:nvSpPr>
            <p:spPr>
              <a:xfrm>
                <a:off x="986246" y="3580560"/>
                <a:ext cx="9064534" cy="646331"/>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14:m>
                  <m:oMath xmlns:m="http://schemas.openxmlformats.org/officeDocument/2006/math">
                    <m:r>
                      <a:rPr lang="en-US" sz="3600" i="1" dirty="0" smtClean="0">
                        <a:latin typeface="Cambria Math" panose="02040503050406030204" pitchFamily="18" charset="0"/>
                      </a:rPr>
                      <m:t>𝑘</m:t>
                    </m:r>
                  </m:oMath>
                </a14:m>
                <a:r>
                  <a:rPr lang="en-US" sz="3600" dirty="0"/>
                  <a:t>-Clustering</a:t>
                </a:r>
                <a:endParaRPr dirty="0"/>
              </a:p>
            </p:txBody>
          </p:sp>
        </mc:Choice>
        <mc:Fallback>
          <p:sp>
            <p:nvSpPr>
              <p:cNvPr id="33" name="TextBox 38"/>
              <p:cNvSpPr txBox="1">
                <a:spLocks noRot="1" noChangeAspect="1" noMove="1" noResize="1" noEditPoints="1" noAdjustHandles="1" noChangeArrowheads="1" noChangeShapeType="1" noTextEdit="1"/>
              </p:cNvSpPr>
              <p:nvPr/>
            </p:nvSpPr>
            <p:spPr>
              <a:xfrm>
                <a:off x="986246" y="3580560"/>
                <a:ext cx="9064534" cy="646331"/>
              </a:xfrm>
              <a:prstGeom prst="rect">
                <a:avLst/>
              </a:prstGeom>
              <a:blipFill>
                <a:blip r:embed="rId5"/>
                <a:stretch>
                  <a:fillRect t="-14151" b="-34906"/>
                </a:stretch>
              </a:blip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a:noFill/>
                  </a:rPr>
                  <a:t> </a:t>
                </a:r>
              </a:p>
            </p:txBody>
          </p:sp>
        </mc:Fallback>
      </mc:AlternateContent>
      <p:sp>
        <p:nvSpPr>
          <p:cNvPr id="34" name="TextBox 39"/>
          <p:cNvSpPr txBox="1"/>
          <p:nvPr/>
        </p:nvSpPr>
        <p:spPr>
          <a:xfrm>
            <a:off x="986246" y="5018530"/>
            <a:ext cx="9064534" cy="257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 The same is true of horizontal spaces between sections, try to space them equally and with a good amount of breathing room in between each.</a:t>
            </a:r>
          </a:p>
        </p:txBody>
      </p:sp>
      <p:sp>
        <p:nvSpPr>
          <p:cNvPr id="35" name="TextBox 41"/>
          <p:cNvSpPr txBox="1"/>
          <p:nvPr/>
        </p:nvSpPr>
        <p:spPr>
          <a:xfrm>
            <a:off x="11854541" y="9929327"/>
            <a:ext cx="9130938" cy="18435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36" name="TextBox 42"/>
          <p:cNvSpPr txBox="1"/>
          <p:nvPr/>
        </p:nvSpPr>
        <p:spPr>
          <a:xfrm>
            <a:off x="986246" y="8076110"/>
            <a:ext cx="9064534" cy="257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p:txBody>
      </p:sp>
      <p:sp>
        <p:nvSpPr>
          <p:cNvPr id="37" name="TextBox 43"/>
          <p:cNvSpPr txBox="1"/>
          <p:nvPr/>
        </p:nvSpPr>
        <p:spPr>
          <a:xfrm>
            <a:off x="11880670" y="3580560"/>
            <a:ext cx="9064533" cy="572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38" name="TextBox 44"/>
          <p:cNvSpPr txBox="1"/>
          <p:nvPr/>
        </p:nvSpPr>
        <p:spPr>
          <a:xfrm>
            <a:off x="11880670" y="4326744"/>
            <a:ext cx="9064533" cy="387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39" name="TextBox 45"/>
          <p:cNvSpPr txBox="1"/>
          <p:nvPr/>
        </p:nvSpPr>
        <p:spPr>
          <a:xfrm>
            <a:off x="986246" y="11202393"/>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a:t>Sliding Window Model</a:t>
            </a:r>
            <a:endParaRPr dirty="0"/>
          </a:p>
        </p:txBody>
      </p:sp>
      <p:sp>
        <p:nvSpPr>
          <p:cNvPr id="40" name="TextBox 46"/>
          <p:cNvSpPr txBox="1"/>
          <p:nvPr/>
        </p:nvSpPr>
        <p:spPr>
          <a:xfrm>
            <a:off x="986246" y="11905511"/>
            <a:ext cx="9064534"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41" name="TextBox 47"/>
          <p:cNvSpPr txBox="1"/>
          <p:nvPr/>
        </p:nvSpPr>
        <p:spPr>
          <a:xfrm>
            <a:off x="986246" y="12685935"/>
            <a:ext cx="9064534" cy="18435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42" name="TextBox 51"/>
          <p:cNvSpPr txBox="1"/>
          <p:nvPr/>
        </p:nvSpPr>
        <p:spPr>
          <a:xfrm>
            <a:off x="22928580" y="11375924"/>
            <a:ext cx="9029701" cy="572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43" name="TextBox 52"/>
          <p:cNvSpPr txBox="1"/>
          <p:nvPr/>
        </p:nvSpPr>
        <p:spPr>
          <a:xfrm>
            <a:off x="22928580" y="12122105"/>
            <a:ext cx="9029701"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44" name="TextBox 53"/>
          <p:cNvSpPr txBox="1"/>
          <p:nvPr/>
        </p:nvSpPr>
        <p:spPr>
          <a:xfrm>
            <a:off x="22918782" y="12716374"/>
            <a:ext cx="9039498" cy="1115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a:t>
            </a:r>
          </a:p>
        </p:txBody>
      </p:sp>
      <p:sp>
        <p:nvSpPr>
          <p:cNvPr id="45" name="TextBox 54"/>
          <p:cNvSpPr txBox="1"/>
          <p:nvPr/>
        </p:nvSpPr>
        <p:spPr>
          <a:xfrm>
            <a:off x="22928580" y="10532596"/>
            <a:ext cx="9029701" cy="27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t>Optional caption for images, charts, and graphs</a:t>
            </a:r>
          </a:p>
        </p:txBody>
      </p:sp>
      <p:sp>
        <p:nvSpPr>
          <p:cNvPr id="46" name="TextBox 56"/>
          <p:cNvSpPr txBox="1"/>
          <p:nvPr/>
        </p:nvSpPr>
        <p:spPr>
          <a:xfrm>
            <a:off x="982979" y="20359289"/>
            <a:ext cx="9029701" cy="27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t>Optional caption for images, charts, and graphs</a:t>
            </a:r>
          </a:p>
        </p:txBody>
      </p:sp>
      <p:pic>
        <p:nvPicPr>
          <p:cNvPr id="47" name="Image" descr="Image"/>
          <p:cNvPicPr>
            <a:picLocks noChangeAspect="1"/>
          </p:cNvPicPr>
          <p:nvPr/>
        </p:nvPicPr>
        <p:blipFill>
          <a:blip r:embed="rId6"/>
          <a:stretch>
            <a:fillRect/>
          </a:stretch>
        </p:blipFill>
        <p:spPr>
          <a:xfrm>
            <a:off x="12541143" y="12968203"/>
            <a:ext cx="7836114" cy="1910722"/>
          </a:xfrm>
          <a:prstGeom prst="rect">
            <a:avLst/>
          </a:prstGeom>
          <a:ln w="12700">
            <a:miter lim="400000"/>
          </a:ln>
        </p:spPr>
      </p:pic>
      <p:sp>
        <p:nvSpPr>
          <p:cNvPr id="48" name="TextBox 60"/>
          <p:cNvSpPr txBox="1"/>
          <p:nvPr/>
        </p:nvSpPr>
        <p:spPr>
          <a:xfrm>
            <a:off x="22905719" y="17368623"/>
            <a:ext cx="6335025"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References</a:t>
            </a:r>
          </a:p>
        </p:txBody>
      </p:sp>
      <p:sp>
        <p:nvSpPr>
          <p:cNvPr id="49" name="TextBox 61"/>
          <p:cNvSpPr txBox="1"/>
          <p:nvPr/>
        </p:nvSpPr>
        <p:spPr>
          <a:xfrm>
            <a:off x="22905719" y="17994856"/>
            <a:ext cx="6335025" cy="2535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p>
            <a:pPr>
              <a:lnSpc>
                <a:spcPct val="120000"/>
              </a:lnSpc>
              <a:spcBef>
                <a:spcPts val="600"/>
              </a:spcBef>
              <a:defRPr sz="1400">
                <a:latin typeface="Arial"/>
                <a:ea typeface="Arial"/>
                <a:cs typeface="Arial"/>
                <a:sym typeface="Arial"/>
              </a:defRPr>
            </a:pPr>
            <a:r>
              <a:t>References in 14pt font </a:t>
            </a:r>
          </a:p>
          <a:p>
            <a:pPr>
              <a:lnSpc>
                <a:spcPct val="120000"/>
              </a:lnSpc>
              <a:spcBef>
                <a:spcPts val="600"/>
              </a:spcBef>
              <a:defRPr sz="1400">
                <a:latin typeface="Arial"/>
                <a:ea typeface="Arial"/>
                <a:cs typeface="Arial"/>
                <a:sym typeface="Arial"/>
              </a:defRPr>
            </a:pPr>
            <a:r>
              <a:t>Homer W Simpson (2013). “Donuts taste good.” </a:t>
            </a:r>
            <a:r>
              <a:rPr>
                <a:solidFill>
                  <a:srgbClr val="677B8C"/>
                </a:solidFill>
              </a:rPr>
              <a:t>In: IEEE 13th Internation Conference on Data Mining. IEEE, pp. 405-409</a:t>
            </a:r>
          </a:p>
          <a:p>
            <a:pPr>
              <a:lnSpc>
                <a:spcPct val="120000"/>
              </a:lnSpc>
              <a:spcBef>
                <a:spcPts val="600"/>
              </a:spcBef>
              <a:defRPr sz="1400">
                <a:latin typeface="Arial"/>
                <a:ea typeface="Arial"/>
                <a:cs typeface="Arial"/>
                <a:sym typeface="Arial"/>
              </a:defRPr>
            </a:pPr>
            <a:r>
              <a:t>Marge Simpson (2010). “Blue hair looks nice.”. </a:t>
            </a:r>
            <a:r>
              <a:rPr>
                <a:solidFill>
                  <a:srgbClr val="677B8C"/>
                </a:solidFill>
              </a:rPr>
              <a:t>In: Nature communications 1, p. 622.</a:t>
            </a:r>
          </a:p>
          <a:p>
            <a:pPr>
              <a:lnSpc>
                <a:spcPct val="120000"/>
              </a:lnSpc>
              <a:spcBef>
                <a:spcPts val="600"/>
              </a:spcBef>
              <a:defRPr sz="1400">
                <a:latin typeface="Arial"/>
                <a:ea typeface="Arial"/>
                <a:cs typeface="Arial"/>
                <a:sym typeface="Arial"/>
              </a:defRPr>
            </a:pPr>
            <a:r>
              <a:t>Bart Simpson (2013). “Hello”. </a:t>
            </a:r>
            <a:r>
              <a:rPr>
                <a:solidFill>
                  <a:srgbClr val="677B8C"/>
                </a:solidFill>
              </a:rPr>
              <a:t>In: IEEE Simpsons.</a:t>
            </a:r>
          </a:p>
          <a:p>
            <a:pPr>
              <a:lnSpc>
                <a:spcPct val="120000"/>
              </a:lnSpc>
              <a:spcBef>
                <a:spcPts val="600"/>
              </a:spcBef>
              <a:defRPr sz="1400">
                <a:latin typeface="Arial"/>
                <a:ea typeface="Arial"/>
                <a:cs typeface="Arial"/>
                <a:sym typeface="Arial"/>
              </a:defRPr>
            </a:pPr>
            <a:r>
              <a:t>Marge Simpson et al. (2013). “Lorem Ipsum.” </a:t>
            </a:r>
            <a:r>
              <a:rPr>
                <a:solidFill>
                  <a:srgbClr val="677B8C"/>
                </a:solidFill>
              </a:rPr>
              <a:t>In: Advances in Neural Information Processing Systems 26. Ed. by Christopher J. C. Burges et al., pp. 27–29.</a:t>
            </a:r>
          </a:p>
        </p:txBody>
      </p:sp>
      <p:sp>
        <p:nvSpPr>
          <p:cNvPr id="50" name="TextBox 37"/>
          <p:cNvSpPr txBox="1"/>
          <p:nvPr/>
        </p:nvSpPr>
        <p:spPr>
          <a:xfrm>
            <a:off x="17483356" y="784521"/>
            <a:ext cx="6052723"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rPr lang="en-US" sz="2400" dirty="0"/>
              <a:t>David P. Woodruff (Carnegie Mellon University)</a:t>
            </a:r>
          </a:p>
          <a:p>
            <a:r>
              <a:rPr lang="en-US" sz="2400" dirty="0" err="1"/>
              <a:t>Peilin</a:t>
            </a:r>
            <a:r>
              <a:rPr lang="en-US" sz="2400" dirty="0"/>
              <a:t> Zhong (Google Research)</a:t>
            </a:r>
          </a:p>
          <a:p>
            <a:r>
              <a:rPr lang="en-US" sz="2400" dirty="0"/>
              <a:t>Samson Zhou (Carnegie Mellon University)</a:t>
            </a:r>
          </a:p>
        </p:txBody>
      </p:sp>
      <p:pic>
        <p:nvPicPr>
          <p:cNvPr id="51" name="Image" descr="Image"/>
          <p:cNvPicPr>
            <a:picLocks noChangeAspect="1"/>
          </p:cNvPicPr>
          <p:nvPr/>
        </p:nvPicPr>
        <p:blipFill>
          <a:blip r:embed="rId7"/>
          <a:srcRect l="11281" b="11572"/>
          <a:stretch>
            <a:fillRect/>
          </a:stretch>
        </p:blipFill>
        <p:spPr>
          <a:xfrm>
            <a:off x="30639512" y="19418089"/>
            <a:ext cx="2166058" cy="2158938"/>
          </a:xfrm>
          <a:prstGeom prst="rect">
            <a:avLst/>
          </a:prstGeom>
          <a:ln w="12700">
            <a:miter lim="400000"/>
          </a:ln>
        </p:spPr>
      </p:pic>
      <p:pic>
        <p:nvPicPr>
          <p:cNvPr id="52" name="Screen Shot 2020-10-26 at 10.02.03 PM.png" descr="Screen Shot 2020-10-26 at 10.02.03 PM.png"/>
          <p:cNvPicPr>
            <a:picLocks noChangeAspect="1"/>
          </p:cNvPicPr>
          <p:nvPr/>
        </p:nvPicPr>
        <p:blipFill>
          <a:blip r:embed="rId8"/>
          <a:stretch>
            <a:fillRect/>
          </a:stretch>
        </p:blipFill>
        <p:spPr>
          <a:xfrm>
            <a:off x="11923183" y="5243980"/>
            <a:ext cx="9477674" cy="4380182"/>
          </a:xfrm>
          <a:prstGeom prst="rect">
            <a:avLst/>
          </a:prstGeom>
          <a:ln w="12700">
            <a:miter lim="400000"/>
          </a:ln>
        </p:spPr>
      </p:pic>
      <p:pic>
        <p:nvPicPr>
          <p:cNvPr id="53" name="Screen Shot 2020-10-26 at 10.03.39 PM.png" descr="Screen Shot 2020-10-26 at 10.03.39 PM.png"/>
          <p:cNvPicPr>
            <a:picLocks noChangeAspect="1"/>
          </p:cNvPicPr>
          <p:nvPr/>
        </p:nvPicPr>
        <p:blipFill>
          <a:blip r:embed="rId9"/>
          <a:stretch>
            <a:fillRect/>
          </a:stretch>
        </p:blipFill>
        <p:spPr>
          <a:xfrm>
            <a:off x="11422560" y="15186845"/>
            <a:ext cx="10772753" cy="6030681"/>
          </a:xfrm>
          <a:prstGeom prst="rect">
            <a:avLst/>
          </a:prstGeom>
          <a:ln w="12700">
            <a:miter lim="400000"/>
          </a:ln>
        </p:spPr>
      </p:pic>
      <p:pic>
        <p:nvPicPr>
          <p:cNvPr id="54" name="neurips_logo.pdf" descr="neurips_logo.pdf"/>
          <p:cNvPicPr>
            <a:picLocks noChangeAspect="1"/>
          </p:cNvPicPr>
          <p:nvPr/>
        </p:nvPicPr>
        <p:blipFill>
          <a:blip r:embed="rId10"/>
          <a:stretch>
            <a:fillRect/>
          </a:stretch>
        </p:blipFill>
        <p:spPr>
          <a:xfrm>
            <a:off x="27437816" y="588942"/>
            <a:ext cx="4797779" cy="21590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456</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Samson Zhou</dc:creator>
  <cp:lastModifiedBy>Samson Zhou</cp:lastModifiedBy>
  <cp:revision>2</cp:revision>
  <dcterms:modified xsi:type="dcterms:W3CDTF">2023-12-02T20:53:30Z</dcterms:modified>
</cp:coreProperties>
</file>