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9FB-0CCF-48C8-830F-ACD59094E2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3AD2-FBAB-409E-A7A0-563D64A2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9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9FB-0CCF-48C8-830F-ACD59094E2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3AD2-FBAB-409E-A7A0-563D64A2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5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9FB-0CCF-48C8-830F-ACD59094E2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3AD2-FBAB-409E-A7A0-563D64A2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1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7118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9FB-0CCF-48C8-830F-ACD59094E2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3AD2-FBAB-409E-A7A0-563D64A2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9FB-0CCF-48C8-830F-ACD59094E2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3AD2-FBAB-409E-A7A0-563D64A2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7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9FB-0CCF-48C8-830F-ACD59094E2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3AD2-FBAB-409E-A7A0-563D64A2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4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9FB-0CCF-48C8-830F-ACD59094E2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3AD2-FBAB-409E-A7A0-563D64A2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0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9FB-0CCF-48C8-830F-ACD59094E2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3AD2-FBAB-409E-A7A0-563D64A2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4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9FB-0CCF-48C8-830F-ACD59094E2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3AD2-FBAB-409E-A7A0-563D64A2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1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9FB-0CCF-48C8-830F-ACD59094E2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3AD2-FBAB-409E-A7A0-563D64A2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4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9FB-0CCF-48C8-830F-ACD59094E2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3AD2-FBAB-409E-A7A0-563D64A2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3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09FB-0CCF-48C8-830F-ACD59094E2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03AD2-FBAB-409E-A7A0-563D64A2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3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7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7717B9-D9C4-4D67-8BCF-F20A1F81B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910" y="104690"/>
            <a:ext cx="13170175" cy="2292586"/>
          </a:xfrm>
          <a:prstGeom prst="rect">
            <a:avLst/>
          </a:prstGeom>
        </p:spPr>
      </p:pic>
      <p:sp>
        <p:nvSpPr>
          <p:cNvPr id="30" name="TextBox 35"/>
          <p:cNvSpPr txBox="1"/>
          <p:nvPr/>
        </p:nvSpPr>
        <p:spPr>
          <a:xfrm>
            <a:off x="373556" y="459020"/>
            <a:ext cx="10818393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6000" dirty="0"/>
              <a:t>Efficient Coreset Constructions via Sensitivity Sampling</a:t>
            </a:r>
            <a:endParaRPr sz="6000" dirty="0"/>
          </a:p>
        </p:txBody>
      </p:sp>
      <p:sp>
        <p:nvSpPr>
          <p:cNvPr id="33" name="TextBox 38"/>
          <p:cNvSpPr txBox="1"/>
          <p:nvPr/>
        </p:nvSpPr>
        <p:spPr>
          <a:xfrm>
            <a:off x="373556" y="3033003"/>
            <a:ext cx="461445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/>
              <a:t>Model</a:t>
            </a:r>
            <a:endParaRPr sz="4000" dirty="0"/>
          </a:p>
        </p:txBody>
      </p:sp>
      <p:sp>
        <p:nvSpPr>
          <p:cNvPr id="37" name="TextBox 43"/>
          <p:cNvSpPr txBox="1"/>
          <p:nvPr/>
        </p:nvSpPr>
        <p:spPr>
          <a:xfrm>
            <a:off x="11859038" y="16994916"/>
            <a:ext cx="906453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/>
              <a:t>Results and Related Work</a:t>
            </a:r>
            <a:endParaRPr sz="4000" dirty="0"/>
          </a:p>
        </p:txBody>
      </p:sp>
      <p:sp>
        <p:nvSpPr>
          <p:cNvPr id="50" name="TextBox 37"/>
          <p:cNvSpPr txBox="1"/>
          <p:nvPr/>
        </p:nvSpPr>
        <p:spPr>
          <a:xfrm>
            <a:off x="11960187" y="607610"/>
            <a:ext cx="10044537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sz="3200" dirty="0"/>
              <a:t>Vladimir Braverman (Johns Hopkins University)</a:t>
            </a:r>
          </a:p>
          <a:p>
            <a:r>
              <a:rPr lang="en-US" sz="3200" dirty="0"/>
              <a:t>Dan Feldman (University of Haifa)</a:t>
            </a:r>
          </a:p>
          <a:p>
            <a:r>
              <a:rPr lang="en-US" sz="3200" dirty="0"/>
              <a:t>Harry Lang (MIT)</a:t>
            </a:r>
          </a:p>
          <a:p>
            <a:r>
              <a:rPr lang="en-US" sz="3200" dirty="0" err="1"/>
              <a:t>Adiel</a:t>
            </a:r>
            <a:r>
              <a:rPr lang="en-US" sz="3200" dirty="0"/>
              <a:t> Statman (University of Haifa)</a:t>
            </a:r>
          </a:p>
          <a:p>
            <a:r>
              <a:rPr lang="en-US" sz="3200" dirty="0"/>
              <a:t>Samson Zhou (Carnegie Mellon University)</a:t>
            </a:r>
          </a:p>
        </p:txBody>
      </p:sp>
      <p:sp>
        <p:nvSpPr>
          <p:cNvPr id="227" name="TextBox 39">
            <a:extLst>
              <a:ext uri="{FF2B5EF4-FFF2-40B4-BE49-F238E27FC236}">
                <a16:creationId xmlns:a16="http://schemas.microsoft.com/office/drawing/2014/main" id="{872CBA4F-57C6-4BE7-A79C-69A910CD037D}"/>
              </a:ext>
            </a:extLst>
          </p:cNvPr>
          <p:cNvSpPr txBox="1"/>
          <p:nvPr/>
        </p:nvSpPr>
        <p:spPr>
          <a:xfrm>
            <a:off x="373556" y="17755617"/>
            <a:ext cx="10818393" cy="3919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000" dirty="0"/>
              <a:t> </a:t>
            </a:r>
            <a:r>
              <a:rPr lang="en-US" sz="3000" dirty="0">
                <a:solidFill>
                  <a:srgbClr val="00B050"/>
                </a:solidFill>
              </a:rPr>
              <a:t>Runtime</a:t>
            </a:r>
            <a:r>
              <a:rPr lang="en-US" sz="3000" dirty="0"/>
              <a:t>: Faster algorithms downstream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/>
              <a:t> </a:t>
            </a:r>
            <a:r>
              <a:rPr lang="en-US" sz="3000" dirty="0">
                <a:solidFill>
                  <a:srgbClr val="00B050"/>
                </a:solidFill>
              </a:rPr>
              <a:t>Space</a:t>
            </a:r>
            <a:r>
              <a:rPr lang="en-US" sz="3000" dirty="0"/>
              <a:t>:  Space used to store the data is decreased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/>
              <a:t> </a:t>
            </a:r>
            <a:r>
              <a:rPr lang="en-US" sz="3000" dirty="0">
                <a:solidFill>
                  <a:srgbClr val="00B050"/>
                </a:solidFill>
              </a:rPr>
              <a:t>Communication</a:t>
            </a:r>
            <a:r>
              <a:rPr lang="en-US" sz="3000" dirty="0"/>
              <a:t>: Size/number of messages passed between multiple parties is decreased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i="1" dirty="0"/>
              <a:t> </a:t>
            </a:r>
            <a:r>
              <a:rPr lang="en-US" sz="3000" dirty="0">
                <a:solidFill>
                  <a:srgbClr val="00B050"/>
                </a:solidFill>
              </a:rPr>
              <a:t>Dimensionality Reduction</a:t>
            </a:r>
            <a:r>
              <a:rPr lang="en-US" sz="3000" dirty="0"/>
              <a:t>: Each point in the coreset can be further optimized by dimensionality reduction techniques if applicable, e.g., Johnson-</a:t>
            </a:r>
            <a:r>
              <a:rPr lang="en-US" sz="3000" dirty="0" err="1"/>
              <a:t>Lindenstrauss</a:t>
            </a:r>
            <a:r>
              <a:rPr lang="en-US" sz="3000" dirty="0"/>
              <a:t> transformation</a:t>
            </a:r>
            <a:endParaRPr lang="en-US" sz="3000" i="1" dirty="0"/>
          </a:p>
        </p:txBody>
      </p:sp>
      <p:sp>
        <p:nvSpPr>
          <p:cNvPr id="228" name="TextBox 38">
            <a:extLst>
              <a:ext uri="{FF2B5EF4-FFF2-40B4-BE49-F238E27FC236}">
                <a16:creationId xmlns:a16="http://schemas.microsoft.com/office/drawing/2014/main" id="{57C3C0AF-2C5E-446B-BC7D-DDB22247477D}"/>
              </a:ext>
            </a:extLst>
          </p:cNvPr>
          <p:cNvSpPr txBox="1"/>
          <p:nvPr/>
        </p:nvSpPr>
        <p:spPr>
          <a:xfrm>
            <a:off x="373556" y="16693117"/>
            <a:ext cx="912772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/>
              <a:t>Motivation</a:t>
            </a:r>
            <a:endParaRPr sz="4000" dirty="0"/>
          </a:p>
        </p:txBody>
      </p:sp>
      <p:sp>
        <p:nvSpPr>
          <p:cNvPr id="229" name="TextBox 38">
            <a:extLst>
              <a:ext uri="{FF2B5EF4-FFF2-40B4-BE49-F238E27FC236}">
                <a16:creationId xmlns:a16="http://schemas.microsoft.com/office/drawing/2014/main" id="{ACD66178-5F48-4A8C-B170-22AA930CD9B3}"/>
              </a:ext>
            </a:extLst>
          </p:cNvPr>
          <p:cNvSpPr txBox="1"/>
          <p:nvPr/>
        </p:nvSpPr>
        <p:spPr>
          <a:xfrm>
            <a:off x="11859038" y="3527853"/>
            <a:ext cx="1024683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/>
              <a:t>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39">
                <a:extLst>
                  <a:ext uri="{FF2B5EF4-FFF2-40B4-BE49-F238E27FC236}">
                    <a16:creationId xmlns:a16="http://schemas.microsoft.com/office/drawing/2014/main" id="{C142CDD1-EA7E-4D16-83D4-808A38FA6754}"/>
                  </a:ext>
                </a:extLst>
              </p:cNvPr>
              <p:cNvSpPr txBox="1"/>
              <p:nvPr/>
            </p:nvSpPr>
            <p:spPr>
              <a:xfrm>
                <a:off x="11868989" y="4674773"/>
                <a:ext cx="10595076" cy="732245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000" dirty="0"/>
                  <a:t> Consider the “importance” of a point with respect to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000" i="1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000" i="1" dirty="0"/>
                  <a:t> </a:t>
                </a:r>
                <a:r>
                  <a:rPr lang="en-US" sz="3000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000" dirty="0"/>
                  <a:t>: Quantifies the importance of a point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3000" i="1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3000" i="1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3000" i="1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3000" i="1" dirty="0"/>
              </a:p>
              <a:p>
                <a:endParaRPr lang="en-US" sz="3000" i="1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000" dirty="0"/>
                  <a:t> For example, consider the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-means clustering problem where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000" dirty="0"/>
                  <a:t> so that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want to estimate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000" dirty="0"/>
                  <a:t> for a specific query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000" i="1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3000" i="1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3000" i="1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3000" i="1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3000" i="1" dirty="0"/>
              </a:p>
            </p:txBody>
          </p:sp>
        </mc:Choice>
        <mc:Fallback xmlns="">
          <p:sp>
            <p:nvSpPr>
              <p:cNvPr id="230" name="TextBox 39">
                <a:extLst>
                  <a:ext uri="{FF2B5EF4-FFF2-40B4-BE49-F238E27FC236}">
                    <a16:creationId xmlns:a16="http://schemas.microsoft.com/office/drawing/2014/main" id="{C142CDD1-EA7E-4D16-83D4-808A38FA6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8989" y="4674773"/>
                <a:ext cx="10595076" cy="7322454"/>
              </a:xfrm>
              <a:prstGeom prst="rect">
                <a:avLst/>
              </a:prstGeom>
              <a:blipFill>
                <a:blip r:embed="rId3"/>
                <a:stretch>
                  <a:fillRect l="-1784" t="-5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TextBox 39">
                <a:extLst>
                  <a:ext uri="{FF2B5EF4-FFF2-40B4-BE49-F238E27FC236}">
                    <a16:creationId xmlns:a16="http://schemas.microsoft.com/office/drawing/2014/main" id="{957084EB-4DAD-4CF3-8B8A-59ED266AD61D}"/>
                  </a:ext>
                </a:extLst>
              </p:cNvPr>
              <p:cNvSpPr txBox="1"/>
              <p:nvPr/>
            </p:nvSpPr>
            <p:spPr>
              <a:xfrm>
                <a:off x="11868989" y="18034539"/>
                <a:ext cx="9924116" cy="33984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[Feldman and Langberg 11] </a:t>
                </a:r>
                <a:r>
                  <a:rPr lang="en-US" sz="3000" dirty="0"/>
                  <a:t>showed that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000" dirty="0"/>
                  <a:t> suffices to obtain a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- coreset with probability at least 3/4</a:t>
                </a:r>
                <a:endParaRPr lang="en-US" sz="30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rgbClr val="00B050"/>
                    </a:solidFill>
                  </a:rPr>
                  <a:t>Our result</a:t>
                </a:r>
                <a:r>
                  <a:rPr lang="en-US" sz="3000" dirty="0"/>
                  <a:t>: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000" dirty="0"/>
                  <a:t> suffices to obtain a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- coreset with probability at least 3/4</a:t>
                </a:r>
              </a:p>
            </p:txBody>
          </p:sp>
        </mc:Choice>
        <mc:Fallback>
          <p:sp>
            <p:nvSpPr>
              <p:cNvPr id="231" name="TextBox 39">
                <a:extLst>
                  <a:ext uri="{FF2B5EF4-FFF2-40B4-BE49-F238E27FC236}">
                    <a16:creationId xmlns:a16="http://schemas.microsoft.com/office/drawing/2014/main" id="{957084EB-4DAD-4CF3-8B8A-59ED266AD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8989" y="18034539"/>
                <a:ext cx="9924116" cy="3398431"/>
              </a:xfrm>
              <a:prstGeom prst="rect">
                <a:avLst/>
              </a:prstGeom>
              <a:blipFill>
                <a:blip r:embed="rId4"/>
                <a:stretch>
                  <a:fillRect l="-1904" t="-1075" r="-2211" b="-448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2" name="TextBox 38">
            <a:extLst>
              <a:ext uri="{FF2B5EF4-FFF2-40B4-BE49-F238E27FC236}">
                <a16:creationId xmlns:a16="http://schemas.microsoft.com/office/drawing/2014/main" id="{F92166F5-BD29-4547-958B-E33F2B152718}"/>
              </a:ext>
            </a:extLst>
          </p:cNvPr>
          <p:cNvSpPr txBox="1"/>
          <p:nvPr/>
        </p:nvSpPr>
        <p:spPr>
          <a:xfrm>
            <a:off x="22761866" y="2646403"/>
            <a:ext cx="595402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/>
              <a:t>Empirical Evaluations</a:t>
            </a:r>
            <a:endParaRPr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4" name="TextBox 39">
                <a:extLst>
                  <a:ext uri="{FF2B5EF4-FFF2-40B4-BE49-F238E27FC236}">
                    <a16:creationId xmlns:a16="http://schemas.microsoft.com/office/drawing/2014/main" id="{52E48DC0-6B41-485F-96BF-6F6ACB02EE09}"/>
                  </a:ext>
                </a:extLst>
              </p:cNvPr>
              <p:cNvSpPr txBox="1"/>
              <p:nvPr/>
            </p:nvSpPr>
            <p:spPr>
              <a:xfrm>
                <a:off x="22761866" y="3486457"/>
                <a:ext cx="9924115" cy="5581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000" dirty="0"/>
                  <a:t> </a:t>
                </a:r>
                <a:r>
                  <a:rPr lang="en-US" sz="3000" dirty="0">
                    <a:solidFill>
                      <a:srgbClr val="00B050"/>
                    </a:solidFill>
                  </a:rPr>
                  <a:t>Offline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>
                    <a:solidFill>
                      <a:srgbClr val="00B050"/>
                    </a:solidFill>
                    <a:effectLst/>
                    <a:latin typeface="Arial" panose="020B0604020202020204" pitchFamily="34" charset="0"/>
                  </a:rPr>
                  <a:t>-means clustering</a:t>
                </a:r>
                <a:r>
                  <a:rPr lang="en-US" sz="3000" dirty="0">
                    <a:latin typeface="Arial" panose="020B0604020202020204" pitchFamily="34" charset="0"/>
                  </a:rPr>
                  <a:t>: Experiments on small offline data, where each person performed six activities (walking, walking upstairs, walking downstairs, sitting, standing, laying) while wearing a Samsung Galaxy S II smartphone on the waist. Using its embedded gyroscope (resp. accelerometer), 3-axial angular velocity (resp. linear acceleration) were captured at a constant rate of 50Hz. Data was collected from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=7352</m:t>
                    </m:r>
                  </m:oMath>
                </a14:m>
                <a:r>
                  <a:rPr lang="en-US" sz="3000" dirty="0">
                    <a:latin typeface="Arial" panose="020B0604020202020204" pitchFamily="34" charset="0"/>
                  </a:rPr>
                  <a:t> measurements from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3000" dirty="0">
                    <a:latin typeface="Arial" panose="020B0604020202020204" pitchFamily="34" charset="0"/>
                  </a:rPr>
                  <a:t> dimensions: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000" dirty="0">
                    <a:latin typeface="Arial" panose="020B0604020202020204" pitchFamily="34" charset="0"/>
                  </a:rPr>
                  <a:t>, each with size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128</m:t>
                    </m:r>
                  </m:oMath>
                </a14:m>
                <a:r>
                  <a:rPr lang="en-US" sz="300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. </a:t>
                </a:r>
                <a:r>
                  <a:rPr lang="en-US" sz="30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Comparison to uniform sampling. </a:t>
                </a:r>
                <a:endParaRPr lang="en-US" sz="30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4" name="TextBox 39">
                <a:extLst>
                  <a:ext uri="{FF2B5EF4-FFF2-40B4-BE49-F238E27FC236}">
                    <a16:creationId xmlns:a16="http://schemas.microsoft.com/office/drawing/2014/main" id="{52E48DC0-6B41-485F-96BF-6F6ACB02E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1866" y="3486457"/>
                <a:ext cx="9924115" cy="5581336"/>
              </a:xfrm>
              <a:prstGeom prst="rect">
                <a:avLst/>
              </a:prstGeom>
              <a:blipFill>
                <a:blip r:embed="rId5"/>
                <a:stretch>
                  <a:fillRect l="-1904" t="-656" r="-2764" b="-251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D6E2AD2-852C-47B2-B050-07C36663E66E}"/>
                  </a:ext>
                </a:extLst>
              </p:cNvPr>
              <p:cNvSpPr txBox="1"/>
              <p:nvPr/>
            </p:nvSpPr>
            <p:spPr>
              <a:xfrm>
                <a:off x="373556" y="4145302"/>
                <a:ext cx="10365672" cy="61185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Goal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: Given a set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, output a set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“representative” points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No distributional assumptions on the points, can be worst case input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3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must give “accurate” answers to queries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made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respect to a predetermined function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Queries can be single points, multiple points, lines, multiple lines, planes, multiple planes, etc., but must come from some predetermined set of possible queries, e.g., all possible sets of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D6E2AD2-852C-47B2-B050-07C36663E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56" y="4145302"/>
                <a:ext cx="10365672" cy="6118598"/>
              </a:xfrm>
              <a:prstGeom prst="rect">
                <a:avLst/>
              </a:prstGeom>
              <a:blipFill>
                <a:blip r:embed="rId6"/>
                <a:stretch>
                  <a:fillRect l="-1352" t="-1195" r="-12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43">
            <a:extLst>
              <a:ext uri="{FF2B5EF4-FFF2-40B4-BE49-F238E27FC236}">
                <a16:creationId xmlns:a16="http://schemas.microsoft.com/office/drawing/2014/main" id="{ADC64E98-9D7C-4745-A88D-71069C2D0A10}"/>
              </a:ext>
            </a:extLst>
          </p:cNvPr>
          <p:cNvSpPr txBox="1"/>
          <p:nvPr/>
        </p:nvSpPr>
        <p:spPr>
          <a:xfrm>
            <a:off x="373557" y="9489539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Coresets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012F1-E7D7-4CEB-996E-154F21CCF3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0732" y="13149727"/>
            <a:ext cx="5437828" cy="3394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9">
                <a:extLst>
                  <a:ext uri="{FF2B5EF4-FFF2-40B4-BE49-F238E27FC236}">
                    <a16:creationId xmlns:a16="http://schemas.microsoft.com/office/drawing/2014/main" id="{DFFB61C9-E98F-4B2B-8F4D-D9280627F476}"/>
                  </a:ext>
                </a:extLst>
              </p:cNvPr>
              <p:cNvSpPr txBox="1"/>
              <p:nvPr/>
            </p:nvSpPr>
            <p:spPr>
              <a:xfrm>
                <a:off x="373556" y="10421744"/>
                <a:ext cx="10318121" cy="19611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rgbClr val="00B050"/>
                    </a:solidFill>
                  </a:rPr>
                  <a:t>Coreset</a:t>
                </a:r>
                <a:r>
                  <a:rPr lang="en-US" sz="3000" dirty="0"/>
                  <a:t>: Returns an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000" dirty="0"/>
                  <a:t>-approximation on a query space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rgbClr val="00B050"/>
                    </a:solidFill>
                  </a:rPr>
                  <a:t>Merge and reduce framework</a:t>
                </a:r>
                <a:r>
                  <a:rPr lang="en-US" sz="3000" dirty="0"/>
                  <a:t>: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000" dirty="0"/>
                  <a:t> is 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func>
                          <m:func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000" dirty="0"/>
                  <a:t> coreset of the corresponding partition of the </a:t>
                </a:r>
                <a:r>
                  <a:rPr lang="en-US" sz="3000" dirty="0" err="1"/>
                  <a:t>substream</a:t>
                </a:r>
                <a:r>
                  <a:rPr lang="en-US" sz="3000" dirty="0"/>
                  <a:t>  </a:t>
                </a:r>
              </a:p>
            </p:txBody>
          </p:sp>
        </mc:Choice>
        <mc:Fallback xmlns="">
          <p:sp>
            <p:nvSpPr>
              <p:cNvPr id="35" name="TextBox 39">
                <a:extLst>
                  <a:ext uri="{FF2B5EF4-FFF2-40B4-BE49-F238E27FC236}">
                    <a16:creationId xmlns:a16="http://schemas.microsoft.com/office/drawing/2014/main" id="{DFFB61C9-E98F-4B2B-8F4D-D9280627F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56" y="10421744"/>
                <a:ext cx="10318121" cy="1961114"/>
              </a:xfrm>
              <a:prstGeom prst="rect">
                <a:avLst/>
              </a:prstGeom>
              <a:blipFill>
                <a:blip r:embed="rId8"/>
                <a:stretch>
                  <a:fillRect l="-1831" t="-1869" r="-2540" b="-872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39">
                <a:extLst>
                  <a:ext uri="{FF2B5EF4-FFF2-40B4-BE49-F238E27FC236}">
                    <a16:creationId xmlns:a16="http://schemas.microsoft.com/office/drawing/2014/main" id="{340CFA96-CCEA-44E5-83B7-A7864F1B4B71}"/>
                  </a:ext>
                </a:extLst>
              </p:cNvPr>
              <p:cNvSpPr txBox="1"/>
              <p:nvPr/>
            </p:nvSpPr>
            <p:spPr>
              <a:xfrm>
                <a:off x="373556" y="12476040"/>
                <a:ext cx="5627194" cy="391934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rgbClr val="00B050"/>
                    </a:solidFill>
                  </a:rPr>
                  <a:t>Applications</a:t>
                </a:r>
                <a:r>
                  <a:rPr lang="en-US" sz="3000" dirty="0"/>
                  <a:t>: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-means clustering,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-median clustering, projective clustering, principal component analysis, Bayesian logistic regression, generative adversarial networks,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-line center,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000" dirty="0"/>
                  <a:t>-estimators</a:t>
                </a:r>
              </a:p>
            </p:txBody>
          </p:sp>
        </mc:Choice>
        <mc:Fallback xmlns="">
          <p:sp>
            <p:nvSpPr>
              <p:cNvPr id="43" name="TextBox 39">
                <a:extLst>
                  <a:ext uri="{FF2B5EF4-FFF2-40B4-BE49-F238E27FC236}">
                    <a16:creationId xmlns:a16="http://schemas.microsoft.com/office/drawing/2014/main" id="{340CFA96-CCEA-44E5-83B7-A7864F1B4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56" y="12476040"/>
                <a:ext cx="5627194" cy="3919343"/>
              </a:xfrm>
              <a:prstGeom prst="rect">
                <a:avLst/>
              </a:prstGeom>
              <a:blipFill>
                <a:blip r:embed="rId9"/>
                <a:stretch>
                  <a:fillRect l="-3359" t="-933" r="-542" b="-388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4D034B-68B9-4B21-8124-54C6D4CE8B47}"/>
                  </a:ext>
                </a:extLst>
              </p:cNvPr>
              <p:cNvSpPr txBox="1"/>
              <p:nvPr/>
            </p:nvSpPr>
            <p:spPr>
              <a:xfrm>
                <a:off x="12806331" y="6044795"/>
                <a:ext cx="7206960" cy="1463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  <m:sup/>
                                <m:e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4D034B-68B9-4B21-8124-54C6D4CE8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331" y="6044795"/>
                <a:ext cx="7206960" cy="146341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9C9AF1-5EC3-4B95-8694-5C84FD90BF47}"/>
                  </a:ext>
                </a:extLst>
              </p:cNvPr>
              <p:cNvSpPr txBox="1"/>
              <p:nvPr/>
            </p:nvSpPr>
            <p:spPr>
              <a:xfrm>
                <a:off x="12855720" y="9909908"/>
                <a:ext cx="7206960" cy="1556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40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4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4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4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sz="4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4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9C9AF1-5EC3-4B95-8694-5C84FD90B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5720" y="9909908"/>
                <a:ext cx="7206960" cy="15563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8">
            <a:extLst>
              <a:ext uri="{FF2B5EF4-FFF2-40B4-BE49-F238E27FC236}">
                <a16:creationId xmlns:a16="http://schemas.microsoft.com/office/drawing/2014/main" id="{B78600B6-71D4-40F8-BC8A-2264B1E7176A}"/>
              </a:ext>
            </a:extLst>
          </p:cNvPr>
          <p:cNvSpPr txBox="1"/>
          <p:nvPr/>
        </p:nvSpPr>
        <p:spPr>
          <a:xfrm>
            <a:off x="11859038" y="12244796"/>
            <a:ext cx="1024683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/>
              <a:t>Sensitivity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9">
                <a:extLst>
                  <a:ext uri="{FF2B5EF4-FFF2-40B4-BE49-F238E27FC236}">
                    <a16:creationId xmlns:a16="http://schemas.microsoft.com/office/drawing/2014/main" id="{AD4F4B9E-82C4-492D-B31C-84F6FD762608}"/>
                  </a:ext>
                </a:extLst>
              </p:cNvPr>
              <p:cNvSpPr txBox="1"/>
              <p:nvPr/>
            </p:nvSpPr>
            <p:spPr>
              <a:xfrm>
                <a:off x="11859038" y="13367249"/>
                <a:ext cx="9924115" cy="28744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000" i="1" dirty="0"/>
                  <a:t> </a:t>
                </a:r>
                <a:r>
                  <a:rPr lang="en-US" sz="3000" dirty="0"/>
                  <a:t>For each</a:t>
                </a:r>
                <a:r>
                  <a:rPr lang="en-US" sz="3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000" dirty="0"/>
                  <a:t>, let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and let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00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000" dirty="0"/>
                  <a:t> Sample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points from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000" dirty="0"/>
                  <a:t> with replacement, each with probability proportional to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3000" dirty="0"/>
                  <a:t> to obtain a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- coreset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000" i="1" dirty="0"/>
                  <a:t> </a:t>
                </a:r>
                <a:r>
                  <a:rPr lang="en-US" sz="3000" dirty="0"/>
                  <a:t>For the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-means clustering problem,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i="1" dirty="0"/>
              </a:p>
            </p:txBody>
          </p:sp>
        </mc:Choice>
        <mc:Fallback>
          <p:sp>
            <p:nvSpPr>
              <p:cNvPr id="39" name="TextBox 39">
                <a:extLst>
                  <a:ext uri="{FF2B5EF4-FFF2-40B4-BE49-F238E27FC236}">
                    <a16:creationId xmlns:a16="http://schemas.microsoft.com/office/drawing/2014/main" id="{AD4F4B9E-82C4-492D-B31C-84F6FD762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038" y="13367249"/>
                <a:ext cx="9924115" cy="2874441"/>
              </a:xfrm>
              <a:prstGeom prst="rect">
                <a:avLst/>
              </a:prstGeom>
              <a:blipFill>
                <a:blip r:embed="rId17"/>
                <a:stretch>
                  <a:fillRect l="-1904" t="-212" r="-2580" b="-573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768F67-2C03-4BCD-8554-4B28F2C5559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226725" y="9067793"/>
            <a:ext cx="10595077" cy="56174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39">
                <a:extLst>
                  <a:ext uri="{FF2B5EF4-FFF2-40B4-BE49-F238E27FC236}">
                    <a16:creationId xmlns:a16="http://schemas.microsoft.com/office/drawing/2014/main" id="{6DD8FECC-E305-44B8-A502-A8BEE7BF5D94}"/>
                  </a:ext>
                </a:extLst>
              </p:cNvPr>
              <p:cNvSpPr txBox="1"/>
              <p:nvPr/>
            </p:nvSpPr>
            <p:spPr>
              <a:xfrm>
                <a:off x="22761866" y="14714176"/>
                <a:ext cx="9924115" cy="281134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000" dirty="0"/>
                  <a:t> </a:t>
                </a:r>
                <a:r>
                  <a:rPr lang="en-US" sz="3000" dirty="0">
                    <a:solidFill>
                      <a:srgbClr val="00B050"/>
                    </a:solidFill>
                  </a:rPr>
                  <a:t>Streaming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>
                    <a:solidFill>
                      <a:srgbClr val="00B050"/>
                    </a:solidFill>
                    <a:effectLst/>
                    <a:latin typeface="Arial" panose="020B0604020202020204" pitchFamily="34" charset="0"/>
                  </a:rPr>
                  <a:t>-means clustering</a:t>
                </a:r>
                <a:r>
                  <a:rPr lang="en-US" sz="3000" dirty="0">
                    <a:latin typeface="Arial" panose="020B0604020202020204" pitchFamily="34" charset="0"/>
                  </a:rPr>
                  <a:t>: Standard dictionary of the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=100,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3000" dirty="0">
                    <a:latin typeface="Arial" panose="020B0604020202020204" pitchFamily="34" charset="0"/>
                  </a:rPr>
                  <a:t> most common words in Wikipedia and how often they appeared across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=4624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611</m:t>
                    </m:r>
                  </m:oMath>
                </a14:m>
                <a:r>
                  <a:rPr lang="en-US" sz="3000" dirty="0">
                    <a:latin typeface="Arial" panose="020B0604020202020204" pitchFamily="34" charset="0"/>
                  </a:rPr>
                  <a:t> articles, so that each cell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Arial" panose="020B0604020202020204" pitchFamily="34" charset="0"/>
                  </a:rPr>
                  <a:t> represents how often word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000" dirty="0">
                    <a:latin typeface="Arial" panose="020B0604020202020204" pitchFamily="34" charset="0"/>
                  </a:rPr>
                  <a:t> appears in article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. Comparison to uniform sampling.</a:t>
                </a:r>
                <a:endParaRPr lang="en-US" sz="3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TextBox 39">
                <a:extLst>
                  <a:ext uri="{FF2B5EF4-FFF2-40B4-BE49-F238E27FC236}">
                    <a16:creationId xmlns:a16="http://schemas.microsoft.com/office/drawing/2014/main" id="{6DD8FECC-E305-44B8-A502-A8BEE7BF5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1866" y="14714176"/>
                <a:ext cx="9924115" cy="2811347"/>
              </a:xfrm>
              <a:prstGeom prst="rect">
                <a:avLst/>
              </a:prstGeom>
              <a:blipFill>
                <a:blip r:embed="rId19"/>
                <a:stretch>
                  <a:fillRect l="-1904" t="-1302" r="-2703" b="-585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4A4B565-982F-430B-A0E3-557CF9D3160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157921" y="17879649"/>
            <a:ext cx="9386923" cy="370820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614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Samson Zhou</cp:lastModifiedBy>
  <cp:revision>11</cp:revision>
  <dcterms:created xsi:type="dcterms:W3CDTF">2021-10-08T23:48:53Z</dcterms:created>
  <dcterms:modified xsi:type="dcterms:W3CDTF">2021-10-15T01:57:47Z</dcterms:modified>
</cp:coreProperties>
</file>