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598" r:id="rId4"/>
    <p:sldId id="599" r:id="rId5"/>
    <p:sldId id="600" r:id="rId6"/>
    <p:sldId id="605" r:id="rId7"/>
    <p:sldId id="601" r:id="rId8"/>
    <p:sldId id="603" r:id="rId9"/>
    <p:sldId id="604" r:id="rId10"/>
    <p:sldId id="586" r:id="rId11"/>
    <p:sldId id="606" r:id="rId12"/>
    <p:sldId id="607" r:id="rId13"/>
    <p:sldId id="608" r:id="rId14"/>
    <p:sldId id="609" r:id="rId15"/>
    <p:sldId id="610" r:id="rId16"/>
    <p:sldId id="611" r:id="rId17"/>
    <p:sldId id="616" r:id="rId18"/>
    <p:sldId id="612" r:id="rId19"/>
    <p:sldId id="613" r:id="rId20"/>
    <p:sldId id="614" r:id="rId21"/>
    <p:sldId id="615" r:id="rId22"/>
    <p:sldId id="5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6F005-E00D-4DEB-AD96-DD4D9E4FB4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3AF2C-7D62-4404-84F8-7B4CA0D0E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D1B11-7895-4B89-9610-BC5FDBB7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D9F73-90A0-46B0-B90D-56118C28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021EA-364F-4660-AC6D-06428863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2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A7E1D-44C2-4EDD-BDBD-85560F9D6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8E1F6-1596-4846-8D80-BF89AB016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26E78-3233-44AF-9BDD-B52B325B4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45C9B-5ABE-4AF2-98BA-68018E87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C164-02A4-40B1-99B7-D93351C9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389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309A4-E9A3-41F4-A93B-AAE23CAFE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6D373-0543-4308-8DEE-74989ECBAD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C1708-A626-4201-BECB-7278A9F7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B702C-A23E-412C-9011-8D496C78C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5A9E9-B3E2-42D1-969C-00F58FE0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6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ECB6-048D-420A-A498-F8EC57CD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2084E-E9D8-4F7E-B02A-1F2E461FD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4CF1-444D-4162-92CF-074277DCC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2E9B2-D08A-4B46-9A57-04ADE022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3016D-DB9A-42AA-851C-1758B521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65CB-6B39-42E3-BB13-792772EE5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320A-9A39-4865-972A-34E8AA31D1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3F3DD-F03D-4657-B3C5-670CB298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2FE2E-2BA7-434F-8658-586D1340C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38A61-DE99-4EE2-BB01-ADD76A293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65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773C-D096-48D0-8622-35717A96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CC542-A425-40FE-9D9D-4B956A14E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15B83-9D32-4168-BE57-4D13288A7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52B0C-7649-44A3-B236-3030FB53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7467B-5876-4905-9096-DFEA7AA6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C1E38-84CA-48B7-AD1E-1D5DFA78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70B5-24D5-48AA-87BE-F2B5DC391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F760F-34DB-4994-A495-711D9B518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48FA1-79AA-4810-B0DB-81F05811A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37B330-B6FE-4E28-A4DB-0BEC60CD7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5A8800-FB2C-4F91-9380-13A3A8292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20C497-2C11-4320-90C5-D785F6D10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A366B-9ED7-4E91-A0D6-62AC1DE4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F659B-B50C-45B4-B125-DE1ABB1BA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665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5D0F-07BA-4393-9456-BE50C8EEE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70620F-64AC-46B2-9656-C3F09253B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83313-D8CE-4590-A056-C8754909E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77F1B-6C7A-43AA-934C-8B6F6E65F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5FB2F-F4E5-41C4-AC0B-FB2B796D2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919947-DB5A-4A05-990F-9CBC4109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3FC32-A213-481E-B023-17826D67C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1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10E5D-A414-4BA8-A231-01B1FA1FD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78DE-F45A-49B8-8454-7AEC6A298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8FC032-62D5-41C0-895A-6A641171BD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F6E1F6-BA11-48A5-97D1-6243C493B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DE630-AB88-4727-9DB4-3CE059C6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78019C-A2B3-4910-AFA0-8B3D0141C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690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B198E-5723-4A9F-9E28-BB9FC286C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5F602-9CE4-4835-83B1-A9187689F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CCC40-DE55-4012-8B9B-62F62C8C55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2D059-515C-45F8-A17E-A3F4250C9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AE83F-27E0-4BCB-A526-F21809DE5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4F756-C5EB-4C39-AA99-BF1A8269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58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FAC13-011A-492F-B654-BE8A275F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1E0CC-70DD-48E4-ABA2-CAEC22AD9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0C37F-231E-4E9A-81E0-86D5401198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8446-0A96-4B1E-B5F2-463135C24EB4}" type="datetimeFigureOut">
              <a:rPr lang="en-US" smtClean="0"/>
              <a:t>10/20/2021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0AADE-D7A0-4070-8C38-516084D021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C6301-3B92-4437-96DF-FA4E6FA8D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6897E-DDA2-4CCF-88A1-3F5DC25E18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6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5164-A9F0-43E0-9E05-CA2C17F57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074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Coreset Constructions via Sensitivity Sampling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2E855-6988-436A-9137-BA6FDAD36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17296"/>
            <a:ext cx="9144000" cy="2297577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Vladimir Braverman (John Hopkins University)</a:t>
            </a:r>
          </a:p>
          <a:p>
            <a:r>
              <a:rPr lang="en-US" sz="2800" dirty="0"/>
              <a:t>Dan Feldman (University of Haifa)</a:t>
            </a:r>
          </a:p>
          <a:p>
            <a:r>
              <a:rPr lang="en-US" sz="2800" dirty="0"/>
              <a:t>Harry Lang (MIT)</a:t>
            </a:r>
          </a:p>
          <a:p>
            <a:r>
              <a:rPr lang="en-US" sz="2800" dirty="0" err="1"/>
              <a:t>Adiel</a:t>
            </a:r>
            <a:r>
              <a:rPr lang="en-US" sz="2800" dirty="0"/>
              <a:t> Statman (University of Haifa)</a:t>
            </a:r>
          </a:p>
          <a:p>
            <a:r>
              <a:rPr lang="en-US" sz="2800" dirty="0"/>
              <a:t>Samson Zhou (Carnegie Mellon University)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BF6470-BE21-4FD2-A32B-61DAD9D27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41" y="5814873"/>
            <a:ext cx="3657607" cy="56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17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Coreset</a:t>
                </a:r>
                <a:r>
                  <a:rPr lang="en-US" dirty="0"/>
                  <a:t>: Returns 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-approximation on a query space</a:t>
                </a:r>
              </a:p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Merge and reduce framework</a:t>
                </a:r>
                <a:r>
                  <a:rPr lang="en-US" dirty="0"/>
                  <a:t>: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dirty="0"/>
                  <a:t> coreset of the corresponding partition of the </a:t>
                </a:r>
                <a:r>
                  <a:rPr lang="en-US" dirty="0" err="1"/>
                  <a:t>substream</a:t>
                </a:r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  <a:blipFill>
                <a:blip r:embed="rId2"/>
                <a:stretch>
                  <a:fillRect l="-1043" t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2FA9FD-2F6B-4D20-A910-9DF49E52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050" y="3708273"/>
            <a:ext cx="4459363" cy="27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92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Applications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-median clustering, projective clustering, principal component analysis, Bayesian logistic regression, generative adversarial networks,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-line center,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-estimators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  <a:blipFill>
                <a:blip r:embed="rId2"/>
                <a:stretch>
                  <a:fillRect l="-1043" t="-291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22FA9FD-2F6B-4D20-A910-9DF49E529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7050" y="3708273"/>
            <a:ext cx="4459363" cy="27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55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69B96-A64A-489A-8499-0EE7D279D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8264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Runtime</a:t>
            </a:r>
            <a:r>
              <a:rPr lang="en-US" dirty="0"/>
              <a:t>: Faster algorithms downstream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Space</a:t>
            </a:r>
            <a:r>
              <a:rPr lang="en-US" dirty="0"/>
              <a:t>:  Space used to store the data is decreased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Communication</a:t>
            </a:r>
            <a:r>
              <a:rPr lang="en-US" dirty="0"/>
              <a:t>: Size/number of messages passed between multiple parties is decreased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i="1" dirty="0"/>
              <a:t> </a:t>
            </a:r>
            <a:r>
              <a:rPr lang="en-US" dirty="0">
                <a:solidFill>
                  <a:srgbClr val="00B050"/>
                </a:solidFill>
              </a:rPr>
              <a:t>Dimensionality Reduction</a:t>
            </a:r>
            <a:r>
              <a:rPr lang="en-US" dirty="0"/>
              <a:t>: Each point in the coreset can be further optimized by dimensionality reduction techniques if applicable, e.g., Johnson-</a:t>
            </a:r>
            <a:r>
              <a:rPr lang="en-US" dirty="0" err="1"/>
              <a:t>Lindenstrauss</a:t>
            </a:r>
            <a:r>
              <a:rPr lang="en-US" dirty="0"/>
              <a:t> transformation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72850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dirty="0"/>
                  <a:t> Consider the “importance” of a point with respect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800" i="1" dirty="0"/>
                  <a:t> </a:t>
                </a:r>
                <a:r>
                  <a:rPr lang="en-US" sz="2800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2800" dirty="0"/>
                  <a:t>: Quantifies the importance of a 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800" i="1" dirty="0"/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  <a:blipFill>
                <a:blip r:embed="rId2"/>
                <a:stretch>
                  <a:fillRect l="-1043" t="-5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9D122-8FB2-4350-A018-AB4D367F014B}"/>
                  </a:ext>
                </a:extLst>
              </p:cNvPr>
              <p:cNvSpPr txBox="1"/>
              <p:nvPr/>
            </p:nvSpPr>
            <p:spPr>
              <a:xfrm>
                <a:off x="2492520" y="3429000"/>
                <a:ext cx="7206960" cy="14634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9D122-8FB2-4350-A018-AB4D367F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20" y="3429000"/>
                <a:ext cx="7206960" cy="14634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5426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For example, consider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problem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so that</a:t>
                </a:r>
                <a:r>
                  <a:rPr lang="en-US" dirty="0">
                    <a:cs typeface="Arial" panose="020B0604020202020204" pitchFamily="34" charset="0"/>
                  </a:rPr>
                  <a:t> we want to estimate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for a specific query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  <a:blipFill>
                <a:blip r:embed="rId2"/>
                <a:stretch>
                  <a:fillRect l="-1043" t="-5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9D122-8FB2-4350-A018-AB4D367F014B}"/>
                  </a:ext>
                </a:extLst>
              </p:cNvPr>
              <p:cNvSpPr txBox="1"/>
              <p:nvPr/>
            </p:nvSpPr>
            <p:spPr>
              <a:xfrm>
                <a:off x="2492520" y="3429000"/>
                <a:ext cx="7206960" cy="1556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4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400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40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4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4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40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4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FA9D122-8FB2-4350-A018-AB4D367F0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520" y="3429000"/>
                <a:ext cx="7206960" cy="1556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08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i="1" dirty="0"/>
                  <a:t> </a:t>
                </a:r>
                <a:r>
                  <a:rPr lang="en-US" dirty="0"/>
                  <a:t>For each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Sample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points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with replacement, each with probability proportional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/>
                  <a:t> to obtain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 coreset 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i="1" dirty="0"/>
                  <a:t> </a:t>
                </a:r>
                <a:r>
                  <a:rPr lang="en-US" dirty="0"/>
                  <a:t>For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problem,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  <a:blipFill>
                <a:blip r:embed="rId2"/>
                <a:stretch>
                  <a:fillRect l="-1043" t="-4531" b="-1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1146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Results and Related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[Feldman and Langberg 11] </a:t>
                </a:r>
                <a:r>
                  <a:rPr lang="en-US" dirty="0"/>
                  <a:t>showed that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suffices to obtain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coreset with probability at least 3/4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Our result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𝑑𝑇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suffices to obtain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 coreset with probability at least 3/4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82648"/>
              </a:xfrm>
              <a:blipFill>
                <a:blip r:embed="rId2"/>
                <a:stretch>
                  <a:fillRect l="-1043" t="-647" r="-696" b="-22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436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Intuition from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15792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domain with probability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be a possibly infinite set of real-valued functions defined on X.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F0"/>
                    </a:solidFill>
                  </a:rPr>
                  <a:t>[Li-Long-Srinivasan 01] </a:t>
                </a:r>
                <a:r>
                  <a:rPr lang="en-US" dirty="0"/>
                  <a:t>showed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has VC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𝜈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>
                    <a:solidFill>
                      <a:srgbClr val="00B0F0"/>
                    </a:solidFill>
                  </a:rPr>
                  <a:t> </a:t>
                </a:r>
                <a:r>
                  <a:rPr lang="en-US" dirty="0"/>
                  <a:t>samples suffice to simultaneously obtain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-sample to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with probability at least 3/4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We show that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-sample suffices to achieve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- coreset with probability at least 3/4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157925"/>
              </a:xfrm>
              <a:blipFill>
                <a:blip r:embed="rId2"/>
                <a:stretch>
                  <a:fillRect l="-1043" t="-234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3859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Empirical Evaluations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1785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Offline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-means clustering</a:t>
                </a:r>
                <a:r>
                  <a:rPr lang="en-US" dirty="0">
                    <a:latin typeface="Arial" panose="020B0604020202020204" pitchFamily="34" charset="0"/>
                  </a:rPr>
                  <a:t>: Experiments on small offline data, where each person performed six activities (walking, walking upstairs, walking downstairs, sitting, standing, laying) while wearing a Samsung Galaxy S II smartphone on the waist. Using its embedded gyroscope (resp. accelerometer), 3-axial angular velocity (resp. linear acceleration) were captured at a constant rate of 50Hz. Data was collected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=7352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measurements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dimensions: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, each with size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. </a:t>
                </a:r>
                <a:r>
                  <a:rPr lang="en-US" dirty="0">
                    <a:latin typeface="Arial" panose="020B0604020202020204" pitchFamily="34" charset="0"/>
                  </a:rPr>
                  <a:t>Comparison to uniform sampling. </a:t>
                </a:r>
                <a:endParaRPr lang="en-US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17859"/>
              </a:xfrm>
              <a:blipFill>
                <a:blip r:embed="rId2"/>
                <a:stretch>
                  <a:fillRect l="-1043" t="-2621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633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FA4B81-C6BE-4E72-979F-2568DD541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17" y="618500"/>
            <a:ext cx="10595766" cy="56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56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1765525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  <a:cs typeface="Arial" panose="020B0604020202020204" pitchFamily="34" charset="0"/>
                  </a:rPr>
                  <a:t>Goal</a:t>
                </a:r>
                <a:r>
                  <a:rPr lang="en-US" dirty="0">
                    <a:cs typeface="Arial" panose="020B0604020202020204" pitchFamily="34" charset="0"/>
                  </a:rPr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, output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of “representative” points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cs typeface="Arial" panose="020B0604020202020204" pitchFamily="34" charset="0"/>
                  </a:rPr>
                  <a:t> No distributional assumptions on the points, can be worst case input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1765525"/>
              </a:xfrm>
              <a:blipFill>
                <a:blip r:embed="rId2"/>
                <a:stretch>
                  <a:fillRect l="-1043" t="-4828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4953738" y="458315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4631925" y="494375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7122114" y="539278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6602772" y="555334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5140169" y="497019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4818356" y="416465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56" y="4164656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5233384" y="482001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384" y="4820016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6186630" y="589275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30" y="5892757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6695986" y="5741039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86" y="5741039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3940947" y="451429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47" y="4514296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514E5FF-D389-44C0-9EBD-065B5A91F0DD}"/>
              </a:ext>
            </a:extLst>
          </p:cNvPr>
          <p:cNvSpPr/>
          <p:nvPr/>
        </p:nvSpPr>
        <p:spPr>
          <a:xfrm>
            <a:off x="4820025" y="569399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/>
              <p:nvPr/>
            </p:nvSpPr>
            <p:spPr>
              <a:xfrm>
                <a:off x="4403883" y="603340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83" y="6033407"/>
                <a:ext cx="10187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113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Empirical Evaluations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17859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Streaming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</a:rPr>
                  <a:t>-means clustering</a:t>
                </a:r>
                <a:r>
                  <a:rPr lang="en-US" dirty="0">
                    <a:latin typeface="Arial" panose="020B0604020202020204" pitchFamily="34" charset="0"/>
                  </a:rPr>
                  <a:t>: Standard dictionary of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=100,000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most common words in Wikipedia and how often they appeared across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=4624611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articles, so that each cell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represents how often word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 appears in article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</a:rPr>
                  <a:t>. Comparison to uniform sampling.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17859"/>
              </a:xfrm>
              <a:blipFill>
                <a:blip r:embed="rId2"/>
                <a:stretch>
                  <a:fillRect l="-1043" t="-2621" r="-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742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9881D8-84F3-4F86-834B-3C4ABF69AF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673" y="1575655"/>
            <a:ext cx="9388654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9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thank you">
            <a:extLst>
              <a:ext uri="{FF2B5EF4-FFF2-40B4-BE49-F238E27FC236}">
                <a16:creationId xmlns:a16="http://schemas.microsoft.com/office/drawing/2014/main" id="{80367A6D-0999-4342-9C5A-5EAF7A8E44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1" r="5" b="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116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4186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i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must give “accurate” answers to queries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made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>
                    <a:cs typeface="Arial" panose="020B0604020202020204" pitchFamily="34" charset="0"/>
                  </a:rPr>
                  <a:t> with respect to a predetermined 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>
                    <a:cs typeface="Arial" panose="020B0604020202020204" pitchFamily="34" charset="0"/>
                  </a:rPr>
                  <a:t> Queries can be single points, multiple points, lines, multiple lines, planes, multiple planes, etc., but must come from some predetermined set of possible queries, e.g., all possible sets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cs typeface="Arial" panose="020B0604020202020204" pitchFamily="34" charset="0"/>
                  </a:rPr>
                  <a:t>points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41862"/>
              </a:xfrm>
              <a:blipFill>
                <a:blip r:embed="rId2"/>
                <a:stretch>
                  <a:fillRect l="-1043" t="-8187" b="-16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4953738" y="458315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4631925" y="494375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7122114" y="539278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6602772" y="555334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5140169" y="497019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4818356" y="416465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56" y="4164656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5233384" y="482001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384" y="4820016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6186630" y="589275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30" y="5892757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6695986" y="5741039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86" y="5741039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3940947" y="451429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47" y="4514296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514E5FF-D389-44C0-9EBD-065B5A91F0DD}"/>
              </a:ext>
            </a:extLst>
          </p:cNvPr>
          <p:cNvSpPr/>
          <p:nvPr/>
        </p:nvSpPr>
        <p:spPr>
          <a:xfrm>
            <a:off x="4820025" y="569399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/>
              <p:nvPr/>
            </p:nvSpPr>
            <p:spPr>
              <a:xfrm>
                <a:off x="4403883" y="603340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83" y="6033407"/>
                <a:ext cx="10187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59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4918227" y="248802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4596414" y="28486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7086603" y="329765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6567261" y="345821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5104658" y="287506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4782845" y="206952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45" y="2069526"/>
                <a:ext cx="1018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5197873" y="272488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873" y="2724886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6151119" y="379762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19" y="3797627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6660475" y="3645909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475" y="3645909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3905436" y="241916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36" y="2419166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514E5FF-D389-44C0-9EBD-065B5A91F0DD}"/>
              </a:ext>
            </a:extLst>
          </p:cNvPr>
          <p:cNvSpPr/>
          <p:nvPr/>
        </p:nvSpPr>
        <p:spPr>
          <a:xfrm>
            <a:off x="4784514" y="359886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/>
              <p:nvPr/>
            </p:nvSpPr>
            <p:spPr>
              <a:xfrm>
                <a:off x="4368372" y="393827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372" y="3938277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2A7E1C7-6A73-40D8-A294-84CDCAA8B421}"/>
              </a:ext>
            </a:extLst>
          </p:cNvPr>
          <p:cNvSpPr/>
          <p:nvPr/>
        </p:nvSpPr>
        <p:spPr>
          <a:xfrm>
            <a:off x="5964690" y="4704692"/>
            <a:ext cx="186431" cy="1876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68C1E9-80AF-437F-8051-ABA50AD717BB}"/>
                  </a:ext>
                </a:extLst>
              </p:cNvPr>
              <p:cNvSpPr txBox="1"/>
              <p:nvPr/>
            </p:nvSpPr>
            <p:spPr>
              <a:xfrm>
                <a:off x="5548548" y="5044104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F68C1E9-80AF-437F-8051-ABA50AD71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48" y="5044104"/>
                <a:ext cx="1018713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E1CA0-8D3F-4F7D-9F22-B832BC7C7E7A}"/>
              </a:ext>
            </a:extLst>
          </p:cNvPr>
          <p:cNvCxnSpPr>
            <a:cxnSpLocks/>
            <a:stCxn id="18" idx="7"/>
            <a:endCxn id="8" idx="3"/>
          </p:cNvCxnSpPr>
          <p:nvPr/>
        </p:nvCxnSpPr>
        <p:spPr>
          <a:xfrm flipV="1">
            <a:off x="6123819" y="3618422"/>
            <a:ext cx="470744" cy="111375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C52D4C-3135-4A31-9C53-786F819132ED}"/>
              </a:ext>
            </a:extLst>
          </p:cNvPr>
          <p:cNvCxnSpPr>
            <a:cxnSpLocks/>
            <a:stCxn id="18" idx="6"/>
            <a:endCxn id="7" idx="3"/>
          </p:cNvCxnSpPr>
          <p:nvPr/>
        </p:nvCxnSpPr>
        <p:spPr>
          <a:xfrm flipV="1">
            <a:off x="6151121" y="3457860"/>
            <a:ext cx="962784" cy="13406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216F4F2-75E8-4AB4-8E9D-37DFC6DC97B6}"/>
              </a:ext>
            </a:extLst>
          </p:cNvPr>
          <p:cNvCxnSpPr>
            <a:cxnSpLocks/>
            <a:stCxn id="18" idx="1"/>
            <a:endCxn id="16" idx="5"/>
          </p:cNvCxnSpPr>
          <p:nvPr/>
        </p:nvCxnSpPr>
        <p:spPr>
          <a:xfrm flipH="1" flipV="1">
            <a:off x="4943643" y="3759072"/>
            <a:ext cx="1048349" cy="9731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CCBB130-F0AE-4350-8409-09932FC10DF8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5244669" y="3036323"/>
            <a:ext cx="813237" cy="166836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CC0DE87-6BE1-4655-BE35-5B13DB750BBA}"/>
              </a:ext>
            </a:extLst>
          </p:cNvPr>
          <p:cNvCxnSpPr>
            <a:cxnSpLocks/>
            <a:stCxn id="18" idx="0"/>
            <a:endCxn id="6" idx="5"/>
          </p:cNvCxnSpPr>
          <p:nvPr/>
        </p:nvCxnSpPr>
        <p:spPr>
          <a:xfrm flipH="1" flipV="1">
            <a:off x="4755543" y="3008836"/>
            <a:ext cx="1302363" cy="169585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3F2BFB9-D9F3-46A7-B866-F52EAAABF9FA}"/>
              </a:ext>
            </a:extLst>
          </p:cNvPr>
          <p:cNvCxnSpPr>
            <a:cxnSpLocks/>
            <a:stCxn id="18" idx="0"/>
            <a:endCxn id="4" idx="5"/>
          </p:cNvCxnSpPr>
          <p:nvPr/>
        </p:nvCxnSpPr>
        <p:spPr>
          <a:xfrm flipH="1" flipV="1">
            <a:off x="5077356" y="2648232"/>
            <a:ext cx="980550" cy="20564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366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4918227" y="248802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4596414" y="28486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7086603" y="329765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6567261" y="345821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5104658" y="287506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4782845" y="206952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45" y="2069526"/>
                <a:ext cx="1018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5197873" y="272488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873" y="2724886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6151119" y="379762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119" y="3797627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6660475" y="3645909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475" y="3645909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3905436" y="241916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436" y="2419166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514E5FF-D389-44C0-9EBD-065B5A91F0DD}"/>
              </a:ext>
            </a:extLst>
          </p:cNvPr>
          <p:cNvSpPr/>
          <p:nvPr/>
        </p:nvSpPr>
        <p:spPr>
          <a:xfrm>
            <a:off x="4784514" y="359886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/>
              <p:nvPr/>
            </p:nvSpPr>
            <p:spPr>
              <a:xfrm>
                <a:off x="4368372" y="393827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372" y="3938277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0A1F48-1889-4B43-952E-362BA0934876}"/>
              </a:ext>
            </a:extLst>
          </p:cNvPr>
          <p:cNvCxnSpPr>
            <a:cxnSpLocks/>
          </p:cNvCxnSpPr>
          <p:nvPr/>
        </p:nvCxnSpPr>
        <p:spPr>
          <a:xfrm flipH="1">
            <a:off x="3835856" y="4936338"/>
            <a:ext cx="43316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86C409-5325-47AC-BC4A-5144E3D33091}"/>
                  </a:ext>
                </a:extLst>
              </p:cNvPr>
              <p:cNvSpPr txBox="1"/>
              <p:nvPr/>
            </p:nvSpPr>
            <p:spPr>
              <a:xfrm>
                <a:off x="5548548" y="5044104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B86C409-5325-47AC-BC4A-5144E3D33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548" y="5044104"/>
                <a:ext cx="1018713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90B434B-A24D-48B0-A53C-1F22B573E8E2}"/>
              </a:ext>
            </a:extLst>
          </p:cNvPr>
          <p:cNvCxnSpPr>
            <a:cxnSpLocks/>
            <a:endCxn id="16" idx="4"/>
          </p:cNvCxnSpPr>
          <p:nvPr/>
        </p:nvCxnSpPr>
        <p:spPr>
          <a:xfrm flipV="1">
            <a:off x="4877730" y="3786559"/>
            <a:ext cx="0" cy="11497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8AC15A-291D-499E-B802-1EA059E53386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5197873" y="3062759"/>
            <a:ext cx="1" cy="18735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0446616-E561-45A7-9E4D-86C1AB82506A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5011443" y="2675719"/>
            <a:ext cx="5179" cy="226061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52E803B-B870-4DF1-97A5-E141D9587C95}"/>
              </a:ext>
            </a:extLst>
          </p:cNvPr>
          <p:cNvCxnSpPr>
            <a:cxnSpLocks/>
            <a:endCxn id="6" idx="4"/>
          </p:cNvCxnSpPr>
          <p:nvPr/>
        </p:nvCxnSpPr>
        <p:spPr>
          <a:xfrm flipV="1">
            <a:off x="4688517" y="3036323"/>
            <a:ext cx="1113" cy="19000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5E4406B-3AA2-48A0-9F18-92593B057BCC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7179819" y="3485347"/>
            <a:ext cx="0" cy="14509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105F6CE-5469-44B0-8C81-CCA1BDC6169C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6660477" y="3645909"/>
            <a:ext cx="0" cy="129042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847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4186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Coreset</a:t>
                </a:r>
                <a:r>
                  <a:rPr lang="en-US" dirty="0"/>
                  <a:t>: Returns 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-approximation on a query space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E69B96-A64A-489A-8499-0EE7D279D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41862"/>
              </a:xfrm>
              <a:blipFill>
                <a:blip r:embed="rId2"/>
                <a:stretch>
                  <a:fillRect l="-1043" t="-9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24660A3-9CCA-4CFC-8C38-A22E550842AF}"/>
              </a:ext>
            </a:extLst>
          </p:cNvPr>
          <p:cNvSpPr/>
          <p:nvPr/>
        </p:nvSpPr>
        <p:spPr>
          <a:xfrm>
            <a:off x="4953738" y="458315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867D113-A4D0-4A28-8D52-14CD1F18D6EE}"/>
              </a:ext>
            </a:extLst>
          </p:cNvPr>
          <p:cNvSpPr/>
          <p:nvPr/>
        </p:nvSpPr>
        <p:spPr>
          <a:xfrm>
            <a:off x="4631925" y="494375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A50853-93B4-454B-BBCD-1CE6942A154E}"/>
              </a:ext>
            </a:extLst>
          </p:cNvPr>
          <p:cNvSpPr/>
          <p:nvPr/>
        </p:nvSpPr>
        <p:spPr>
          <a:xfrm>
            <a:off x="7122114" y="539278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0BF6163-509E-43D1-BD3F-164CD7A58ED7}"/>
              </a:ext>
            </a:extLst>
          </p:cNvPr>
          <p:cNvSpPr/>
          <p:nvPr/>
        </p:nvSpPr>
        <p:spPr>
          <a:xfrm>
            <a:off x="6602772" y="555334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20D5C4D-C4BF-4F8A-99A0-19E747486FA5}"/>
              </a:ext>
            </a:extLst>
          </p:cNvPr>
          <p:cNvSpPr/>
          <p:nvPr/>
        </p:nvSpPr>
        <p:spPr>
          <a:xfrm>
            <a:off x="5140169" y="497019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929B24-C9F6-48A2-9F4C-BD9717B2FD08}"/>
                  </a:ext>
                </a:extLst>
              </p:cNvPr>
              <p:cNvSpPr txBox="1"/>
              <p:nvPr/>
            </p:nvSpPr>
            <p:spPr>
              <a:xfrm>
                <a:off x="4818356" y="416465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C929B24-C9F6-48A2-9F4C-BD9717B2F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356" y="4164656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0F9735-52A7-4711-9A1C-B5EBCDF98C00}"/>
                  </a:ext>
                </a:extLst>
              </p:cNvPr>
              <p:cNvSpPr txBox="1"/>
              <p:nvPr/>
            </p:nvSpPr>
            <p:spPr>
              <a:xfrm>
                <a:off x="5233384" y="482001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0F9735-52A7-4711-9A1C-B5EBCDF98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3384" y="4820016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94F10D-BE04-440C-904B-BF84EDC988F9}"/>
                  </a:ext>
                </a:extLst>
              </p:cNvPr>
              <p:cNvSpPr txBox="1"/>
              <p:nvPr/>
            </p:nvSpPr>
            <p:spPr>
              <a:xfrm>
                <a:off x="6186630" y="589275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894F10D-BE04-440C-904B-BF84EDC98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630" y="5892757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2F24E8-3047-4D6F-8986-376002B9A664}"/>
                  </a:ext>
                </a:extLst>
              </p:cNvPr>
              <p:cNvSpPr txBox="1"/>
              <p:nvPr/>
            </p:nvSpPr>
            <p:spPr>
              <a:xfrm>
                <a:off x="6695986" y="5741039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12F24E8-3047-4D6F-8986-376002B9A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5986" y="5741039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CC11D2C-FEA2-4577-B390-81BA77B302C8}"/>
                  </a:ext>
                </a:extLst>
              </p:cNvPr>
              <p:cNvSpPr txBox="1"/>
              <p:nvPr/>
            </p:nvSpPr>
            <p:spPr>
              <a:xfrm>
                <a:off x="3940947" y="4514296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CC11D2C-FEA2-4577-B390-81BA77B30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947" y="4514296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BD163DB0-522C-4F9F-A27C-9234B19DADB8}"/>
              </a:ext>
            </a:extLst>
          </p:cNvPr>
          <p:cNvSpPr/>
          <p:nvPr/>
        </p:nvSpPr>
        <p:spPr>
          <a:xfrm>
            <a:off x="4820025" y="5693995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5C63A3-55D1-4ECF-8AFB-47BE724B8F94}"/>
                  </a:ext>
                </a:extLst>
              </p:cNvPr>
              <p:cNvSpPr txBox="1"/>
              <p:nvPr/>
            </p:nvSpPr>
            <p:spPr>
              <a:xfrm>
                <a:off x="4403883" y="6033407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65C63A3-55D1-4ECF-8AFB-47BE724B8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883" y="6033407"/>
                <a:ext cx="10187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1178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Coresets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2066872" y="311728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1745059" y="347789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4235248" y="392691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3715906" y="40874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2253303" y="35043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1931490" y="269879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90" y="2698790"/>
                <a:ext cx="1018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2346518" y="335415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518" y="3354150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3299764" y="442689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64" y="4426891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3809120" y="427517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120" y="4275173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1054081" y="304843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81" y="3048430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514E5FF-D389-44C0-9EBD-065B5A91F0DD}"/>
              </a:ext>
            </a:extLst>
          </p:cNvPr>
          <p:cNvSpPr/>
          <p:nvPr/>
        </p:nvSpPr>
        <p:spPr>
          <a:xfrm>
            <a:off x="1933159" y="42281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/>
              <p:nvPr/>
            </p:nvSpPr>
            <p:spPr>
              <a:xfrm>
                <a:off x="1517017" y="456754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7" y="4567541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4DD5368D-6790-495A-BF20-5D2AA664E11E}"/>
              </a:ext>
            </a:extLst>
          </p:cNvPr>
          <p:cNvSpPr/>
          <p:nvPr/>
        </p:nvSpPr>
        <p:spPr>
          <a:xfrm>
            <a:off x="8246446" y="311728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16CD9B-A2D1-4EA6-80EC-39CF765FAE85}"/>
              </a:ext>
            </a:extLst>
          </p:cNvPr>
          <p:cNvSpPr/>
          <p:nvPr/>
        </p:nvSpPr>
        <p:spPr>
          <a:xfrm>
            <a:off x="7924633" y="347789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707214-AECA-4E6F-94CA-62BD4A207982}"/>
              </a:ext>
            </a:extLst>
          </p:cNvPr>
          <p:cNvSpPr/>
          <p:nvPr/>
        </p:nvSpPr>
        <p:spPr>
          <a:xfrm>
            <a:off x="10414822" y="392691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11A2E6-8D4D-4002-B659-2F925548C076}"/>
              </a:ext>
            </a:extLst>
          </p:cNvPr>
          <p:cNvSpPr/>
          <p:nvPr/>
        </p:nvSpPr>
        <p:spPr>
          <a:xfrm>
            <a:off x="9895480" y="40874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1D5099-1A68-4CFA-B51E-1A8BCA47F4AB}"/>
              </a:ext>
            </a:extLst>
          </p:cNvPr>
          <p:cNvSpPr/>
          <p:nvPr/>
        </p:nvSpPr>
        <p:spPr>
          <a:xfrm>
            <a:off x="8432877" y="35043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4350D7-6FF6-4EA4-B31D-8D56B18CD33F}"/>
                  </a:ext>
                </a:extLst>
              </p:cNvPr>
              <p:cNvSpPr txBox="1"/>
              <p:nvPr/>
            </p:nvSpPr>
            <p:spPr>
              <a:xfrm>
                <a:off x="8111064" y="269879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4350D7-6FF6-4EA4-B31D-8D56B18CD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064" y="2698790"/>
                <a:ext cx="10187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D94126-F3B5-4A71-88B9-83CBC80193B1}"/>
                  </a:ext>
                </a:extLst>
              </p:cNvPr>
              <p:cNvSpPr txBox="1"/>
              <p:nvPr/>
            </p:nvSpPr>
            <p:spPr>
              <a:xfrm>
                <a:off x="8526092" y="335415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D94126-F3B5-4A71-88B9-83CBC801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092" y="3354150"/>
                <a:ext cx="10187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2793EF5-F571-4844-83A7-A73AAFCE88AD}"/>
                  </a:ext>
                </a:extLst>
              </p:cNvPr>
              <p:cNvSpPr txBox="1"/>
              <p:nvPr/>
            </p:nvSpPr>
            <p:spPr>
              <a:xfrm>
                <a:off x="9479338" y="442689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2793EF5-F571-4844-83A7-A73AAFCE8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338" y="4426891"/>
                <a:ext cx="10187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BA9E68-5920-4788-A482-0C658D4099BD}"/>
                  </a:ext>
                </a:extLst>
              </p:cNvPr>
              <p:cNvSpPr txBox="1"/>
              <p:nvPr/>
            </p:nvSpPr>
            <p:spPr>
              <a:xfrm>
                <a:off x="9988694" y="427517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BA9E68-5920-4788-A482-0C658D409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694" y="4275173"/>
                <a:ext cx="10187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215933-ECA6-4AE2-94FA-FC9B93087793}"/>
                  </a:ext>
                </a:extLst>
              </p:cNvPr>
              <p:cNvSpPr txBox="1"/>
              <p:nvPr/>
            </p:nvSpPr>
            <p:spPr>
              <a:xfrm>
                <a:off x="7233655" y="304843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215933-ECA6-4AE2-94FA-FC9B93087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655" y="3048430"/>
                <a:ext cx="10187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62C12EB-97E2-45B9-8E01-9A2AD3C3EA3E}"/>
              </a:ext>
            </a:extLst>
          </p:cNvPr>
          <p:cNvSpPr/>
          <p:nvPr/>
        </p:nvSpPr>
        <p:spPr>
          <a:xfrm>
            <a:off x="8112733" y="42281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5030C6-79AB-4482-968C-0DEFE5E26902}"/>
                  </a:ext>
                </a:extLst>
              </p:cNvPr>
              <p:cNvSpPr txBox="1"/>
              <p:nvPr/>
            </p:nvSpPr>
            <p:spPr>
              <a:xfrm>
                <a:off x="7696591" y="456754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F5030C6-79AB-4482-968C-0DEFE5E2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591" y="4567541"/>
                <a:ext cx="10187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270E6-070A-4C57-A636-C1CD5965E51F}"/>
              </a:ext>
            </a:extLst>
          </p:cNvPr>
          <p:cNvCxnSpPr>
            <a:stCxn id="2" idx="0"/>
          </p:cNvCxnSpPr>
          <p:nvPr/>
        </p:nvCxnSpPr>
        <p:spPr>
          <a:xfrm>
            <a:off x="6096000" y="365125"/>
            <a:ext cx="0" cy="64928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44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Coresets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2066872" y="311728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1745059" y="347789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4235248" y="392691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3715906" y="40874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2253303" y="35043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1931490" y="269879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90" y="2698790"/>
                <a:ext cx="1018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2346518" y="335415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518" y="3354150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3299764" y="442689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64" y="4426891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3809120" y="427517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120" y="4275173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1054081" y="304843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81" y="3048430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514E5FF-D389-44C0-9EBD-065B5A91F0DD}"/>
              </a:ext>
            </a:extLst>
          </p:cNvPr>
          <p:cNvSpPr/>
          <p:nvPr/>
        </p:nvSpPr>
        <p:spPr>
          <a:xfrm>
            <a:off x="1933159" y="42281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/>
              <p:nvPr/>
            </p:nvSpPr>
            <p:spPr>
              <a:xfrm>
                <a:off x="1517017" y="456754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7" y="4567541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4DD5368D-6790-495A-BF20-5D2AA664E11E}"/>
              </a:ext>
            </a:extLst>
          </p:cNvPr>
          <p:cNvSpPr/>
          <p:nvPr/>
        </p:nvSpPr>
        <p:spPr>
          <a:xfrm>
            <a:off x="8246446" y="311728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916CD9B-A2D1-4EA6-80EC-39CF765FAE85}"/>
              </a:ext>
            </a:extLst>
          </p:cNvPr>
          <p:cNvSpPr/>
          <p:nvPr/>
        </p:nvSpPr>
        <p:spPr>
          <a:xfrm>
            <a:off x="7924633" y="347789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A707214-AECA-4E6F-94CA-62BD4A207982}"/>
              </a:ext>
            </a:extLst>
          </p:cNvPr>
          <p:cNvSpPr/>
          <p:nvPr/>
        </p:nvSpPr>
        <p:spPr>
          <a:xfrm>
            <a:off x="10414822" y="392691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F11A2E6-8D4D-4002-B659-2F925548C076}"/>
              </a:ext>
            </a:extLst>
          </p:cNvPr>
          <p:cNvSpPr/>
          <p:nvPr/>
        </p:nvSpPr>
        <p:spPr>
          <a:xfrm>
            <a:off x="9895480" y="40874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1D5099-1A68-4CFA-B51E-1A8BCA47F4AB}"/>
              </a:ext>
            </a:extLst>
          </p:cNvPr>
          <p:cNvSpPr/>
          <p:nvPr/>
        </p:nvSpPr>
        <p:spPr>
          <a:xfrm>
            <a:off x="8432877" y="35043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4350D7-6FF6-4EA4-B31D-8D56B18CD33F}"/>
                  </a:ext>
                </a:extLst>
              </p:cNvPr>
              <p:cNvSpPr txBox="1"/>
              <p:nvPr/>
            </p:nvSpPr>
            <p:spPr>
              <a:xfrm>
                <a:off x="8111064" y="269879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A4350D7-6FF6-4EA4-B31D-8D56B18CD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064" y="2698790"/>
                <a:ext cx="101871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D94126-F3B5-4A71-88B9-83CBC80193B1}"/>
                  </a:ext>
                </a:extLst>
              </p:cNvPr>
              <p:cNvSpPr txBox="1"/>
              <p:nvPr/>
            </p:nvSpPr>
            <p:spPr>
              <a:xfrm>
                <a:off x="8526092" y="335415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D94126-F3B5-4A71-88B9-83CBC8019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092" y="3354150"/>
                <a:ext cx="101871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2793EF5-F571-4844-83A7-A73AAFCE88AD}"/>
                  </a:ext>
                </a:extLst>
              </p:cNvPr>
              <p:cNvSpPr txBox="1"/>
              <p:nvPr/>
            </p:nvSpPr>
            <p:spPr>
              <a:xfrm>
                <a:off x="9479338" y="442689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2793EF5-F571-4844-83A7-A73AAFCE8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338" y="4426891"/>
                <a:ext cx="101871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BA9E68-5920-4788-A482-0C658D4099BD}"/>
                  </a:ext>
                </a:extLst>
              </p:cNvPr>
              <p:cNvSpPr txBox="1"/>
              <p:nvPr/>
            </p:nvSpPr>
            <p:spPr>
              <a:xfrm>
                <a:off x="9988694" y="427517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ABA9E68-5920-4788-A482-0C658D409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694" y="4275173"/>
                <a:ext cx="101871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215933-ECA6-4AE2-94FA-FC9B93087793}"/>
                  </a:ext>
                </a:extLst>
              </p:cNvPr>
              <p:cNvSpPr txBox="1"/>
              <p:nvPr/>
            </p:nvSpPr>
            <p:spPr>
              <a:xfrm>
                <a:off x="7233655" y="304843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3215933-ECA6-4AE2-94FA-FC9B93087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655" y="3048430"/>
                <a:ext cx="101871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62C12EB-97E2-45B9-8E01-9A2AD3C3EA3E}"/>
              </a:ext>
            </a:extLst>
          </p:cNvPr>
          <p:cNvSpPr/>
          <p:nvPr/>
        </p:nvSpPr>
        <p:spPr>
          <a:xfrm>
            <a:off x="8112733" y="4228129"/>
            <a:ext cx="186431" cy="1876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270E6-070A-4C57-A636-C1CD5965E51F}"/>
              </a:ext>
            </a:extLst>
          </p:cNvPr>
          <p:cNvCxnSpPr>
            <a:stCxn id="2" idx="0"/>
          </p:cNvCxnSpPr>
          <p:nvPr/>
        </p:nvCxnSpPr>
        <p:spPr>
          <a:xfrm>
            <a:off x="6096000" y="365125"/>
            <a:ext cx="0" cy="64928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3A9D097-FEC8-425A-8F08-C38CB14DCAB8}"/>
              </a:ext>
            </a:extLst>
          </p:cNvPr>
          <p:cNvSpPr/>
          <p:nvPr/>
        </p:nvSpPr>
        <p:spPr>
          <a:xfrm>
            <a:off x="8202800" y="3395017"/>
            <a:ext cx="186431" cy="1876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F9ECCD-EFBF-48D4-A174-6FCF17AEB9D4}"/>
              </a:ext>
            </a:extLst>
          </p:cNvPr>
          <p:cNvSpPr/>
          <p:nvPr/>
        </p:nvSpPr>
        <p:spPr>
          <a:xfrm>
            <a:off x="10137393" y="4020358"/>
            <a:ext cx="186431" cy="1876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56CC95-ABF4-46A3-A0BE-1B79E17DF1F8}"/>
                  </a:ext>
                </a:extLst>
              </p:cNvPr>
              <p:cNvSpPr txBox="1"/>
              <p:nvPr/>
            </p:nvSpPr>
            <p:spPr>
              <a:xfrm>
                <a:off x="7696591" y="456754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56CC95-ABF4-46A3-A0BE-1B79E17DF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6591" y="4567541"/>
                <a:ext cx="101871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37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E-B272-4FB5-B4BD-D72B20F8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Coresets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48E320F-44F2-4B36-8D47-B69D67D41C79}"/>
              </a:ext>
            </a:extLst>
          </p:cNvPr>
          <p:cNvSpPr/>
          <p:nvPr/>
        </p:nvSpPr>
        <p:spPr>
          <a:xfrm>
            <a:off x="2066872" y="311728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E4E721-4E5B-41C4-A82B-4D4A8D4EB368}"/>
              </a:ext>
            </a:extLst>
          </p:cNvPr>
          <p:cNvSpPr/>
          <p:nvPr/>
        </p:nvSpPr>
        <p:spPr>
          <a:xfrm>
            <a:off x="1745059" y="3477893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5B86E9-A66E-4CCC-9FFC-FE7203D509EF}"/>
              </a:ext>
            </a:extLst>
          </p:cNvPr>
          <p:cNvSpPr/>
          <p:nvPr/>
        </p:nvSpPr>
        <p:spPr>
          <a:xfrm>
            <a:off x="4235248" y="3926917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AC054F-8635-440E-B803-0B4900E1BB95}"/>
              </a:ext>
            </a:extLst>
          </p:cNvPr>
          <p:cNvSpPr/>
          <p:nvPr/>
        </p:nvSpPr>
        <p:spPr>
          <a:xfrm>
            <a:off x="3715906" y="408747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C16A58-1C33-4E70-9005-2CAFAFFC415A}"/>
              </a:ext>
            </a:extLst>
          </p:cNvPr>
          <p:cNvSpPr/>
          <p:nvPr/>
        </p:nvSpPr>
        <p:spPr>
          <a:xfrm>
            <a:off x="2253303" y="35043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/>
              <p:nvPr/>
            </p:nvSpPr>
            <p:spPr>
              <a:xfrm>
                <a:off x="1931490" y="269879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BFE8A88-CC02-4CBE-824B-BF46A3D2C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1490" y="2698790"/>
                <a:ext cx="101871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/>
              <p:nvPr/>
            </p:nvSpPr>
            <p:spPr>
              <a:xfrm>
                <a:off x="2346518" y="335415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66727B-A908-4781-9FE0-C88418BD70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518" y="3354150"/>
                <a:ext cx="10187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/>
              <p:nvPr/>
            </p:nvSpPr>
            <p:spPr>
              <a:xfrm>
                <a:off x="3299764" y="442689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7A815A1-8502-42B5-B6CE-588C8C9A7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64" y="4426891"/>
                <a:ext cx="101871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/>
              <p:nvPr/>
            </p:nvSpPr>
            <p:spPr>
              <a:xfrm>
                <a:off x="3809120" y="4275173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412522D-E8A7-45ED-A983-804902547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9120" y="4275173"/>
                <a:ext cx="101871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/>
              <p:nvPr/>
            </p:nvSpPr>
            <p:spPr>
              <a:xfrm>
                <a:off x="1054081" y="3048430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5F2CD2-8CBB-414C-8BB5-C9FD05AB8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081" y="3048430"/>
                <a:ext cx="101871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5514E5FF-D389-44C0-9EBD-065B5A91F0DD}"/>
              </a:ext>
            </a:extLst>
          </p:cNvPr>
          <p:cNvSpPr/>
          <p:nvPr/>
        </p:nvSpPr>
        <p:spPr>
          <a:xfrm>
            <a:off x="1933159" y="4228129"/>
            <a:ext cx="186431" cy="18769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/>
              <p:nvPr/>
            </p:nvSpPr>
            <p:spPr>
              <a:xfrm>
                <a:off x="1517017" y="4567541"/>
                <a:ext cx="10187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2429FF-7366-4978-980A-2A997A705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017" y="4567541"/>
                <a:ext cx="101871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62C12EB-97E2-45B9-8E01-9A2AD3C3EA3E}"/>
              </a:ext>
            </a:extLst>
          </p:cNvPr>
          <p:cNvSpPr/>
          <p:nvPr/>
        </p:nvSpPr>
        <p:spPr>
          <a:xfrm>
            <a:off x="8112733" y="4228129"/>
            <a:ext cx="186431" cy="1876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A270E6-070A-4C57-A636-C1CD5965E51F}"/>
              </a:ext>
            </a:extLst>
          </p:cNvPr>
          <p:cNvCxnSpPr>
            <a:stCxn id="2" idx="0"/>
          </p:cNvCxnSpPr>
          <p:nvPr/>
        </p:nvCxnSpPr>
        <p:spPr>
          <a:xfrm>
            <a:off x="6096000" y="365125"/>
            <a:ext cx="0" cy="64928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3A9D097-FEC8-425A-8F08-C38CB14DCAB8}"/>
              </a:ext>
            </a:extLst>
          </p:cNvPr>
          <p:cNvSpPr/>
          <p:nvPr/>
        </p:nvSpPr>
        <p:spPr>
          <a:xfrm>
            <a:off x="8202800" y="3395017"/>
            <a:ext cx="186431" cy="1876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BF9ECCD-EFBF-48D4-A174-6FCF17AEB9D4}"/>
              </a:ext>
            </a:extLst>
          </p:cNvPr>
          <p:cNvSpPr/>
          <p:nvPr/>
        </p:nvSpPr>
        <p:spPr>
          <a:xfrm>
            <a:off x="10137393" y="4020358"/>
            <a:ext cx="186431" cy="187694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6BD0CA-7EA2-4C58-BAEA-E3740EBB0494}"/>
                  </a:ext>
                </a:extLst>
              </p:cNvPr>
              <p:cNvSpPr txBox="1"/>
              <p:nvPr/>
            </p:nvSpPr>
            <p:spPr>
              <a:xfrm>
                <a:off x="6193798" y="528704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6BD0CA-7EA2-4C58-BAEA-E3740EBB0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798" y="5287040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6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788</Words>
  <Application>Microsoft Office PowerPoint</Application>
  <PresentationFormat>Widescreen</PresentationFormat>
  <Paragraphs>114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Wingdings</vt:lpstr>
      <vt:lpstr>Office Theme</vt:lpstr>
      <vt:lpstr>Efficient Coreset Constructions via Sensitivity Sampling </vt:lpstr>
      <vt:lpstr>Model</vt:lpstr>
      <vt:lpstr>Model</vt:lpstr>
      <vt:lpstr>Model</vt:lpstr>
      <vt:lpstr>Model</vt:lpstr>
      <vt:lpstr>Coresets</vt:lpstr>
      <vt:lpstr>Coresets</vt:lpstr>
      <vt:lpstr>Coresets</vt:lpstr>
      <vt:lpstr>Coresets</vt:lpstr>
      <vt:lpstr>Coresets</vt:lpstr>
      <vt:lpstr>Coresets</vt:lpstr>
      <vt:lpstr>Motivation</vt:lpstr>
      <vt:lpstr>Sensitivity</vt:lpstr>
      <vt:lpstr>Sensitivity</vt:lpstr>
      <vt:lpstr>Sensitivity Sampling</vt:lpstr>
      <vt:lpstr>Results and Related Work</vt:lpstr>
      <vt:lpstr>Intuition from Learning</vt:lpstr>
      <vt:lpstr>Empirical Evaluations</vt:lpstr>
      <vt:lpstr>PowerPoint Presentation</vt:lpstr>
      <vt:lpstr>Empirical Evaluations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7</cp:revision>
  <dcterms:created xsi:type="dcterms:W3CDTF">2021-10-19T22:51:42Z</dcterms:created>
  <dcterms:modified xsi:type="dcterms:W3CDTF">2021-10-20T04:32:33Z</dcterms:modified>
</cp:coreProperties>
</file>