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63" r:id="rId3"/>
    <p:sldId id="264" r:id="rId4"/>
    <p:sldId id="471" r:id="rId5"/>
    <p:sldId id="262" r:id="rId6"/>
    <p:sldId id="529" r:id="rId7"/>
    <p:sldId id="476" r:id="rId8"/>
    <p:sldId id="477" r:id="rId9"/>
    <p:sldId id="478" r:id="rId10"/>
    <p:sldId id="479" r:id="rId11"/>
    <p:sldId id="480" r:id="rId12"/>
    <p:sldId id="481" r:id="rId13"/>
    <p:sldId id="534" r:id="rId14"/>
    <p:sldId id="533" r:id="rId15"/>
    <p:sldId id="341" r:id="rId16"/>
    <p:sldId id="260" r:id="rId17"/>
    <p:sldId id="261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31" r:id="rId33"/>
    <p:sldId id="501" r:id="rId34"/>
    <p:sldId id="530" r:id="rId35"/>
    <p:sldId id="503" r:id="rId36"/>
    <p:sldId id="504" r:id="rId37"/>
    <p:sldId id="505" r:id="rId38"/>
    <p:sldId id="532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519" r:id="rId52"/>
    <p:sldId id="535" r:id="rId53"/>
    <p:sldId id="536" r:id="rId54"/>
    <p:sldId id="43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370B-F868-4448-828A-206502D6595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DEFB-8020-41E3-8DA5-6CFB04BD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A0B7-85F2-4739-9B40-D54C487DD9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CB3A-BA9C-4825-ABA2-6B75FDDA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A000-0B75-485A-9FAC-7BC5122F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8FE9-1B25-4F87-AB3E-A7763CA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14B8-3345-48A6-8301-8065E92D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5667-622C-4AA0-9DCB-5F50A274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6141-3F30-4B54-895C-695EAB8B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B4F89-AD42-4A6C-A55C-845523AF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9E3B-3792-4E6A-8679-280E3416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C519-97F4-4C67-A827-4AC9737A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41D2-EC47-431B-B3F9-40FB1A7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389B3-1EAE-4999-BB52-18119373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65382-FED5-405C-B2B2-9A49824A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1E5C-CFCE-4CF1-B2D2-06FAFBA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D64F-DADD-4352-9B1A-3B30F83B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66C6-9FC8-4921-9C85-2EA61A1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6F5-6B26-4BA6-A2AF-CE65C6E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9EA3-64D7-434C-8C0E-AAE5EDD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F6F1-DBA4-457A-AA3D-04167FFB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7A96-4FE1-4C84-ACA4-0CA6E913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E5F2-28E9-4B65-A288-868EF13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BD5-40E6-43FC-B9BF-FFF261EC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903B-7D71-4408-8954-9B580BD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F143-9E9B-4B43-B385-85A425F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41B0-6FB7-47EC-8B61-784D1B78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62A-6BA5-407E-9068-EB19A22A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0477-98DD-4322-9007-C038782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79B-989F-4CE0-BBEE-E47715773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D717-226C-4399-8515-170DF383F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E211-4B3F-492C-8E59-34AC4754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24F59-C859-4AAE-A477-B799D4F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AA58-58BE-418A-9281-A028EA66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2598-5939-4B6A-B4D1-EE401EDF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CA0D-9AFD-49E2-80C9-578E0FF3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31A1-A261-44DD-962E-556541D9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565D7-5451-4E4A-8618-FF57B5F5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FF103-9F4F-41A7-9536-1B360161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A72B-C551-4849-AA65-EF55EF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4DAAB-A487-4423-B0FD-4E1B2E73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3CDEF-D77C-4DA8-BB76-8DF085F6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71A7-D020-4F2D-9213-378EB2D0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2C693-BF46-453D-9887-87BF299A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0A5F7-BF24-4836-8D53-C7482FC6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17949-2EAC-4C47-9B36-230748C9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A78F2-BF95-4558-A33B-CE12A5B9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2DC78-A443-4048-B97E-CDF0121D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8995-96CF-49F1-9F2E-56008617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5090-4D29-4A45-A4E0-0E9C3AC1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B0D5-E530-4C8C-B787-1F49B5BA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21663-ADB2-46C4-BB2D-EC358E98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B7257-D8E0-4BC9-B62E-C95532F6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F143-FC47-4E2B-BEF2-C27D6746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73E6-9E8C-469A-AFA9-D0F98F8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1EC-7387-4FCD-881C-9B846539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7E5CD-4108-4BC6-865D-095A1B08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5BF25-52F7-47BF-B47B-ECBCBA6F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6F1D-29A6-4DE0-8AAC-1D08B40A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F6F5-B9BA-458E-9502-A0B70EDE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4D52-E0BA-4881-B5E9-82FAF6AE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01AE1-4949-4236-BB0D-ACE28141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39FA-0DDD-4CC9-BF27-83102D56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A03B-F037-4FEE-A80E-3A521494E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D6C3-0118-4279-8494-5B0CA2586E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1472-4B16-4C00-AD23-2438FEADD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3208-FA13-4D3C-9943-24554FEE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15F7-546F-4193-8486-CF34B6BA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Nearly Optimal Distinct Elements and Heavy Hitters on Sliding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0653"/>
            <a:ext cx="9144000" cy="2225351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V</a:t>
            </a:r>
            <a:r>
              <a:rPr lang="en-US" dirty="0"/>
              <a:t>LADIMIR </a:t>
            </a:r>
            <a:r>
              <a:rPr lang="en-US" sz="3400" dirty="0"/>
              <a:t>B</a:t>
            </a:r>
            <a:r>
              <a:rPr lang="en-US" dirty="0"/>
              <a:t>RAVERMAN</a:t>
            </a:r>
          </a:p>
          <a:p>
            <a:r>
              <a:rPr lang="en-US" sz="3400" dirty="0"/>
              <a:t>E</a:t>
            </a:r>
            <a:r>
              <a:rPr lang="en-US" dirty="0"/>
              <a:t>LENA </a:t>
            </a:r>
            <a:r>
              <a:rPr lang="en-US" sz="3400" dirty="0"/>
              <a:t>G</a:t>
            </a:r>
            <a:r>
              <a:rPr lang="en-US" dirty="0"/>
              <a:t>RIGORESCU</a:t>
            </a:r>
          </a:p>
          <a:p>
            <a:r>
              <a:rPr lang="en-US" sz="3400" dirty="0"/>
              <a:t>H</a:t>
            </a:r>
            <a:r>
              <a:rPr lang="en-US" dirty="0"/>
              <a:t>ARRY </a:t>
            </a:r>
            <a:r>
              <a:rPr lang="en-US" sz="3400" dirty="0"/>
              <a:t>L</a:t>
            </a:r>
            <a:r>
              <a:rPr lang="en-US" dirty="0"/>
              <a:t>ANG</a:t>
            </a:r>
          </a:p>
          <a:p>
            <a:r>
              <a:rPr lang="en-US" sz="3400" dirty="0"/>
              <a:t>D</a:t>
            </a:r>
            <a:r>
              <a:rPr lang="en-US" dirty="0"/>
              <a:t>AVID </a:t>
            </a:r>
            <a:r>
              <a:rPr lang="en-US" sz="3400" dirty="0"/>
              <a:t>P</a:t>
            </a:r>
            <a:r>
              <a:rPr lang="en-US" dirty="0"/>
              <a:t>. </a:t>
            </a:r>
            <a:r>
              <a:rPr lang="en-US" sz="3400" dirty="0"/>
              <a:t>W</a:t>
            </a:r>
            <a:r>
              <a:rPr lang="en-US" dirty="0"/>
              <a:t>OODRUFF</a:t>
            </a:r>
          </a:p>
          <a:p>
            <a:r>
              <a:rPr lang="en-US" sz="34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AMSON </a:t>
            </a:r>
            <a:r>
              <a:rPr lang="en-US" sz="34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8" y="6008914"/>
            <a:ext cx="2297935" cy="722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3135D-878B-4500-B5E5-60CF2B52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7" y="5417032"/>
            <a:ext cx="269557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A4359-8E21-44B2-B7B1-7D6ED748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5312257"/>
            <a:ext cx="219075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9AD46-158F-40AB-B9DC-CCB3380A5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57" y="5599838"/>
            <a:ext cx="1131644" cy="11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StrongL2Estimator [</a:t>
                </a:r>
                <a:r>
                  <a:rPr lang="en-US" dirty="0" err="1"/>
                  <a:t>Blasiok</a:t>
                </a:r>
                <a:r>
                  <a:rPr lang="en-US" dirty="0"/>
                  <a:t>, Ding, Nelson 17]: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i="1" dirty="0"/>
                  <a:t>at all times</a:t>
                </a:r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(second attempt):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(several instances of StrongL2Estimator)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the heavy-hitters for each instance (</a:t>
                </a:r>
                <a:r>
                  <a:rPr lang="en-US" dirty="0" err="1"/>
                  <a:t>BPTree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(second attempt):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(several instances of StrongL2Estimator)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the heavy-hitters for each instance (</a:t>
                </a:r>
                <a:r>
                  <a:rPr lang="en-US" dirty="0" err="1"/>
                  <a:t>BPTree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74CE70-C40A-43CB-ACF7-493690CFF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72" y="3373557"/>
            <a:ext cx="8725917" cy="28034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0F7B03E-8283-4D4A-A9DD-DE3ED738503B}"/>
              </a:ext>
            </a:extLst>
          </p:cNvPr>
          <p:cNvSpPr/>
          <p:nvPr/>
        </p:nvSpPr>
        <p:spPr>
          <a:xfrm>
            <a:off x="3185652" y="3238620"/>
            <a:ext cx="1160206" cy="10214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0A524-65C8-4D5F-B33B-ED8E55952F1B}"/>
              </a:ext>
            </a:extLst>
          </p:cNvPr>
          <p:cNvCxnSpPr/>
          <p:nvPr/>
        </p:nvCxnSpPr>
        <p:spPr>
          <a:xfrm flipV="1">
            <a:off x="2281084" y="4139381"/>
            <a:ext cx="993058" cy="8947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AF22EC6-33B3-44F4-8AA1-9662B4F96BCF}"/>
              </a:ext>
            </a:extLst>
          </p:cNvPr>
          <p:cNvSpPr/>
          <p:nvPr/>
        </p:nvSpPr>
        <p:spPr>
          <a:xfrm>
            <a:off x="1085244" y="5082319"/>
            <a:ext cx="2391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False positives!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3D926-EEA1-4601-A8E3-D57CCF2074B2}"/>
              </a:ext>
            </a:extLst>
          </p:cNvPr>
          <p:cNvSpPr/>
          <p:nvPr/>
        </p:nvSpPr>
        <p:spPr>
          <a:xfrm>
            <a:off x="2350008" y="3429000"/>
            <a:ext cx="8211312" cy="4572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SmoothCounter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 given item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(several instances of StrongL2Estimator)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Report the heavy-hitters early for first instance (</a:t>
                </a:r>
                <a:r>
                  <a:rPr lang="en-US" dirty="0" err="1"/>
                  <a:t>BPTree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counter for each reported item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SmoothCounter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Confirm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Space Complexity: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StrongL2Estimator, </a:t>
                </a:r>
                <a:r>
                  <a:rPr lang="en-US" dirty="0" err="1"/>
                  <a:t>BPTree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</a:t>
                </a:r>
                <a:r>
                  <a:rPr lang="en-US" dirty="0" err="1"/>
                  <a:t>SmoothCounter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  <a:blipFill>
                <a:blip r:embed="rId2"/>
                <a:stretch>
                  <a:fillRect l="-1043" t="-2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SmoothCounter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 given item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(StrongL2Estimator)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Report the heavy-hitters early for first instance (</a:t>
                </a:r>
                <a:r>
                  <a:rPr lang="en-US" dirty="0" err="1"/>
                  <a:t>BPTree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Maintain a counter for each reported item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SmoothCounter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Confirm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Space Complexity: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StrongL2Estimator, </a:t>
                </a:r>
                <a:r>
                  <a:rPr lang="en-US" dirty="0" err="1"/>
                  <a:t>BPTree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</a:t>
                </a:r>
                <a:r>
                  <a:rPr lang="en-US" dirty="0" err="1"/>
                  <a:t>SmoothCounter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  <a:blipFill>
                <a:blip r:embed="rId2"/>
                <a:stretch>
                  <a:fillRect l="-1043" t="-2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croll: Horizontal 3">
                <a:extLst>
                  <a:ext uri="{FF2B5EF4-FFF2-40B4-BE49-F238E27FC236}">
                    <a16:creationId xmlns:a16="http://schemas.microsoft.com/office/drawing/2014/main" id="{4AD16766-0832-4057-BA76-C562A1A6E558}"/>
                  </a:ext>
                </a:extLst>
              </p:cNvPr>
              <p:cNvSpPr/>
              <p:nvPr/>
            </p:nvSpPr>
            <p:spPr>
              <a:xfrm>
                <a:off x="1337187" y="3057832"/>
                <a:ext cx="9153832" cy="2213143"/>
              </a:xfrm>
              <a:prstGeom prst="horizontalScroll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Our result: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bits of space</a:t>
                </a:r>
              </a:p>
            </p:txBody>
          </p:sp>
        </mc:Choice>
        <mc:Fallback xmlns="">
          <p:sp>
            <p:nvSpPr>
              <p:cNvPr id="4" name="Scroll: Horizontal 3">
                <a:extLst>
                  <a:ext uri="{FF2B5EF4-FFF2-40B4-BE49-F238E27FC236}">
                    <a16:creationId xmlns:a16="http://schemas.microsoft.com/office/drawing/2014/main" id="{4AD16766-0832-4057-BA76-C562A1A6E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3057832"/>
                <a:ext cx="9153832" cy="2213143"/>
              </a:xfrm>
              <a:prstGeom prst="horizontalScroll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59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Technical Caveats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Maintenance of smooth histogram uses correctness of all instances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Need union bound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instances → additional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factor space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We show that it suffices to union bound over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instances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 First use </a:t>
                </a:r>
                <a:r>
                  <a:rPr lang="en-US" dirty="0" err="1"/>
                  <a:t>Khintchine’s</a:t>
                </a:r>
                <a:r>
                  <a:rPr lang="en-US" dirty="0"/>
                  <a:t> inequality to show that </a:t>
                </a:r>
                <a:r>
                  <a:rPr lang="en-US" i="1" dirty="0"/>
                  <a:t>all </a:t>
                </a:r>
                <a:r>
                  <a:rPr lang="en-US" dirty="0"/>
                  <a:t>instances maintain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-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 Then use 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show that any instance whose output is “too low” or “too high” cannot impact the output of the smooth histogram.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Lower Bound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Augmented Index: Identities of each heavy hitter in the suffix gives information about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26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many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appear </a:t>
                </a:r>
                <a:r>
                  <a:rPr lang="en-US" i="1" dirty="0">
                    <a:solidFill>
                      <a:schemeClr val="tx1"/>
                    </a:solidFill>
                  </a:rPr>
                  <a:t>at least once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Best-known algorithm: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bits of space [Kane, Nelson, Woodruff 10, Braverman, </a:t>
                </a:r>
                <a:r>
                  <a:rPr lang="en-US" dirty="0" err="1"/>
                  <a:t>Ostrovsky</a:t>
                </a:r>
                <a:r>
                  <a:rPr lang="en-US" dirty="0"/>
                  <a:t> 07]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C45189-2471-4F5B-A212-354AC7A806F5}"/>
              </a:ext>
            </a:extLst>
          </p:cNvPr>
          <p:cNvSpPr/>
          <p:nvPr/>
        </p:nvSpPr>
        <p:spPr>
          <a:xfrm>
            <a:off x="1268361" y="5075749"/>
            <a:ext cx="9517626" cy="8629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B93040-D081-400D-8781-CA144A870897}"/>
                  </a:ext>
                </a:extLst>
              </p:cNvPr>
              <p:cNvSpPr/>
              <p:nvPr/>
            </p:nvSpPr>
            <p:spPr>
              <a:xfrm>
                <a:off x="1356852" y="5075749"/>
                <a:ext cx="10210843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Our result: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B93040-D081-400D-8781-CA144A870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2" y="5075749"/>
                <a:ext cx="10210843" cy="737189"/>
              </a:xfrm>
              <a:prstGeom prst="rect">
                <a:avLst/>
              </a:prstGeom>
              <a:blipFill>
                <a:blip r:embed="rId4"/>
                <a:stretch>
                  <a:fillRect l="-125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DE6AF54-0A8E-49D6-9255-41A46B68B9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1690688"/>
              <a:ext cx="10650794" cy="3221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657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141137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8724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1037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[KNW10, BO07]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[AMS99, IW03]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192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𝜖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[Here]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DE6AF54-0A8E-49D6-9255-41A46B68B9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1426622"/>
                  </p:ext>
                </p:extLst>
              </p:nvPr>
            </p:nvGraphicFramePr>
            <p:xfrm>
              <a:off x="838200" y="1690688"/>
              <a:ext cx="10650794" cy="3221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657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141137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8724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115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" t="-84737" r="-64045" b="-11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7206" t="-84737" r="-588" b="-11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192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" t="-179082" r="-6404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7206" t="-179082" r="-588" b="-11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591EDC-CBD9-4351-8B7E-E3C798F6C657}"/>
                  </a:ext>
                </a:extLst>
              </p:cNvPr>
              <p:cNvSpPr/>
              <p:nvPr/>
            </p:nvSpPr>
            <p:spPr>
              <a:xfrm>
                <a:off x="3085748" y="5005698"/>
                <a:ext cx="7009548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Optimal 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ϵ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factors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591EDC-CBD9-4351-8B7E-E3C798F6C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48" y="5005698"/>
                <a:ext cx="7009548" cy="877291"/>
              </a:xfrm>
              <a:prstGeom prst="rect">
                <a:avLst/>
              </a:prstGeom>
              <a:blipFill>
                <a:blip r:embed="rId3"/>
                <a:stretch>
                  <a:fillRect l="-2261" r="-226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969F98-9615-4BB6-9388-5288253CFD39}"/>
              </a:ext>
            </a:extLst>
          </p:cNvPr>
          <p:cNvSpPr/>
          <p:nvPr/>
        </p:nvSpPr>
        <p:spPr>
          <a:xfrm>
            <a:off x="838200" y="3664453"/>
            <a:ext cx="10650794" cy="124755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8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978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978538" cy="707886"/>
              </a:xfrm>
              <a:prstGeom prst="rect">
                <a:avLst/>
              </a:prstGeom>
              <a:blipFill>
                <a:blip r:embed="rId3"/>
                <a:stretch>
                  <a:fillRect t="-15517" r="-212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/ Sliding Window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/>
                  <a:t>sublinear </a:t>
                </a:r>
                <a:r>
                  <a:rPr lang="en-US" dirty="0"/>
                  <a:t>in the size 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Sliding Window</a:t>
                </a:r>
                <a:r>
                  <a:rPr lang="en-US" dirty="0"/>
                  <a:t>: “Only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most recent updates form the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Recent interactions, time sensitive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1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978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978538" cy="707886"/>
              </a:xfrm>
              <a:prstGeom prst="rect">
                <a:avLst/>
              </a:prstGeom>
              <a:blipFill>
                <a:blip r:embed="rId3"/>
                <a:stretch>
                  <a:fillRect t="-15517" r="-212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26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14818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1481881" cy="707886"/>
              </a:xfrm>
              <a:prstGeom prst="rect">
                <a:avLst/>
              </a:prstGeom>
              <a:blipFill>
                <a:blip r:embed="rId3"/>
                <a:stretch>
                  <a:fillRect t="-15517" r="-1358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2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14818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1481881" cy="707886"/>
              </a:xfrm>
              <a:prstGeom prst="rect">
                <a:avLst/>
              </a:prstGeom>
              <a:blipFill>
                <a:blip r:embed="rId3"/>
                <a:stretch>
                  <a:fillRect t="-15517" r="-1358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91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198522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1985223" cy="707886"/>
              </a:xfrm>
              <a:prstGeom prst="rect">
                <a:avLst/>
              </a:prstGeom>
              <a:blipFill>
                <a:blip r:embed="rId3"/>
                <a:stretch>
                  <a:fillRect t="-15517" r="-1015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5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198522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1985223" cy="707886"/>
              </a:xfrm>
              <a:prstGeom prst="rect">
                <a:avLst/>
              </a:prstGeom>
              <a:blipFill>
                <a:blip r:embed="rId3"/>
                <a:stretch>
                  <a:fillRect t="-15517" r="-1015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9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24885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9, 3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2488566" cy="707886"/>
              </a:xfrm>
              <a:prstGeom prst="rect">
                <a:avLst/>
              </a:prstGeom>
              <a:blipFill>
                <a:blip r:embed="rId3"/>
                <a:stretch>
                  <a:fillRect t="-15517" r="-759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18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29919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9, 3, 4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2991909" cy="707886"/>
              </a:xfrm>
              <a:prstGeom prst="rect">
                <a:avLst/>
              </a:prstGeom>
              <a:blipFill>
                <a:blip r:embed="rId3"/>
                <a:stretch>
                  <a:fillRect t="-15517" r="-611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5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9, 3, 4, 2, 12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  <a:blipFill>
                <a:blip r:embed="rId3"/>
                <a:stretch>
                  <a:fillRect t="-15517" r="-415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0E894-473A-4634-A5FC-149965B41F8F}"/>
                  </a:ext>
                </a:extLst>
              </p:cNvPr>
              <p:cNvSpPr/>
              <p:nvPr/>
            </p:nvSpPr>
            <p:spPr>
              <a:xfrm>
                <a:off x="10301709" y="2391693"/>
                <a:ext cx="7906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0E894-473A-4634-A5FC-149965B4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709" y="2391693"/>
                <a:ext cx="790601" cy="523220"/>
              </a:xfrm>
              <a:prstGeom prst="rect">
                <a:avLst/>
              </a:prstGeom>
              <a:blipFill>
                <a:blip r:embed="rId4"/>
                <a:stretch>
                  <a:fillRect l="-1615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169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/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CE2F30-A8A1-4450-BB74-CEA1AFC08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38" y="3092698"/>
                <a:ext cx="4793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9, 3, 4, 2, 12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  <a:blipFill>
                <a:blip r:embed="rId3"/>
                <a:stretch>
                  <a:fillRect t="-15517" r="-415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23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 3, 5, 9, 3, 4, 2, 12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4258282" cy="707886"/>
              </a:xfrm>
              <a:prstGeom prst="rect">
                <a:avLst/>
              </a:prstGeom>
              <a:blipFill>
                <a:blip r:embed="rId2"/>
                <a:stretch>
                  <a:fillRect t="-15517" r="-415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D94183-AC2C-41A0-AF5D-255E02297992}"/>
                  </a:ext>
                </a:extLst>
              </p:cNvPr>
              <p:cNvSpPr/>
              <p:nvPr/>
            </p:nvSpPr>
            <p:spPr>
              <a:xfrm>
                <a:off x="9397141" y="3354307"/>
                <a:ext cx="7906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D94183-AC2C-41A0-AF5D-255E02297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141" y="3354307"/>
                <a:ext cx="790601" cy="523220"/>
              </a:xfrm>
              <a:prstGeom prst="rect">
                <a:avLst/>
              </a:prstGeom>
              <a:blipFill>
                <a:blip r:embed="rId4"/>
                <a:stretch>
                  <a:fillRect l="-1627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Goal: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2"/>
                <a:stretch>
                  <a:fillRect l="-1071" t="-224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92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516230" y="4006334"/>
                <a:ext cx="8145884" cy="96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0" dirty="0"/>
                  <a:t>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/>
                  <a:t>, rescale by 2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30" y="4006334"/>
                <a:ext cx="8145884" cy="961545"/>
              </a:xfrm>
              <a:prstGeom prst="rect">
                <a:avLst/>
              </a:prstGeom>
              <a:blipFill>
                <a:blip r:embed="rId2"/>
                <a:stretch>
                  <a:fillRect l="-2695" r="-1647" b="-1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6717B4-ED38-4767-945A-A7315C9A442F}"/>
                  </a:ext>
                </a:extLst>
              </p:cNvPr>
              <p:cNvSpPr/>
              <p:nvPr/>
            </p:nvSpPr>
            <p:spPr>
              <a:xfrm>
                <a:off x="9408619" y="3354307"/>
                <a:ext cx="7906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6717B4-ED38-4767-945A-A7315C9A4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19" y="3354307"/>
                <a:ext cx="790601" cy="523220"/>
              </a:xfrm>
              <a:prstGeom prst="rect">
                <a:avLst/>
              </a:prstGeom>
              <a:blipFill>
                <a:blip r:embed="rId4"/>
                <a:stretch>
                  <a:fillRect l="-1538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4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698171" y="4393113"/>
                <a:ext cx="4472122" cy="15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4393113"/>
                <a:ext cx="4472122" cy="1586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80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/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/>
              <p:nvPr/>
            </p:nvSpPr>
            <p:spPr>
              <a:xfrm>
                <a:off x="7078739" y="5251655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9" y="5251655"/>
                <a:ext cx="3298659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8E6491-53D2-4B9A-B595-F46D76703731}"/>
                  </a:ext>
                </a:extLst>
              </p:cNvPr>
              <p:cNvSpPr/>
              <p:nvPr/>
            </p:nvSpPr>
            <p:spPr>
              <a:xfrm>
                <a:off x="1698171" y="4393113"/>
                <a:ext cx="4472122" cy="15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8E6491-53D2-4B9A-B595-F46D76703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4393113"/>
                <a:ext cx="4472122" cy="1586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14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698171" y="4393113"/>
                <a:ext cx="3582776" cy="15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4393113"/>
                <a:ext cx="3582776" cy="1586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/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/>
              <p:nvPr/>
            </p:nvSpPr>
            <p:spPr>
              <a:xfrm>
                <a:off x="7078739" y="5251655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9" y="5251655"/>
                <a:ext cx="3298659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3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/>
              <p:nvPr/>
            </p:nvSpPr>
            <p:spPr>
              <a:xfrm>
                <a:off x="1698171" y="4393113"/>
                <a:ext cx="4583498" cy="15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B7D989-AE47-483A-89FE-2DCEEB934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4393113"/>
                <a:ext cx="4583498" cy="1586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/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0BB3D2-5B53-413B-AA30-AFC1434AD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95" y="3202182"/>
                <a:ext cx="479362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/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3B73D8-E896-419A-B97E-AF30788C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9" y="3999014"/>
                <a:ext cx="3298659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/>
              <p:nvPr/>
            </p:nvSpPr>
            <p:spPr>
              <a:xfrm>
                <a:off x="7078738" y="5243842"/>
                <a:ext cx="3298659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49919-53AD-492D-ACA2-614EEE4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38" y="5243842"/>
                <a:ext cx="3298659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54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651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8171" y="2467883"/>
          <a:ext cx="8273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546244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D745F75-88BA-4E16-B9F9-B52C74DBA5A7}"/>
              </a:ext>
            </a:extLst>
          </p:cNvPr>
          <p:cNvGraphicFramePr>
            <a:graphicFrameLocks/>
          </p:cNvGraphicFramePr>
          <p:nvPr/>
        </p:nvGraphicFramePr>
        <p:xfrm>
          <a:off x="3374571" y="3430498"/>
          <a:ext cx="441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383661069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3342991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74778497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25839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7DB812FD-D320-42C1-AFCD-500D8D0A35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77655" y="4393113"/>
          <a:ext cx="2206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42">
                  <a:extLst>
                    <a:ext uri="{9D8B030D-6E8A-4147-A177-3AD203B41FA5}">
                      <a16:colId xmlns:a16="http://schemas.microsoft.com/office/drawing/2014/main" val="62707824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65026066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1893034732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val="451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5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53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27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5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Heavy-Hitters in the Insertion-Only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Insertion-Only</a:t>
                </a:r>
                <a:r>
                  <a:rPr lang="en-US" dirty="0"/>
                  <a:t>: “Elements of the data stream are </a:t>
                </a:r>
                <a:r>
                  <a:rPr lang="en-US" i="1" dirty="0"/>
                  <a:t>permanent</a:t>
                </a:r>
                <a:r>
                  <a:rPr lang="en-US" dirty="0"/>
                  <a:t>”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CountSketch</a:t>
                </a:r>
                <a:r>
                  <a:rPr lang="en-US" dirty="0"/>
                  <a:t> [</a:t>
                </a:r>
                <a:r>
                  <a:rPr lang="en-US" dirty="0" err="1"/>
                  <a:t>Charikar</a:t>
                </a:r>
                <a:r>
                  <a:rPr lang="en-US" dirty="0"/>
                  <a:t>, Chen, </a:t>
                </a:r>
                <a:r>
                  <a:rPr lang="en-US" dirty="0" err="1"/>
                  <a:t>Farach</a:t>
                </a:r>
                <a:r>
                  <a:rPr lang="en-US" dirty="0"/>
                  <a:t>-Colton 04]: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heavy hitters using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table of counters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Each element hashes to a bucket in each row and adds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 +1}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BPTree</a:t>
                </a:r>
                <a:r>
                  <a:rPr lang="en-US" dirty="0"/>
                  <a:t> [BravermanChestnutIvkinNelsonWangWoodruff17]: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heavy hitters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2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61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293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66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42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57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79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622517"/>
              </p:ext>
            </p:extLst>
          </p:nvPr>
        </p:nvGraphicFramePr>
        <p:xfrm>
          <a:off x="4207326" y="17111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75" y="5599339"/>
                <a:ext cx="683649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3" y="3565368"/>
                <a:ext cx="13545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4CD61DC-AFCF-4ACE-99D4-E568EE25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820" y="1027906"/>
            <a:ext cx="1781175" cy="25717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BB0781-1E3C-46F9-9BAC-0CED44F7BDB8}"/>
              </a:ext>
            </a:extLst>
          </p:cNvPr>
          <p:cNvSpPr/>
          <p:nvPr/>
        </p:nvSpPr>
        <p:spPr>
          <a:xfrm>
            <a:off x="4207326" y="2066544"/>
            <a:ext cx="3777348" cy="41148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2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28012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/>
              <p:nvPr/>
            </p:nvSpPr>
            <p:spPr>
              <a:xfrm>
                <a:off x="7974861" y="5675539"/>
                <a:ext cx="683649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39BD2-C4A3-4938-9278-8893A630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61" y="5675539"/>
                <a:ext cx="683649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/>
              <p:nvPr/>
            </p:nvSpPr>
            <p:spPr>
              <a:xfrm>
                <a:off x="4802919" y="3641568"/>
                <a:ext cx="13545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C179CF-911E-4FF6-A403-3271D757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9" y="3641568"/>
                <a:ext cx="135453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CA8E07-A0F2-4F0D-972F-AC47133BC63F}"/>
                  </a:ext>
                </a:extLst>
              </p:cNvPr>
              <p:cNvSpPr/>
              <p:nvPr/>
            </p:nvSpPr>
            <p:spPr>
              <a:xfrm>
                <a:off x="838198" y="1711168"/>
                <a:ext cx="4049488" cy="4398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Need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instances of the algorithm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Each instance uses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Key observation:</a:t>
                </a:r>
              </a:p>
              <a:p>
                <a:r>
                  <a:rPr lang="en-US" sz="2800" dirty="0"/>
                  <a:t>Instances are monotonic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</a:rPr>
                  <a:t>No need to repeat entire table for each instance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CA8E07-A0F2-4F0D-972F-AC47133BC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711168"/>
                <a:ext cx="4049488" cy="4398255"/>
              </a:xfrm>
              <a:prstGeom prst="rect">
                <a:avLst/>
              </a:prstGeom>
              <a:blipFill>
                <a:blip r:embed="rId5"/>
                <a:stretch>
                  <a:fillRect l="-3008" r="-150" b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582419"/>
              </p:ext>
            </p:extLst>
          </p:nvPr>
        </p:nvGraphicFramePr>
        <p:xfrm>
          <a:off x="6428012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762B35C-7922-4C3A-8D8C-66692D1DC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638766"/>
              </p:ext>
            </p:extLst>
          </p:nvPr>
        </p:nvGraphicFramePr>
        <p:xfrm>
          <a:off x="1507669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73BA412-7E59-4183-841E-62467E84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52" y="4311107"/>
            <a:ext cx="6049016" cy="194338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528557-4707-4B0D-9F83-9264BC2C99F4}"/>
              </a:ext>
            </a:extLst>
          </p:cNvPr>
          <p:cNvSpPr/>
          <p:nvPr/>
        </p:nvSpPr>
        <p:spPr>
          <a:xfrm>
            <a:off x="3129636" y="4311107"/>
            <a:ext cx="5877203" cy="41148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D288D9-F7F5-4397-9A97-9462E1E0C822}"/>
              </a:ext>
            </a:extLst>
          </p:cNvPr>
          <p:cNvSpPr/>
          <p:nvPr/>
        </p:nvSpPr>
        <p:spPr>
          <a:xfrm>
            <a:off x="5038344" y="4941248"/>
            <a:ext cx="3968495" cy="41148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7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0C6BBBD9-6106-4A0A-B4D1-2F56C56B5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454920"/>
              </p:ext>
            </p:extLst>
          </p:nvPr>
        </p:nvGraphicFramePr>
        <p:xfrm>
          <a:off x="6428012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EA860BF7-1C30-484C-9AEF-C5C706BA6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03882"/>
              </p:ext>
            </p:extLst>
          </p:nvPr>
        </p:nvGraphicFramePr>
        <p:xfrm>
          <a:off x="1507669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sp>
        <p:nvSpPr>
          <p:cNvPr id="2" name="Wave 1">
            <a:extLst>
              <a:ext uri="{FF2B5EF4-FFF2-40B4-BE49-F238E27FC236}">
                <a16:creationId xmlns:a16="http://schemas.microsoft.com/office/drawing/2014/main" id="{1C25AB16-5203-4D2E-B631-D1C1542EDBD2}"/>
              </a:ext>
            </a:extLst>
          </p:cNvPr>
          <p:cNvSpPr/>
          <p:nvPr/>
        </p:nvSpPr>
        <p:spPr>
          <a:xfrm>
            <a:off x="2612572" y="4256315"/>
            <a:ext cx="6487886" cy="2264228"/>
          </a:xfrm>
          <a:prstGeom prst="wav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Each cell stores the ID of the first time it is nonzero</a:t>
            </a:r>
          </a:p>
        </p:txBody>
      </p:sp>
    </p:spTree>
    <p:extLst>
      <p:ext uri="{BB962C8B-B14F-4D97-AF65-F5344CB8AC3E}">
        <p14:creationId xmlns:p14="http://schemas.microsoft.com/office/powerpoint/2010/main" val="1679334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20931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762B35C-7922-4C3A-8D8C-66692D1DCE2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8726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5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1D86BF2-16C5-473B-A042-FEEAE120D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619489"/>
                  </p:ext>
                </p:extLst>
              </p:nvPr>
            </p:nvGraphicFramePr>
            <p:xfrm>
              <a:off x="838200" y="1690688"/>
              <a:ext cx="10422194" cy="2883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671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365523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735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874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[BGO14]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[JST11]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0049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 b="0" i="0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sz="28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28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𝜖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1D86BF2-16C5-473B-A042-FEEAE120D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619489"/>
                  </p:ext>
                </p:extLst>
              </p:nvPr>
            </p:nvGraphicFramePr>
            <p:xfrm>
              <a:off x="838200" y="1690688"/>
              <a:ext cx="10422194" cy="2883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671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365523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735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874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" t="-96528" r="-72535" b="-1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773" t="-96528" r="-558" b="-1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272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" t="-135407" r="-72535" b="-13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773" t="-135407" r="-558" b="-133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29A7C-57F0-4900-AE6E-4EC24E0CD35A}"/>
                  </a:ext>
                </a:extLst>
              </p:cNvPr>
              <p:cNvSpPr/>
              <p:nvPr/>
            </p:nvSpPr>
            <p:spPr>
              <a:xfrm>
                <a:off x="2879113" y="4576489"/>
                <a:ext cx="7273530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Optimal 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ϵ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factors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29A7C-57F0-4900-AE6E-4EC24E0CD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13" y="4576489"/>
                <a:ext cx="7273530" cy="877291"/>
              </a:xfrm>
              <a:prstGeom prst="rect">
                <a:avLst/>
              </a:prstGeom>
              <a:blipFill>
                <a:blip r:embed="rId3"/>
                <a:stretch>
                  <a:fillRect l="-335" r="-41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34E69-88F5-4349-8ED8-A27A2D10D0D2}"/>
              </a:ext>
            </a:extLst>
          </p:cNvPr>
          <p:cNvSpPr/>
          <p:nvPr/>
        </p:nvSpPr>
        <p:spPr>
          <a:xfrm>
            <a:off x="838199" y="3280772"/>
            <a:ext cx="10422194" cy="132556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86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E700AD-0FA1-4481-B8AB-5BC969CE8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20931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762B35C-7922-4C3A-8D8C-66692D1DCE2F}"/>
              </a:ext>
            </a:extLst>
          </p:cNvPr>
          <p:cNvGraphicFramePr>
            <a:graphicFrameLocks/>
          </p:cNvGraphicFramePr>
          <p:nvPr/>
        </p:nvGraphicFramePr>
        <p:xfrm>
          <a:off x="168726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40245EA8-47BC-436B-8AD8-E7BB2618B04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73137" y="1787368"/>
          <a:ext cx="37773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5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2955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8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705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 on Sliding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cells, each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get down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with one more observation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Monotonic columns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Encode each column using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bits.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1E854A0-00E7-4EBD-A5FD-14164B91879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20439" y="3388723"/>
          <a:ext cx="3891648" cy="313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08">
                  <a:extLst>
                    <a:ext uri="{9D8B030D-6E8A-4147-A177-3AD203B41FA5}">
                      <a16:colId xmlns:a16="http://schemas.microsoft.com/office/drawing/2014/main" val="3381365278"/>
                    </a:ext>
                  </a:extLst>
                </a:gridCol>
                <a:gridCol w="648608">
                  <a:extLst>
                    <a:ext uri="{9D8B030D-6E8A-4147-A177-3AD203B41FA5}">
                      <a16:colId xmlns:a16="http://schemas.microsoft.com/office/drawing/2014/main" val="2818927003"/>
                    </a:ext>
                  </a:extLst>
                </a:gridCol>
                <a:gridCol w="648608">
                  <a:extLst>
                    <a:ext uri="{9D8B030D-6E8A-4147-A177-3AD203B41FA5}">
                      <a16:colId xmlns:a16="http://schemas.microsoft.com/office/drawing/2014/main" val="162751795"/>
                    </a:ext>
                  </a:extLst>
                </a:gridCol>
                <a:gridCol w="648608">
                  <a:extLst>
                    <a:ext uri="{9D8B030D-6E8A-4147-A177-3AD203B41FA5}">
                      <a16:colId xmlns:a16="http://schemas.microsoft.com/office/drawing/2014/main" val="1436988972"/>
                    </a:ext>
                  </a:extLst>
                </a:gridCol>
                <a:gridCol w="648608">
                  <a:extLst>
                    <a:ext uri="{9D8B030D-6E8A-4147-A177-3AD203B41FA5}">
                      <a16:colId xmlns:a16="http://schemas.microsoft.com/office/drawing/2014/main" val="1429370143"/>
                    </a:ext>
                  </a:extLst>
                </a:gridCol>
                <a:gridCol w="648608">
                  <a:extLst>
                    <a:ext uri="{9D8B030D-6E8A-4147-A177-3AD203B41FA5}">
                      <a16:colId xmlns:a16="http://schemas.microsoft.com/office/drawing/2014/main" val="1947633769"/>
                    </a:ext>
                  </a:extLst>
                </a:gridCol>
              </a:tblGrid>
              <a:tr h="3914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59904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71781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91947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10797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90719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74778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808"/>
                  </a:ext>
                </a:extLst>
              </a:tr>
              <a:tr h="39147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09166-4DB8-4AF7-A267-48114F9E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3629130"/>
            <a:ext cx="8705850" cy="2968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Technical Caveats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Maintenance of smooth histogram uses correctness of all instances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Lower Bound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IndexGreater</a:t>
                </a:r>
                <a:r>
                  <a:rPr lang="en-US" dirty="0"/>
                  <a:t> problem: Alice is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Bob is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must decide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820"/>
              </a:xfrm>
              <a:blipFill>
                <a:blip r:embed="rId3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68E-1828-478F-98FA-4E6E8B9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Technical Caveats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16240" cy="466725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GapHamming</a:t>
                </a:r>
                <a:r>
                  <a:rPr lang="en-US" dirty="0"/>
                  <a:t>: Alice receives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Bob receives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each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must decide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Lower Bound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Idea: Embed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instances of </a:t>
                </a:r>
                <a:r>
                  <a:rPr lang="en-US" dirty="0" err="1"/>
                  <a:t>GapHamming</a:t>
                </a:r>
                <a:r>
                  <a:rPr lang="en-US" dirty="0"/>
                  <a:t> into the stream.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already decides.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7B68-D216-4323-A717-CA408907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16240" cy="4667250"/>
              </a:xfrm>
              <a:blipFill>
                <a:blip r:embed="rId2"/>
                <a:stretch>
                  <a:fillRect l="-1260" t="-2089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E76C21-265A-4857-8E47-2309DE4F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440" y="581891"/>
            <a:ext cx="1399043" cy="2618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9BB3C-A7A4-4B4B-8F58-61EDA6A0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796" y="3938305"/>
            <a:ext cx="1424687" cy="2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5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550605" y="1235022"/>
            <a:ext cx="9429135" cy="5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393493" y="271836"/>
            <a:ext cx="2546554" cy="21887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C72223-6E73-4179-B8A0-AF3EE652B9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Matters!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C72223-6E73-4179-B8A0-AF3EE652B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8A67-C76C-4824-A3E1-F15D536B0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CountSketch</a:t>
                </a:r>
                <a:r>
                  <a:rPr lang="en-US" dirty="0"/>
                  <a:t> [</a:t>
                </a:r>
                <a:r>
                  <a:rPr lang="en-US" dirty="0" err="1"/>
                  <a:t>Charikar</a:t>
                </a:r>
                <a:r>
                  <a:rPr lang="en-US" dirty="0"/>
                  <a:t>, Chen, </a:t>
                </a:r>
                <a:r>
                  <a:rPr lang="en-US" dirty="0" err="1"/>
                  <a:t>Farach</a:t>
                </a:r>
                <a:r>
                  <a:rPr lang="en-US" dirty="0"/>
                  <a:t>-Colton 04]: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heavy hitters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Count-Min Sketch [</a:t>
                </a:r>
                <a:r>
                  <a:rPr lang="en-US" dirty="0" err="1"/>
                  <a:t>Cormode</a:t>
                </a:r>
                <a:r>
                  <a:rPr lang="en-US" dirty="0"/>
                  <a:t>, </a:t>
                </a:r>
                <a:r>
                  <a:rPr lang="en-US" dirty="0" err="1"/>
                  <a:t>Muthukrishnan</a:t>
                </a:r>
                <a:r>
                  <a:rPr lang="en-US" dirty="0"/>
                  <a:t> 05]: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Algorithm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heavy hitters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Outputs are always </a:t>
                </a:r>
                <a:r>
                  <a:rPr lang="en-US" i="1" dirty="0"/>
                  <a:t>biased.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8A67-C76C-4824-A3E1-F15D536B0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Technical Ingredient: Smooth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structure for converting insertion-only streaming algorithms to sliding window algorithms for </a:t>
            </a:r>
            <a:r>
              <a:rPr lang="en-US" i="1" dirty="0"/>
              <a:t>smooth functions</a:t>
            </a:r>
            <a:r>
              <a:rPr lang="en-US" dirty="0"/>
              <a:t> [Braverman, </a:t>
            </a:r>
            <a:r>
              <a:rPr lang="en-US" dirty="0" err="1"/>
              <a:t>Ostrovsky</a:t>
            </a:r>
            <a:r>
              <a:rPr lang="en-US" dirty="0"/>
              <a:t> 07]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1571A-0D69-454B-972C-921CD930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72" y="3373557"/>
            <a:ext cx="8725917" cy="28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Maintain several instances of the algorithm, starting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Each instance is “roughly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apart”: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Smooth functions: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“close”, they will remain close.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bounded by a polynomial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the algorithm are needed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444DC1-3FDF-4166-B437-A18E236A25F1}"/>
                  </a:ext>
                </a:extLst>
              </p:cNvPr>
              <p:cNvSpPr/>
              <p:nvPr/>
            </p:nvSpPr>
            <p:spPr>
              <a:xfrm>
                <a:off x="54077" y="3293408"/>
                <a:ext cx="1208384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)≤…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444DC1-3FDF-4166-B437-A18E236A2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" y="3293408"/>
                <a:ext cx="1208384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Need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the algorithm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Each instance uses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→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needed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First attempt already improves upon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[BGO14]!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Need a few ingredients to shave off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factor.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Idea: 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instances of the algorithm?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1842</Words>
  <Application>Microsoft Office PowerPoint</Application>
  <PresentationFormat>Widescreen</PresentationFormat>
  <Paragraphs>559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Wingdings</vt:lpstr>
      <vt:lpstr>Office Theme</vt:lpstr>
      <vt:lpstr>Nearly Optimal Distinct Elements and Heavy Hitters on Sliding Windows</vt:lpstr>
      <vt:lpstr>Streaming / Sliding Window Model</vt:lpstr>
      <vt:lpstr>Heavy-Hitters</vt:lpstr>
      <vt:lpstr>Heavy-Hitters in the Insertion-Only Model</vt:lpstr>
      <vt:lpstr>Heavy-Hitters in the Sliding Window Model</vt:lpstr>
      <vt:lpstr>The ϵ Matters!  </vt:lpstr>
      <vt:lpstr>Technical Ingredient: Smooth Histogram</vt:lpstr>
      <vt:lpstr>Smooth Histogram</vt:lpstr>
      <vt:lpstr>Review</vt:lpstr>
      <vt:lpstr>Heavy-Hitters in the Sliding Window Model</vt:lpstr>
      <vt:lpstr>Heavy-Hitters in the Sliding Window Model</vt:lpstr>
      <vt:lpstr>Heavy-Hitters in the Sliding Window Model</vt:lpstr>
      <vt:lpstr>Heavy-Hitters in the Sliding Window Model</vt:lpstr>
      <vt:lpstr>Technical Caveats</vt:lpstr>
      <vt:lpstr>Questions?</vt:lpstr>
      <vt:lpstr>Distinct Elements (L_0 Norm)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</vt:lpstr>
      <vt:lpstr>Distinct Elements on Sliding Windows</vt:lpstr>
      <vt:lpstr>Distinct Elements on Sliding Windows</vt:lpstr>
      <vt:lpstr>Distinct Elements on Sliding Windows</vt:lpstr>
      <vt:lpstr>Distinct Elements on Sliding Windows</vt:lpstr>
      <vt:lpstr>Distinct Elements on Sliding Windows</vt:lpstr>
      <vt:lpstr>Distinct Elements on Sliding Windows</vt:lpstr>
      <vt:lpstr>Technical Caveats</vt:lpstr>
      <vt:lpstr>Technical Caveats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Nearly Optimal Distinct Elements and Heavy Hitters on Sliding Windows</dc:title>
  <dc:creator>samson</dc:creator>
  <cp:lastModifiedBy>samson</cp:lastModifiedBy>
  <cp:revision>30</cp:revision>
  <dcterms:created xsi:type="dcterms:W3CDTF">2018-08-18T19:02:04Z</dcterms:created>
  <dcterms:modified xsi:type="dcterms:W3CDTF">2018-08-21T04:55:12Z</dcterms:modified>
</cp:coreProperties>
</file>