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519" r:id="rId3"/>
    <p:sldId id="521" r:id="rId4"/>
    <p:sldId id="522" r:id="rId5"/>
    <p:sldId id="523" r:id="rId6"/>
    <p:sldId id="526" r:id="rId7"/>
    <p:sldId id="530" r:id="rId8"/>
    <p:sldId id="525" r:id="rId9"/>
    <p:sldId id="513" r:id="rId10"/>
    <p:sldId id="528" r:id="rId11"/>
    <p:sldId id="529" r:id="rId12"/>
    <p:sldId id="531" r:id="rId13"/>
    <p:sldId id="532" r:id="rId14"/>
    <p:sldId id="534" r:id="rId15"/>
    <p:sldId id="537" r:id="rId16"/>
    <p:sldId id="538" r:id="rId17"/>
    <p:sldId id="535" r:id="rId18"/>
    <p:sldId id="539" r:id="rId19"/>
    <p:sldId id="540" r:id="rId20"/>
    <p:sldId id="53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6894C-C4F0-4D24-9798-C69E3E0C14FA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78E87-D6DE-435A-911D-085E69B2B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4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there’s a number of different streaming update models, in this talk we’ll focus on the row arrival model, where we gets rows of a matrix one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8E27-3878-ED53-479C-A2F961E04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7AB93-49EE-93F7-21A5-D7A2144E9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75829-AABB-3D48-18DF-143148B1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8A2-5B37-4554-A027-F7166A5AED7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E79C7-D939-EAF3-210F-0AEC8948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EAAE-50E3-8EB7-3DCE-720106F8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D10-CE6E-4B9E-8EE4-2EEC5BC5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3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9717-4E66-CBDA-EDDC-8EFD692E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85C7B-F256-3593-C6C3-406A07646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59D1D-8594-90A8-7C7B-27F73824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8A2-5B37-4554-A027-F7166A5AED7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5C78C-628F-F708-A7DC-9E8BC08C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6B2AB-1FF9-A037-4637-FBAA00DF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D10-CE6E-4B9E-8EE4-2EEC5BC5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4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FA55F-3F95-0524-0262-DFD38A094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90927-70F8-BB3E-6F0E-ACF79A9CB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B1366-B768-3A26-011E-AFA12CDC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8A2-5B37-4554-A027-F7166A5AED7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99471-FB33-1575-C101-70222364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D5A8-84D2-184F-FEA2-665775A6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D10-CE6E-4B9E-8EE4-2EEC5BC5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9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6271-0985-5C8E-5D8B-D48FD4AE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1618-0E45-52B2-4002-89D805A8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AFADE-7186-1441-ADC9-9DD90A64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8A2-5B37-4554-A027-F7166A5AED7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BB5B3-C09D-6F89-CBF7-52F7C3B0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D85D-C04D-4898-99AD-35CC5D52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D10-CE6E-4B9E-8EE4-2EEC5BC5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7089-D502-8916-80EC-3E5AF81C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17EAD-6221-87F5-5C80-003ECBE3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DAEB9-A429-6B53-28ED-5C5A3E8E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8A2-5B37-4554-A027-F7166A5AED7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B763E-4B77-C28D-7AD1-F181F57A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9E33-08D7-F2C4-46C7-0989ECD0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D10-CE6E-4B9E-8EE4-2EEC5BC5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7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FAE9-ACC3-F831-DA10-9B4DC106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6E91-6814-24EE-DCAE-A057250B2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2EDD9-2894-1026-C352-E2D0CAF6C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95E15-EE03-683B-4CE5-7CF04014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8A2-5B37-4554-A027-F7166A5AED7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087B1-CE56-8E1F-22DE-ED3931B9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DFAD5-9264-F798-DDA4-F16129D7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D10-CE6E-4B9E-8EE4-2EEC5BC5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F5EB-71DC-0F86-C139-DF7E28F4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AFC66-DCBC-D848-42A7-E4470347F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7DBFB-B8EC-1340-E585-9C5E71FB7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0F2F1-0BA5-6519-6767-1C87DFC1F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50489-6B2F-235D-4715-6E1EF8C65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F26D8-8995-BAAF-4573-1B07261D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8A2-5B37-4554-A027-F7166A5AED7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6AA7E-345E-E6D2-8B9A-4A8C3F78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57FF8-92DE-BBC1-2CC8-52325E9A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D10-CE6E-4B9E-8EE4-2EEC5BC5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3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E604-91FB-F95F-90FC-E6F656CC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C40BD-B971-0717-ABEC-CDD3F3CF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8A2-5B37-4554-A027-F7166A5AED7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92954-9F51-483F-6D32-EA679A05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73104-02E9-4CC6-B113-E1CA431A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D10-CE6E-4B9E-8EE4-2EEC5BC5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9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0B6FF-F37E-0D60-EE68-F86E1D68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8A2-5B37-4554-A027-F7166A5AED7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52D6C-D953-A432-5158-A7833783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9AA62-381F-EA91-6809-D76AF86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D10-CE6E-4B9E-8EE4-2EEC5BC5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D5AB-ACC3-CF49-C334-B1AAAE68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3D84-F7AE-8C2A-A3DC-D59CB894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70BB2-09A6-63DF-366C-3B16FB946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C8CE-6C41-F40C-9505-B6A5D93A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8A2-5B37-4554-A027-F7166A5AED7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75D7B-2F15-C223-2E46-7EAB0BD3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4A2D8-6A1D-1ED0-8D5F-BAE2CF50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D10-CE6E-4B9E-8EE4-2EEC5BC5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B5E5-BB8C-D2C4-BE0A-B1626F24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CE6DC-2EF3-EB90-398C-DA81A16A0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34E49-268F-3838-C014-6C41C3167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A1364-BC0B-B140-4515-9D7A1BB9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F8A2-5B37-4554-A027-F7166A5AED7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00EAD-5321-465E-20E5-75C3D56F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8DE29-BF4C-1705-B903-40E9FEA0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BD10-CE6E-4B9E-8EE4-2EEC5BC5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9EFE2-55D3-704E-D061-FA500DBB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D6CC-5797-F5D9-C638-740E9C619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B9003-F646-C2FC-609B-D93DC77DB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F8A2-5B37-4554-A027-F7166A5AED70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F8289-25F3-EF61-9368-7D2F546BF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0BF8-59D8-0661-66AC-AB6AB2946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BD10-CE6E-4B9E-8EE4-2EEC5BC5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5" Type="http://schemas.openxmlformats.org/officeDocument/2006/relationships/image" Target="../media/image33.png"/><Relationship Id="rId10" Type="http://schemas.openxmlformats.org/officeDocument/2006/relationships/image" Target="../media/image71.png"/><Relationship Id="rId4" Type="http://schemas.openxmlformats.org/officeDocument/2006/relationships/image" Target="../media/image32.png"/><Relationship Id="rId9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7016-3150-422D-BDF4-D46B070C6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4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Adaptive Sketches for Robust Regression with Importance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37D36-8F95-4A5A-8460-45FA8B3F8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380" y="3079796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/>
              <a:t>Sepideh</a:t>
            </a:r>
            <a:r>
              <a:rPr lang="en-US" dirty="0"/>
              <a:t> </a:t>
            </a:r>
            <a:r>
              <a:rPr lang="en-US" dirty="0" err="1"/>
              <a:t>Mahabadi</a:t>
            </a:r>
            <a:endParaRPr lang="en-US" dirty="0"/>
          </a:p>
          <a:p>
            <a:r>
              <a:rPr lang="en-US" dirty="0"/>
              <a:t>David P. Woodruff</a:t>
            </a:r>
          </a:p>
          <a:p>
            <a:r>
              <a:rPr lang="en-US" dirty="0">
                <a:solidFill>
                  <a:srgbClr val="FF0000"/>
                </a:solidFill>
              </a:rPr>
              <a:t>Samson Zhou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7AB9DA-AEC7-41A5-B587-BFEE033F6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99" y="4619951"/>
            <a:ext cx="1655762" cy="1655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9AA51-DDE4-0D55-466F-0004E12F3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395" y="4595041"/>
            <a:ext cx="1260504" cy="1680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EF499F-A4C4-E0C7-5B34-C8991EAE7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20" y="4735558"/>
            <a:ext cx="1064745" cy="159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5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7B4D42-CD8F-B3F9-A79A-52A707328B67}"/>
                  </a:ext>
                </a:extLst>
              </p:cNvPr>
              <p:cNvSpPr/>
              <p:nvPr/>
            </p:nvSpPr>
            <p:spPr>
              <a:xfrm>
                <a:off x="838201" y="1785332"/>
                <a:ext cx="10663518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Instead of using uniform sampling, the variance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of the sampling procedure can be improved by importance sampling</a:t>
                </a:r>
              </a:p>
              <a:p>
                <a:endParaRPr lang="en-US" sz="3200" dirty="0"/>
              </a:p>
              <a:p>
                <a:endParaRPr lang="en-US" sz="3200" b="0" dirty="0">
                  <a:solidFill>
                    <a:srgbClr val="C00000"/>
                  </a:solidFill>
                </a:endParaRPr>
              </a:p>
              <a:p>
                <a:endParaRPr lang="en-US" sz="3200" dirty="0">
                  <a:solidFill>
                    <a:srgbClr val="C00000"/>
                  </a:solidFill>
                </a:endParaRPr>
              </a:p>
              <a:p>
                <a:endParaRPr lang="en-US" sz="3200" b="0" dirty="0">
                  <a:solidFill>
                    <a:srgbClr val="C00000"/>
                  </a:solidFill>
                </a:endParaRPr>
              </a:p>
              <a:p>
                <a:r>
                  <a:rPr lang="en-US" sz="3200" b="0" dirty="0">
                    <a:solidFill>
                      <a:schemeClr val="tx1"/>
                    </a:solidFill>
                  </a:rPr>
                  <a:t>It can be shown (Cauchy-Schwarz) that these are the </a:t>
                </a:r>
                <a:r>
                  <a:rPr lang="en-US" sz="3200" b="0" i="1" dirty="0">
                    <a:solidFill>
                      <a:schemeClr val="tx1"/>
                    </a:solidFill>
                  </a:rPr>
                  <a:t>optimal</a:t>
                </a:r>
                <a:r>
                  <a:rPr lang="en-US" sz="3200" b="0" dirty="0">
                    <a:solidFill>
                      <a:schemeClr val="tx1"/>
                    </a:solidFill>
                  </a:rPr>
                  <a:t> sampling probabilities for SGD</a:t>
                </a: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7B4D42-CD8F-B3F9-A79A-52A707328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85332"/>
                <a:ext cx="10663518" cy="4031873"/>
              </a:xfrm>
              <a:prstGeom prst="rect">
                <a:avLst/>
              </a:prstGeom>
              <a:blipFill>
                <a:blip r:embed="rId2"/>
                <a:stretch>
                  <a:fillRect l="-1487" t="-1815" b="-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3B0187-8E0C-53DA-02E2-C415B670780A}"/>
                  </a:ext>
                </a:extLst>
              </p:cNvPr>
              <p:cNvSpPr txBox="1"/>
              <p:nvPr/>
            </p:nvSpPr>
            <p:spPr>
              <a:xfrm>
                <a:off x="3047238" y="3105161"/>
                <a:ext cx="6094476" cy="1289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3B0187-8E0C-53DA-02E2-C415B6707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38" y="3105161"/>
                <a:ext cx="6094476" cy="1289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436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Chicken-and-Egg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7B4D42-CD8F-B3F9-A79A-52A707328B67}"/>
                  </a:ext>
                </a:extLst>
              </p:cNvPr>
              <p:cNvSpPr/>
              <p:nvPr/>
            </p:nvSpPr>
            <p:spPr>
              <a:xfrm>
                <a:off x="838201" y="1785332"/>
                <a:ext cx="10663518" cy="4095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just as expensive as computing the full gradient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, so might as well run gradient descent!</a:t>
                </a:r>
              </a:p>
              <a:p>
                <a:endParaRPr lang="en-US" sz="3200" dirty="0"/>
              </a:p>
              <a:p>
                <a:endParaRPr lang="en-US" sz="3200" b="0" dirty="0">
                  <a:solidFill>
                    <a:srgbClr val="C00000"/>
                  </a:solidFill>
                </a:endParaRPr>
              </a:p>
              <a:p>
                <a:endParaRPr lang="en-US" sz="3200" dirty="0">
                  <a:solidFill>
                    <a:srgbClr val="C00000"/>
                  </a:solidFill>
                </a:endParaRPr>
              </a:p>
              <a:p>
                <a:r>
                  <a:rPr lang="en-US" sz="3200" dirty="0"/>
                  <a:t>Is it possible to simulate importance sampling for SGD without computing each of the sampling probabilities?</a:t>
                </a:r>
                <a:endParaRPr lang="en-US" sz="3200" b="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7B4D42-CD8F-B3F9-A79A-52A707328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85332"/>
                <a:ext cx="10663518" cy="4095288"/>
              </a:xfrm>
              <a:prstGeom prst="rect">
                <a:avLst/>
              </a:prstGeom>
              <a:blipFill>
                <a:blip r:embed="rId2"/>
                <a:stretch>
                  <a:fillRect l="-1487" t="-1786" r="-457" b="-4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8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A473E0-2A2E-6240-7886-72BC7DDB96E7}"/>
                  </a:ext>
                </a:extLst>
              </p:cNvPr>
              <p:cNvSpPr/>
              <p:nvPr/>
            </p:nvSpPr>
            <p:spPr>
              <a:xfrm>
                <a:off x="838201" y="1785332"/>
                <a:ext cx="10663518" cy="4044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0" dirty="0"/>
                  <a:t>Given a “smooth” measure function, there exists an algorithm that performs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b="0" dirty="0"/>
                  <a:t> steps of SGD with variance within a constant factor of the optimal sampling distribution. 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b="0" dirty="0"/>
                  <a:t>The algorithm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pre-processing time 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𝑇𝑛𝑑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computation time and </a:t>
                </a:r>
                <a:r>
                  <a:rPr lang="en-US" sz="3200" b="0" dirty="0"/>
                  <a:t>spac</a:t>
                </a:r>
                <a:r>
                  <a:rPr lang="en-US" sz="3200" dirty="0"/>
                  <a:t>e (if in the streaming model).</a:t>
                </a:r>
                <a:endParaRPr lang="en-US" sz="3200" b="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A473E0-2A2E-6240-7886-72BC7DDB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85332"/>
                <a:ext cx="10663518" cy="4044056"/>
              </a:xfrm>
              <a:prstGeom prst="rect">
                <a:avLst/>
              </a:prstGeom>
              <a:blipFill>
                <a:blip r:embed="rId2"/>
                <a:stretch>
                  <a:fillRect l="-1487" t="-1961" b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87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Context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A473E0-2A2E-6240-7886-72BC7DDB96E7}"/>
                  </a:ext>
                </a:extLst>
              </p:cNvPr>
              <p:cNvSpPr/>
              <p:nvPr/>
            </p:nvSpPr>
            <p:spPr>
              <a:xfrm>
                <a:off x="838201" y="1785332"/>
                <a:ext cx="10663518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Because of importance sampling, we should expect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so our runtime is significantly better than either (1) gradient descent or (2) computing the sampling probabilities for SGD with importance sampling</a:t>
                </a:r>
              </a:p>
              <a:p>
                <a:endParaRPr lang="en-US" sz="3200" b="0" dirty="0"/>
              </a:p>
              <a:p>
                <a:r>
                  <a:rPr lang="en-US" sz="3200" b="0" dirty="0"/>
                  <a:t>Only requires a single pass over the data</a:t>
                </a:r>
              </a:p>
              <a:p>
                <a:endParaRPr lang="en-US" sz="3200" dirty="0"/>
              </a:p>
              <a:p>
                <a:r>
                  <a:rPr lang="en-US" sz="3200" b="0" dirty="0"/>
                  <a:t>Can use much smaller number of iterations than SGD with uniform sampling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A473E0-2A2E-6240-7886-72BC7DDB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85332"/>
                <a:ext cx="10663518" cy="4524315"/>
              </a:xfrm>
              <a:prstGeom prst="rect">
                <a:avLst/>
              </a:prstGeom>
              <a:blipFill>
                <a:blip r:embed="rId2"/>
                <a:stretch>
                  <a:fillRect l="-1487" t="-1617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85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Ingredient #1: Sampler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A473E0-2A2E-6240-7886-72BC7DDB96E7}"/>
                  </a:ext>
                </a:extLst>
              </p:cNvPr>
              <p:cNvSpPr/>
              <p:nvPr/>
            </p:nvSpPr>
            <p:spPr>
              <a:xfrm>
                <a:off x="838201" y="1785332"/>
                <a:ext cx="10663518" cy="4542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0" dirty="0"/>
                  <a:t>Given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and an accuracy parameter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sz="3200" b="0" dirty="0"/>
                  <a:t>, we say a data structure is a sampler if on a query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b="0" dirty="0"/>
                  <a:t>, it outputs a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b="0" dirty="0"/>
                  <a:t>, such tha</a:t>
                </a:r>
                <a:r>
                  <a:rPr lang="en-US" sz="3200" dirty="0"/>
                  <a:t>t:</a:t>
                </a:r>
              </a:p>
              <a:p>
                <a:pPr marL="514350" indent="-514350">
                  <a:buAutoNum type="arabicParenR"/>
                </a:pPr>
                <a:r>
                  <a:rPr lang="en-US" sz="3200" dirty="0"/>
                  <a:t>Index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is selected with probability</a:t>
                </a:r>
              </a:p>
              <a:p>
                <a:pPr marL="514350" indent="-514350">
                  <a:buAutoNum type="arabicParenR"/>
                </a:pPr>
                <a:endParaRPr lang="en-US" sz="3200" dirty="0"/>
              </a:p>
              <a:p>
                <a:pPr marL="514350" indent="-514350">
                  <a:buAutoNum type="arabicParenR"/>
                </a:pPr>
                <a:endParaRPr lang="en-US" sz="3200" dirty="0"/>
              </a:p>
              <a:p>
                <a:pPr marL="514350" indent="-514350">
                  <a:buAutoNum type="arabicParenR"/>
                </a:pPr>
                <a:endParaRPr lang="en-US" sz="3200" dirty="0"/>
              </a:p>
              <a:p>
                <a:r>
                  <a:rPr lang="en-US" sz="3200" dirty="0"/>
                  <a:t>2</a:t>
                </a:r>
                <a:r>
                  <a:rPr lang="en-US" sz="3200" b="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r>
                  <a:rPr lang="en-US" sz="3200" dirty="0"/>
                  <a:t>3)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A473E0-2A2E-6240-7886-72BC7DDB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85332"/>
                <a:ext cx="10663518" cy="4542013"/>
              </a:xfrm>
              <a:prstGeom prst="rect">
                <a:avLst/>
              </a:prstGeom>
              <a:blipFill>
                <a:blip r:embed="rId2"/>
                <a:stretch>
                  <a:fillRect l="-1544" t="-1477" b="-3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D83B8E-3DBA-7256-1E69-21FE4F8F6B8B}"/>
                  </a:ext>
                </a:extLst>
              </p:cNvPr>
              <p:cNvSpPr txBox="1"/>
              <p:nvPr/>
            </p:nvSpPr>
            <p:spPr>
              <a:xfrm>
                <a:off x="2121408" y="3901557"/>
                <a:ext cx="7806690" cy="1289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1±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⟨"/>
                                              <m:endChr m:val="⟩"/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200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200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poly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D83B8E-3DBA-7256-1E69-21FE4F8F6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08" y="3901557"/>
                <a:ext cx="7806690" cy="1289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44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Ingredient #1: Sampler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A473E0-2A2E-6240-7886-72BC7DDB96E7}"/>
                  </a:ext>
                </a:extLst>
              </p:cNvPr>
              <p:cNvSpPr/>
              <p:nvPr/>
            </p:nvSpPr>
            <p:spPr>
              <a:xfrm>
                <a:off x="838201" y="1785332"/>
                <a:ext cx="10663518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Data structure permits “adaptive” sampling and e</a:t>
                </a:r>
                <a:r>
                  <a:rPr lang="en-US" sz="3200" b="0" dirty="0"/>
                  <a:t>xtends to “smooth” functions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>
                    <a:solidFill>
                      <a:srgbClr val="00B050"/>
                    </a:solidFill>
                  </a:rPr>
                  <a:t>Use as an oracle for importance sampling for SGD? </a:t>
                </a:r>
                <a:r>
                  <a:rPr lang="en-US" sz="3200" b="0" dirty="0"/>
                  <a:t>Would like to iteratively call data structure on SGD iterates to sample gradients from the importance sampling dist</a:t>
                </a:r>
                <a:r>
                  <a:rPr lang="en-US" sz="3200" dirty="0"/>
                  <a:t>ribution</a:t>
                </a:r>
              </a:p>
              <a:p>
                <a:endParaRPr lang="en-US" sz="3200" b="0" dirty="0"/>
              </a:p>
              <a:p>
                <a:r>
                  <a:rPr lang="en-US" sz="3200" dirty="0">
                    <a:solidFill>
                      <a:srgbClr val="FF0000"/>
                    </a:solidFill>
                  </a:rPr>
                  <a:t>Fails because subsequent iterates are not independent of the randomness in the data structure</a:t>
                </a:r>
                <a:endParaRPr lang="en-US" sz="32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A473E0-2A2E-6240-7886-72BC7DDB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85332"/>
                <a:ext cx="10663518" cy="4524315"/>
              </a:xfrm>
              <a:prstGeom prst="rect">
                <a:avLst/>
              </a:prstGeom>
              <a:blipFill>
                <a:blip r:embed="rId2"/>
                <a:stretch>
                  <a:fillRect l="-1487" t="-1752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05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Ingredient #1: Sampler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A473E0-2A2E-6240-7886-72BC7DDB96E7}"/>
                  </a:ext>
                </a:extLst>
              </p:cNvPr>
              <p:cNvSpPr/>
              <p:nvPr/>
            </p:nvSpPr>
            <p:spPr>
              <a:xfrm>
                <a:off x="838201" y="1785332"/>
                <a:ext cx="10663518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Create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</a:rPr>
                  <a:t> separate samplers, one for each SGD iteration?</a:t>
                </a:r>
              </a:p>
              <a:p>
                <a:endParaRPr lang="en-US" sz="3200" b="0" dirty="0">
                  <a:solidFill>
                    <a:srgbClr val="00B050"/>
                  </a:solidFill>
                </a:endParaRPr>
              </a:p>
              <a:p>
                <a:endParaRPr lang="en-US" sz="3200" b="0" dirty="0">
                  <a:solidFill>
                    <a:srgbClr val="00B050"/>
                  </a:solidFill>
                </a:endParaRPr>
              </a:p>
              <a:p>
                <a:r>
                  <a:rPr lang="en-US" sz="3200" dirty="0">
                    <a:solidFill>
                      <a:srgbClr val="FF0000"/>
                    </a:solidFill>
                  </a:rPr>
                  <a:t>Each sampler uses a pass over the data, which essentially results in runtime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𝑇𝑛𝑑</m:t>
                    </m:r>
                  </m:oMath>
                </a14:m>
                <a:endParaRPr lang="en-US" sz="3200" b="0" dirty="0">
                  <a:solidFill>
                    <a:srgbClr val="FF0000"/>
                  </a:solidFill>
                </a:endParaRP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How to avoid runtime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𝑇𝑛𝑑</m:t>
                    </m:r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A473E0-2A2E-6240-7886-72BC7DDB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85332"/>
                <a:ext cx="10663518" cy="4031873"/>
              </a:xfrm>
              <a:prstGeom prst="rect">
                <a:avLst/>
              </a:prstGeom>
              <a:blipFill>
                <a:blip r:embed="rId2"/>
                <a:stretch>
                  <a:fillRect l="-1487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18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Ingredient #2: Bucketing for SGD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8D14F1-649D-D882-AA53-F04649799D14}"/>
                  </a:ext>
                </a:extLst>
              </p:cNvPr>
              <p:cNvSpPr/>
              <p:nvPr/>
            </p:nvSpPr>
            <p:spPr>
              <a:xfrm>
                <a:off x="838201" y="1785332"/>
                <a:ext cx="10663518" cy="4234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The leverage scores of the rows 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correspond to the </a:t>
                </a:r>
                <a:r>
                  <a:rPr lang="en-US" sz="3200" i="1" dirty="0"/>
                  <a:t>maximum </a:t>
                </a:r>
                <a:r>
                  <a:rPr lang="en-US" sz="3200" dirty="0"/>
                  <a:t>probability that a row can be sampled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Remove all rows 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with leverage score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3200" dirty="0"/>
                  <a:t> and store them explicitly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Partition the remaining rows 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separate buckets and create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func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samplers for each bucket</a:t>
                </a:r>
                <a:endParaRPr lang="en-US" sz="32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8D14F1-649D-D882-AA53-F04649799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85332"/>
                <a:ext cx="10663518" cy="4234814"/>
              </a:xfrm>
              <a:prstGeom prst="rect">
                <a:avLst/>
              </a:prstGeom>
              <a:blipFill>
                <a:blip r:embed="rId2"/>
                <a:stretch>
                  <a:fillRect l="-1487" t="-1727" b="-3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94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Ingredient #2: Bucketing for SGD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A730D2D-57E4-FB01-6728-4EB45C1E5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60661"/>
              </p:ext>
            </p:extLst>
          </p:nvPr>
        </p:nvGraphicFramePr>
        <p:xfrm>
          <a:off x="1132142" y="1570609"/>
          <a:ext cx="9707270" cy="4784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18200" imgH="3459600" progId="PBrush">
                  <p:embed/>
                </p:oleObj>
              </mc:Choice>
              <mc:Fallback>
                <p:oleObj name="Bitmap Image" r:id="rId2" imgW="7018200" imgH="3459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2142" y="1570609"/>
                        <a:ext cx="9707270" cy="4784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722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8F6DB0-0678-3D75-6E34-A36476679F95}"/>
                  </a:ext>
                </a:extLst>
              </p:cNvPr>
              <p:cNvSpPr/>
              <p:nvPr/>
            </p:nvSpPr>
            <p:spPr>
              <a:xfrm>
                <a:off x="838201" y="1785332"/>
                <a:ext cx="10663518" cy="4536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0" dirty="0"/>
                  <a:t>Given a “smooth” measure function, there exists an algorithm that performs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b="0" dirty="0"/>
                  <a:t> steps of SGD with variance within a constant factor of the optimal sampling distribution. The algorithm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pre-processing time 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𝑇𝑛𝑑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computation time and </a:t>
                </a:r>
                <a:r>
                  <a:rPr lang="en-US" sz="3200" b="0" dirty="0"/>
                  <a:t>spac</a:t>
                </a:r>
                <a:r>
                  <a:rPr lang="en-US" sz="3200" dirty="0"/>
                  <a:t>e (if in the streaming model).</a:t>
                </a:r>
              </a:p>
              <a:p>
                <a:endParaRPr lang="en-US" sz="3200" b="0" dirty="0"/>
              </a:p>
              <a:p>
                <a:endParaRPr lang="en-US" sz="3200" dirty="0"/>
              </a:p>
              <a:p>
                <a:r>
                  <a:rPr lang="en-US" sz="3200" b="0" dirty="0"/>
                  <a:t>Approach also translates to importance sampling for second-order optimization, i.e., importance sampling for Hessians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8F6DB0-0678-3D75-6E34-A36476679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85332"/>
                <a:ext cx="10663518" cy="4536498"/>
              </a:xfrm>
              <a:prstGeom prst="rect">
                <a:avLst/>
              </a:prstGeom>
              <a:blipFill>
                <a:blip r:embed="rId2"/>
                <a:stretch>
                  <a:fillRect l="-1487" t="-1747" r="-915" b="-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50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199611" y="1785332"/>
                <a:ext cx="6154189" cy="4542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Given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a set of predictor variables (features, design matrix, etc.) and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is the response variable (measurements, dependent variables, etc.)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611" y="1785332"/>
                <a:ext cx="6154189" cy="4542013"/>
              </a:xfrm>
              <a:prstGeom prst="rect">
                <a:avLst/>
              </a:prstGeom>
              <a:blipFill>
                <a:blip r:embed="rId2"/>
                <a:stretch>
                  <a:fillRect l="-2574" t="-1477" b="-3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27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Ingredient #1: </a:t>
                </a:r>
                <a14:m>
                  <m:oMath xmlns:m="http://schemas.openxmlformats.org/officeDocument/2006/math">
                    <m:r>
                      <a:rPr lang="en-US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-Sampler</a:t>
                </a: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A473E0-2A2E-6240-7886-72BC7DDB96E7}"/>
                  </a:ext>
                </a:extLst>
              </p:cNvPr>
              <p:cNvSpPr/>
              <p:nvPr/>
            </p:nvSpPr>
            <p:spPr>
              <a:xfrm>
                <a:off x="838201" y="1785332"/>
                <a:ext cx="10663518" cy="4542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0" dirty="0"/>
                  <a:t>Given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and an accuracy parameter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sz="3200" b="0" dirty="0"/>
                  <a:t>, we say a data structure is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b="0" dirty="0"/>
                  <a:t>-sampler if on a query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b="0" dirty="0"/>
                  <a:t>, it outputs a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b="0" dirty="0"/>
                  <a:t>, such tha</a:t>
                </a:r>
                <a:r>
                  <a:rPr lang="en-US" sz="3200" dirty="0"/>
                  <a:t>t:</a:t>
                </a:r>
              </a:p>
              <a:p>
                <a:pPr marL="514350" indent="-514350">
                  <a:buAutoNum type="arabicParenR"/>
                </a:pPr>
                <a:r>
                  <a:rPr lang="en-US" sz="3200" dirty="0"/>
                  <a:t>Index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is selected with probability</a:t>
                </a:r>
              </a:p>
              <a:p>
                <a:pPr marL="514350" indent="-514350">
                  <a:buAutoNum type="arabicParenR"/>
                </a:pPr>
                <a:endParaRPr lang="en-US" sz="3200" dirty="0"/>
              </a:p>
              <a:p>
                <a:pPr marL="514350" indent="-514350">
                  <a:buAutoNum type="arabicParenR"/>
                </a:pPr>
                <a:endParaRPr lang="en-US" sz="3200" dirty="0"/>
              </a:p>
              <a:p>
                <a:pPr marL="514350" indent="-514350">
                  <a:buAutoNum type="arabicParenR"/>
                </a:pPr>
                <a:endParaRPr lang="en-US" sz="3200" dirty="0"/>
              </a:p>
              <a:p>
                <a:r>
                  <a:rPr lang="en-US" sz="3200" dirty="0"/>
                  <a:t>2</a:t>
                </a:r>
                <a:r>
                  <a:rPr lang="en-US" sz="3200" b="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r>
                  <a:rPr lang="en-US" sz="3200" dirty="0"/>
                  <a:t>3)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A473E0-2A2E-6240-7886-72BC7DDB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85332"/>
                <a:ext cx="10663518" cy="4542013"/>
              </a:xfrm>
              <a:prstGeom prst="rect">
                <a:avLst/>
              </a:prstGeom>
              <a:blipFill>
                <a:blip r:embed="rId3"/>
                <a:stretch>
                  <a:fillRect l="-1544" t="-1477" b="-3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D83B8E-3DBA-7256-1E69-21FE4F8F6B8B}"/>
                  </a:ext>
                </a:extLst>
              </p:cNvPr>
              <p:cNvSpPr txBox="1"/>
              <p:nvPr/>
            </p:nvSpPr>
            <p:spPr>
              <a:xfrm>
                <a:off x="2121408" y="3901557"/>
                <a:ext cx="7806690" cy="1289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1±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⟨"/>
                                              <m:endChr m:val="⟩"/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200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200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poly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D83B8E-3DBA-7256-1E69-21FE4F8F6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08" y="3901557"/>
                <a:ext cx="7806690" cy="128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40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199611" y="1785332"/>
                <a:ext cx="6302107" cy="4058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Often data is imperfect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so the system is </a:t>
                </a:r>
                <a:r>
                  <a:rPr lang="en-US" sz="3200" dirty="0" err="1"/>
                  <a:t>overconstrained</a:t>
                </a:r>
                <a:r>
                  <a:rPr lang="en-US" sz="3200" dirty="0"/>
                  <a:t>, i.e., there does not exist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Given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611" y="1785332"/>
                <a:ext cx="6302107" cy="4058419"/>
              </a:xfrm>
              <a:prstGeom prst="rect">
                <a:avLst/>
              </a:prstGeom>
              <a:blipFill>
                <a:blip r:embed="rId2"/>
                <a:stretch>
                  <a:fillRect l="-2515" t="-1802" r="-3675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13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199611" y="1785332"/>
                <a:ext cx="6302107" cy="35571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Given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and a loss function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find a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that minimizes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where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some “measure”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611" y="1785332"/>
                <a:ext cx="6302107" cy="3557128"/>
              </a:xfrm>
              <a:prstGeom prst="rect">
                <a:avLst/>
              </a:prstGeom>
              <a:blipFill>
                <a:blip r:embed="rId2"/>
                <a:stretch>
                  <a:fillRect l="-2515" t="-1887" r="-2224" b="-4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8EA098-E764-D13E-87A0-1AAC26A23B69}"/>
                  </a:ext>
                </a:extLst>
              </p:cNvPr>
              <p:cNvSpPr txBox="1"/>
              <p:nvPr/>
            </p:nvSpPr>
            <p:spPr>
              <a:xfrm>
                <a:off x="5358437" y="3343245"/>
                <a:ext cx="6096000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8EA098-E764-D13E-87A0-1AAC26A23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437" y="3343245"/>
                <a:ext cx="6096000" cy="14366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14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Measure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838201" y="1785332"/>
                <a:ext cx="10663518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→ least squares regression,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regression 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3200" dirty="0"/>
                  <a:t>→ least absolute deviations,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regression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Measure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/>
                  <a:t>should be non-negative, monotonically increasing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, smooth</a:t>
                </a: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85332"/>
                <a:ext cx="10663518" cy="4031873"/>
              </a:xfrm>
              <a:prstGeom prst="rect">
                <a:avLst/>
              </a:prstGeom>
              <a:blipFill>
                <a:blip r:embed="rId2"/>
                <a:stretch>
                  <a:fillRect l="-1487" t="-1815" r="-2173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68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Approximate Regression via Gradient Descent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838201" y="1785332"/>
                <a:ext cx="10663518" cy="4115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Start with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and run gradient descent (GD), i.e., compute the full gradient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and for some learning rate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200" dirty="0"/>
                  <a:t>, perform the update rule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>
                    <a:solidFill>
                      <a:srgbClr val="00B050"/>
                    </a:solidFill>
                  </a:rPr>
                  <a:t>Great convergence rate</a:t>
                </a:r>
                <a:r>
                  <a:rPr lang="en-US" sz="3200" dirty="0"/>
                  <a:t>, </a:t>
                </a:r>
                <a:r>
                  <a:rPr lang="en-US" sz="3200" dirty="0">
                    <a:solidFill>
                      <a:srgbClr val="FF0000"/>
                    </a:solidFill>
                  </a:rPr>
                  <a:t>poor computation time</a:t>
                </a: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  <a:p>
                <a:r>
                  <a:rPr lang="en-US" sz="3200" dirty="0"/>
                  <a:t>Computing the full gradient is expensive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large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85332"/>
                <a:ext cx="10663518" cy="4115807"/>
              </a:xfrm>
              <a:prstGeom prst="rect">
                <a:avLst/>
              </a:prstGeom>
              <a:blipFill>
                <a:blip r:embed="rId2"/>
                <a:stretch>
                  <a:fillRect l="-1487" t="-1333" r="-343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7645FD-E394-EF4C-0387-BBA19712C228}"/>
                  </a:ext>
                </a:extLst>
              </p:cNvPr>
              <p:cNvSpPr txBox="1"/>
              <p:nvPr/>
            </p:nvSpPr>
            <p:spPr>
              <a:xfrm>
                <a:off x="2752164" y="3590121"/>
                <a:ext cx="6096000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𝜂𝛻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7645FD-E394-EF4C-0387-BBA19712C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164" y="3590121"/>
                <a:ext cx="6096000" cy="648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84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Approximate Regression via SGD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838201" y="1785332"/>
                <a:ext cx="10663518" cy="4669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Start with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and run stochastic gradient descent (SGD), i.e., sample a gradient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and perform the update rule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for some learning rate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/>
                  <a:t> is the sampling probability for the gradient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85332"/>
                <a:ext cx="10663518" cy="4669740"/>
              </a:xfrm>
              <a:prstGeom prst="rect">
                <a:avLst/>
              </a:prstGeom>
              <a:blipFill>
                <a:blip r:embed="rId2"/>
                <a:stretch>
                  <a:fillRect l="-1487" t="-1175" r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7645FD-E394-EF4C-0387-BBA19712C228}"/>
                  </a:ext>
                </a:extLst>
              </p:cNvPr>
              <p:cNvSpPr txBox="1"/>
              <p:nvPr/>
            </p:nvSpPr>
            <p:spPr>
              <a:xfrm>
                <a:off x="2752164" y="3590121"/>
                <a:ext cx="6096000" cy="107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7645FD-E394-EF4C-0387-BBA19712C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164" y="3590121"/>
                <a:ext cx="6096000" cy="1079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69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Convergence of SGD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7B4D42-CD8F-B3F9-A79A-52A707328B67}"/>
                  </a:ext>
                </a:extLst>
              </p:cNvPr>
              <p:cNvSpPr/>
              <p:nvPr/>
            </p:nvSpPr>
            <p:spPr>
              <a:xfrm>
                <a:off x="838201" y="1785332"/>
                <a:ext cx="10663518" cy="3997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 b="0" i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OPT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>
                    <a:solidFill>
                      <a:schemeClr val="tx1"/>
                    </a:solidFill>
                  </a:rPr>
                  <a:t>iterations suffice to achieve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-approximate optimal value,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the variance of the sampling procedure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a parameter related to the learning rate</a:t>
                </a:r>
              </a:p>
              <a:p>
                <a:endParaRPr lang="en-US" sz="3200" dirty="0"/>
              </a:p>
              <a:p>
                <a:endParaRPr lang="en-US" sz="3200" b="0" dirty="0">
                  <a:solidFill>
                    <a:schemeClr val="tx1"/>
                  </a:solidFill>
                </a:endParaRPr>
              </a:p>
              <a:p>
                <a:r>
                  <a:rPr lang="en-US" sz="3200" b="0" dirty="0">
                    <a:solidFill>
                      <a:schemeClr val="tx1"/>
                    </a:solidFill>
                  </a:rPr>
                  <a:t>If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uniformly sampled,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could be very large</a:t>
                </a: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7B4D42-CD8F-B3F9-A79A-52A707328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85332"/>
                <a:ext cx="10663518" cy="3997954"/>
              </a:xfrm>
              <a:prstGeom prst="rect">
                <a:avLst/>
              </a:prstGeom>
              <a:blipFill>
                <a:blip r:embed="rId2"/>
                <a:stretch>
                  <a:fillRect l="-1487" b="-3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97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Convergence of SGD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69208" cy="41454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 3  5 -2  7  0 11  4 -8</a:t>
            </a:r>
          </a:p>
          <a:p>
            <a:pPr marL="0" indent="0">
              <a:buNone/>
            </a:pPr>
            <a:r>
              <a:rPr lang="en-US" dirty="0"/>
              <a:t>0  0  0  0  0  0   0   0  0</a:t>
            </a:r>
          </a:p>
          <a:p>
            <a:pPr marL="0" indent="0">
              <a:buNone/>
            </a:pPr>
            <a:r>
              <a:rPr lang="en-US" dirty="0"/>
              <a:t>0  0  0  0  0  0   0   0  0</a:t>
            </a:r>
          </a:p>
          <a:p>
            <a:pPr marL="0" indent="0">
              <a:buNone/>
            </a:pPr>
            <a:r>
              <a:rPr lang="en-US" dirty="0"/>
              <a:t>0  0  0  0  0  0   0   0  0</a:t>
            </a:r>
          </a:p>
          <a:p>
            <a:pPr marL="0" indent="0">
              <a:buNone/>
            </a:pPr>
            <a:r>
              <a:rPr lang="en-US" dirty="0"/>
              <a:t>0  0  0  0  0  0   0   0  0</a:t>
            </a:r>
          </a:p>
          <a:p>
            <a:pPr marL="0" indent="0">
              <a:buNone/>
            </a:pPr>
            <a:r>
              <a:rPr lang="en-US" dirty="0"/>
              <a:t>0  0  0  0  0  0   0   0  0</a:t>
            </a:r>
          </a:p>
          <a:p>
            <a:pPr marL="0" indent="0">
              <a:buNone/>
            </a:pPr>
            <a:r>
              <a:rPr lang="en-US" dirty="0"/>
              <a:t>0  0  0  0  0  0   0   0  0</a:t>
            </a:r>
          </a:p>
          <a:p>
            <a:pPr marL="0" indent="0">
              <a:buNone/>
            </a:pPr>
            <a:r>
              <a:rPr lang="en-US" dirty="0"/>
              <a:t>0  0  0  0  0  0   0   0  0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4"/>
            <a:ext cx="3304032" cy="4145407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59C306-970B-48F7-831D-35D4B4AF25BD}"/>
                  </a:ext>
                </a:extLst>
              </p:cNvPr>
              <p:cNvSpPr/>
              <p:nvPr/>
            </p:nvSpPr>
            <p:spPr>
              <a:xfrm>
                <a:off x="216299" y="4001294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59C306-970B-48F7-831D-35D4B4AF2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99" y="4001294"/>
                <a:ext cx="4793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384F53-2022-4B3B-97B8-B12D7F947B22}"/>
                  </a:ext>
                </a:extLst>
              </p:cNvPr>
              <p:cNvSpPr/>
              <p:nvPr/>
            </p:nvSpPr>
            <p:spPr>
              <a:xfrm>
                <a:off x="2247104" y="6035794"/>
                <a:ext cx="4862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384F53-2022-4B3B-97B8-B12D7F947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104" y="6035794"/>
                <a:ext cx="4862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30C76C-F052-7377-560E-7A6D8716E66E}"/>
                  </a:ext>
                </a:extLst>
              </p:cNvPr>
              <p:cNvSpPr/>
              <p:nvPr/>
            </p:nvSpPr>
            <p:spPr>
              <a:xfrm>
                <a:off x="5199611" y="1785332"/>
                <a:ext cx="6302107" cy="3252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First row is the only nonzero row, but is only sampled with probability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, so the variance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times the optimal variance (always sampling the gradient associated with the first row)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30C76C-F052-7377-560E-7A6D8716E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611" y="1785332"/>
                <a:ext cx="6302107" cy="3252557"/>
              </a:xfrm>
              <a:prstGeom prst="rect">
                <a:avLst/>
              </a:prstGeom>
              <a:blipFill>
                <a:blip r:embed="rId5"/>
                <a:stretch>
                  <a:fillRect l="-2515" t="-2439" r="-3772" b="-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00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1147</Words>
  <Application>Microsoft Office PowerPoint</Application>
  <PresentationFormat>Widescreen</PresentationFormat>
  <Paragraphs>162</Paragraphs>
  <Slides>20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Bitmap Image</vt:lpstr>
      <vt:lpstr>Adaptive Sketches for Robust Regression with Importance Sampling</vt:lpstr>
      <vt:lpstr>Regression</vt:lpstr>
      <vt:lpstr>Regression</vt:lpstr>
      <vt:lpstr>Regression</vt:lpstr>
      <vt:lpstr>Measure Functions</vt:lpstr>
      <vt:lpstr>Approximate Regression via Gradient Descent</vt:lpstr>
      <vt:lpstr>Approximate Regression via SGD</vt:lpstr>
      <vt:lpstr>Convergence of SGD</vt:lpstr>
      <vt:lpstr>Convergence of SGD</vt:lpstr>
      <vt:lpstr>Importance Sampling</vt:lpstr>
      <vt:lpstr>Chicken-and-Egg Problem</vt:lpstr>
      <vt:lpstr>Our Result</vt:lpstr>
      <vt:lpstr>Context</vt:lpstr>
      <vt:lpstr>Ingredient #1: Sampler</vt:lpstr>
      <vt:lpstr>Ingredient #1: Sampler</vt:lpstr>
      <vt:lpstr>Ingredient #1: Sampler</vt:lpstr>
      <vt:lpstr>Ingredient #2: Bucketing for SGD</vt:lpstr>
      <vt:lpstr>Ingredient #2: Bucketing for SGD</vt:lpstr>
      <vt:lpstr>Summary</vt:lpstr>
      <vt:lpstr>Ingredient #1: G-Sampler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Sketches for Robust Regression with Importance Sampling</dc:title>
  <dc:creator>Samson Zhou</dc:creator>
  <cp:lastModifiedBy>Samson Zhou</cp:lastModifiedBy>
  <cp:revision>15</cp:revision>
  <dcterms:created xsi:type="dcterms:W3CDTF">2022-09-04T15:38:59Z</dcterms:created>
  <dcterms:modified xsi:type="dcterms:W3CDTF">2022-09-05T05:59:21Z</dcterms:modified>
</cp:coreProperties>
</file>