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99" r:id="rId5"/>
    <p:sldId id="262" r:id="rId6"/>
    <p:sldId id="263" r:id="rId7"/>
    <p:sldId id="264" r:id="rId8"/>
    <p:sldId id="302" r:id="rId9"/>
    <p:sldId id="300" r:id="rId10"/>
    <p:sldId id="301" r:id="rId11"/>
    <p:sldId id="265" r:id="rId12"/>
    <p:sldId id="303" r:id="rId13"/>
    <p:sldId id="305" r:id="rId14"/>
    <p:sldId id="306" r:id="rId15"/>
    <p:sldId id="266" r:id="rId16"/>
    <p:sldId id="268" r:id="rId17"/>
    <p:sldId id="310" r:id="rId18"/>
    <p:sldId id="269" r:id="rId19"/>
    <p:sldId id="307" r:id="rId20"/>
    <p:sldId id="308" r:id="rId21"/>
    <p:sldId id="311" r:id="rId22"/>
    <p:sldId id="270" r:id="rId23"/>
    <p:sldId id="271" r:id="rId24"/>
    <p:sldId id="309" r:id="rId25"/>
    <p:sldId id="312" r:id="rId26"/>
    <p:sldId id="313" r:id="rId27"/>
    <p:sldId id="314" r:id="rId28"/>
    <p:sldId id="315" r:id="rId29"/>
    <p:sldId id="316" r:id="rId30"/>
    <p:sldId id="283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18" r:id="rId39"/>
    <p:sldId id="31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ACEA-2270-4712-9241-23BC12C7044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B4B7B-07D6-48FE-8993-52F79328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1BAE-C630-470E-8FDA-A535F2941D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1BAE-C630-470E-8FDA-A535F2941D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1BAE-C630-470E-8FDA-A535F2941D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1BAE-C630-470E-8FDA-A535F2941D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3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5140-A6D0-4EC2-8FD2-353C43DDF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A1DA3-90E1-4CAF-A04A-3FFCE84FF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64B1-4AD6-4F8A-A084-636F5DA7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40A3-18F2-447A-A1FA-A1EA7446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C1883-8B55-49AE-8260-107F1D7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BEAB-88D6-4E7B-9EC6-5B4D034A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8C726-1A6F-48A9-9025-40DB1CF4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D3EC-EE35-44EF-97A9-9ABC35C6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BF8C-E747-4A2B-8297-5404BFC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99A9-33C7-4E31-B639-8A359FB7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6F3DF-1F82-4A70-A34F-B7F251191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87BC8-C490-42F6-B430-ED0E2BEA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2467-A5B8-4FC5-8AAF-228B0245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E436-74B4-4BDD-A6FC-B2C3F137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2838-38EA-4965-80C6-A8C7FECB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1D21-DA2E-4089-9EF4-C3AA7E13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A392-1116-46D9-9850-68BBE78D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D917-8044-480C-B6D0-F51560AA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CA2F-F21E-4DEC-9E41-419A6F59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0F82-0A85-4B4D-83B0-4B50236F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1190-2A2F-4B36-A05A-EE6A03F6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0AE7-E338-4095-879D-16568695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6787-C583-4578-B8FD-1097A1D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8F91-6FA7-43ED-8D25-EF504950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FDC0-64C0-47A7-942E-B3FC112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5F89-F3DF-43D4-976D-E66BB5E8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6573-4668-49CE-B8C0-D433A5F84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B75C6-BCAD-4FE0-B70C-B7BF542E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2165F-6969-4F3D-969D-431ACD8B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EA755-5BA7-498C-BC53-51A0933E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BF408-E64B-44B0-87A6-F63EF7D5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9834-31C8-4EC4-BC1D-25E0A9FC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CF93A-B908-48B2-9EA0-C44D4998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4DFB-567C-470A-A776-59DD3CBB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B924B-5C94-498C-BB09-EB6440FC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1B908-B29F-4D07-A967-8E7CE7350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56AA6-68F2-4C8B-B957-7DAD89B5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A890B-FC5C-4F55-B24B-4565C7F1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8DFC8-DA51-4897-A88B-C658B0A3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9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0B19-45CB-4AEA-B672-E10A655D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B026E-CE79-4384-AE87-0E61EE11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CF497-B4A1-4AAE-A31D-84671EDA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C4A79-4D68-49F3-A0D0-C02D2B49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4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FB914-B5CD-4543-82C2-73332086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1F9C7-39D2-4A93-A1FD-8CA1363E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1460-C73C-4174-83EE-E4B3169B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3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AA27-B781-435E-A5AA-0EF51619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B536-65D3-42CE-9641-40218A93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D79E-49BB-4639-BD42-D6CBA9D50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25378-17EB-4607-8865-5A6D62AE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B3EF6-F5E1-4CC7-8AF5-2DFBA7C5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49471-0018-4F0E-9277-FC3F809D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F1F1-4872-45AD-8F1A-3D9AE39B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98758-A28E-440A-B657-1B05CC2C5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EF6C-5741-4A02-AE2C-C3945367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D5F0A-4842-4A01-A0E8-D08A1404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BFECA-C19E-4C80-801C-6A3F6D6B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0516-AB47-41EB-B067-B012F813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AD6A4-5469-43BB-9C40-FA27C499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2AC3-2672-4DE1-9970-2E0C42518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1D1A-F709-43A5-B625-505E5B26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6E67-BC16-458E-BEC0-1BBE80F305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B622-594A-4687-B3EE-FC773AC44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E389-9762-47EB-8863-5D19058F8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DE62-D844-4D1B-9F43-699FC426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2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425"/>
            <a:ext cx="9144000" cy="2387600"/>
          </a:xfrm>
        </p:spPr>
        <p:txBody>
          <a:bodyPr/>
          <a:lstStyle/>
          <a:p>
            <a:r>
              <a:rPr lang="en-US" dirty="0"/>
              <a:t>Periodicity in Data Streams with Wildcards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6125"/>
            <a:ext cx="9144000" cy="2993634"/>
          </a:xfrm>
        </p:spPr>
        <p:txBody>
          <a:bodyPr>
            <a:normAutofit/>
          </a:bodyPr>
          <a:lstStyle/>
          <a:p>
            <a:r>
              <a:rPr lang="en-US" dirty="0" err="1"/>
              <a:t>Funda</a:t>
            </a:r>
            <a:r>
              <a:rPr lang="en-US" dirty="0"/>
              <a:t> Ergun,</a:t>
            </a:r>
          </a:p>
          <a:p>
            <a:r>
              <a:rPr lang="en-US" dirty="0"/>
              <a:t>Elena </a:t>
            </a:r>
            <a:r>
              <a:rPr lang="en-US" dirty="0" err="1"/>
              <a:t>Grigorescu</a:t>
            </a:r>
            <a:r>
              <a:rPr lang="en-US" dirty="0"/>
              <a:t>,</a:t>
            </a:r>
          </a:p>
          <a:p>
            <a:r>
              <a:rPr lang="en-US" dirty="0" err="1"/>
              <a:t>Erfan</a:t>
            </a:r>
            <a:r>
              <a:rPr lang="en-US" dirty="0"/>
              <a:t> </a:t>
            </a:r>
            <a:r>
              <a:rPr lang="en-US" dirty="0" err="1"/>
              <a:t>Sadeqi</a:t>
            </a:r>
            <a:r>
              <a:rPr lang="en-US" dirty="0"/>
              <a:t> </a:t>
            </a:r>
            <a:r>
              <a:rPr lang="en-US" dirty="0" err="1"/>
              <a:t>Azer</a:t>
            </a:r>
            <a:r>
              <a:rPr lang="en-US" dirty="0"/>
              <a:t>,</a:t>
            </a:r>
          </a:p>
          <a:p>
            <a:r>
              <a:rPr lang="en-US" dirty="0"/>
              <a:t>Samson Zhou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(Talk by Tatiana Kuznetsova)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65" y="5536065"/>
            <a:ext cx="3801705" cy="1195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8619"/>
            <a:ext cx="2069381" cy="206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-Periodicity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string that is “almost” periodic, robust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changes.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Periodicity: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-Periodicity: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sz="2600" dirty="0"/>
                  <a:t>ABCDABCDABCEABCE</a:t>
                </a:r>
              </a:p>
              <a:p>
                <a:pPr marL="91440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FF0000"/>
                    </a:solidFill>
                  </a:rPr>
                  <a:t>ABCDABCDABCE</a:t>
                </a:r>
                <a:r>
                  <a:rPr lang="en-US" sz="2600" dirty="0"/>
                  <a:t>ABCE</a:t>
                </a:r>
              </a:p>
              <a:p>
                <a:pPr marL="91440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FF0000"/>
                    </a:solidFill>
                  </a:rPr>
                  <a:t>ABCDABC</a:t>
                </a:r>
                <a:r>
                  <a:rPr lang="en-US" sz="2600" dirty="0"/>
                  <a:t>D</a:t>
                </a:r>
                <a:r>
                  <a:rPr lang="en-US" sz="2600" dirty="0">
                    <a:solidFill>
                      <a:srgbClr val="FF0000"/>
                    </a:solidFill>
                  </a:rPr>
                  <a:t>ABCE</a:t>
                </a:r>
                <a:endParaRPr lang="en-US" sz="2600" dirty="0"/>
              </a:p>
              <a:p>
                <a:pPr marL="91440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0070C0"/>
                    </a:solidFill>
                  </a:rPr>
                  <a:t>ABCDABC</a:t>
                </a:r>
                <a:r>
                  <a:rPr lang="en-US" sz="2600" dirty="0"/>
                  <a:t>E</a:t>
                </a:r>
                <a:r>
                  <a:rPr lang="en-US" sz="2600" dirty="0">
                    <a:solidFill>
                      <a:srgbClr val="0070C0"/>
                    </a:solidFill>
                  </a:rPr>
                  <a:t>ABCE</a:t>
                </a:r>
              </a:p>
              <a:p>
                <a:pPr marL="914400" lvl="2" indent="0">
                  <a:buNone/>
                </a:pPr>
                <a:r>
                  <a:rPr lang="en-US" sz="2600" dirty="0"/>
                  <a:t> ABCD</a:t>
                </a:r>
                <a:r>
                  <a:rPr lang="en-US" sz="2600" dirty="0">
                    <a:solidFill>
                      <a:srgbClr val="0070C0"/>
                    </a:solidFill>
                  </a:rPr>
                  <a:t>ABCDABCEABCE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Long term periodic changes, but also encompasses “natural” definition.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78984" y="4312112"/>
            <a:ext cx="195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1-period: 4</a:t>
            </a:r>
          </a:p>
        </p:txBody>
      </p:sp>
    </p:spTree>
    <p:extLst>
      <p:ext uri="{BB962C8B-B14F-4D97-AF65-F5344CB8AC3E}">
        <p14:creationId xmlns:p14="http://schemas.microsoft.com/office/powerpoint/2010/main" val="17450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Related Work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-Periodicity)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find the shortest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 in one-pass,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. (ErgunGrigorescuSadeqi-AzerZhou17)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find the shortest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 in two-passes, even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. (EGSZ17)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space to 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in one-pass. (EGSZ17)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space to 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-period, even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in one-pass. (EGSZ17)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-Mismatch Problem: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 to find all instances of a pattern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within a text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with up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errors. (CliffordKociumakaPorat18)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72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Naïve Approach 2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-Periodicity)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Treat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wildcard characters as a “mismatch”.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  <a:blipFill>
                <a:blip r:embed="rId3"/>
                <a:stretch>
                  <a:fillRect l="-1043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90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Naïve Approach (Summary)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Naïve approach 1: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post-processing time.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Naïve approach 2: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space.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post-processing (and per-arriving-symbol) 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  <a:blipFill>
                <a:blip r:embed="rId2"/>
                <a:stretch>
                  <a:fillRect l="-1043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17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Naïve approach 1: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post-processing time.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Naïve approach 2: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space.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post-processing (and per-arriving-symbol) time.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Our results: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space</a:t>
                </a:r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post-processing (and per-arriving-symbol) time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  <a:blipFill>
                <a:blip r:embed="rId2"/>
                <a:stretch>
                  <a:fillRect l="-1043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3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1371600" lvl="3" indent="0">
                  <a:buNone/>
                </a:pPr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ABCDABCDABCD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ABCDABCDABCD</a:t>
                </a:r>
                <a:endParaRPr lang="en-US" sz="2800" dirty="0"/>
              </a:p>
              <a:p>
                <a:pPr marL="1371600" lvl="3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ABCDABCD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B050"/>
                    </a:solidFill>
                  </a:rPr>
                  <a:t>ABCDABCD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then for some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More Intuition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Find all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characters </a:t>
                </a:r>
                <a:r>
                  <a:rPr lang="en-US" dirty="0"/>
                  <a:t>match.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.</a:t>
                </a:r>
              </a:p>
              <a:p>
                <a:pPr marL="1371600" lvl="3" indent="0">
                  <a:buNone/>
                </a:pPr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ABCDABCD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B050"/>
                    </a:solidFill>
                  </a:rPr>
                  <a:t>ABCDABCD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</a:t>
                </a:r>
                <a:endParaRPr lang="en-US" sz="28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check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wildcard-period.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.</a:t>
                </a:r>
              </a:p>
              <a:p>
                <a:pPr marL="1371600" lvl="3" indent="0">
                  <a:buNone/>
                </a:pPr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ABCDABCDABCD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ABCDABCDABCD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23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Find candidates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Check candidates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551" y="2547725"/>
            <a:ext cx="15070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Wildcard Periodicity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Let wildcards be </a:t>
                </a:r>
                <a:r>
                  <a:rPr lang="en-US" dirty="0">
                    <a:solidFill>
                      <a:srgbClr val="0070C0"/>
                    </a:solidFill>
                  </a:rPr>
                  <a:t>separate character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ABCDA??DABCDABCD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A</a:t>
                </a:r>
                <a:r>
                  <a:rPr lang="en-US" sz="2800" dirty="0">
                    <a:solidFill>
                      <a:srgbClr val="C00000"/>
                    </a:solidFill>
                  </a:rPr>
                  <a:t>BC</a:t>
                </a:r>
                <a:r>
                  <a:rPr lang="en-US" sz="2800" dirty="0"/>
                  <a:t>DA</a:t>
                </a:r>
                <a:r>
                  <a:rPr lang="en-US" sz="2800" dirty="0">
                    <a:solidFill>
                      <a:srgbClr val="C00000"/>
                    </a:solidFill>
                  </a:rPr>
                  <a:t>??</a:t>
                </a:r>
                <a:r>
                  <a:rPr lang="en-US" sz="2800" dirty="0"/>
                  <a:t>DABCD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2800" dirty="0"/>
                  <a:t>A</a:t>
                </a:r>
                <a:r>
                  <a:rPr lang="en-US" sz="2800" dirty="0">
                    <a:solidFill>
                      <a:srgbClr val="C00000"/>
                    </a:solidFill>
                  </a:rPr>
                  <a:t>??</a:t>
                </a:r>
                <a:r>
                  <a:rPr lang="en-US" sz="2800" dirty="0"/>
                  <a:t>DA</a:t>
                </a:r>
                <a:r>
                  <a:rPr lang="en-US" sz="2800" dirty="0">
                    <a:solidFill>
                      <a:srgbClr val="C00000"/>
                    </a:solidFill>
                  </a:rPr>
                  <a:t>BC</a:t>
                </a:r>
                <a:r>
                  <a:rPr lang="en-US" sz="2800" dirty="0"/>
                  <a:t>DABCD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</a:t>
                </a:r>
                <a:r>
                  <a:rPr lang="en-US" sz="2800" dirty="0">
                    <a:solidFill>
                      <a:srgbClr val="7030A0"/>
                    </a:solidFill>
                  </a:rPr>
                  <a:t>ABCD</a:t>
                </a:r>
                <a:r>
                  <a:rPr lang="en-US" sz="2800" dirty="0">
                    <a:solidFill>
                      <a:srgbClr val="00B050"/>
                    </a:solidFill>
                  </a:rPr>
                  <a:t>ABCD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1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Overall Idea (First Pass)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Let wildcards be </a:t>
                </a:r>
                <a:r>
                  <a:rPr lang="en-US" dirty="0">
                    <a:solidFill>
                      <a:srgbClr val="0070C0"/>
                    </a:solidFill>
                  </a:rPr>
                  <a:t>separate characters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Find all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match the first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characters.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-Mismatch Algorithm [CKP18].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Record locations of the wildcard characters.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88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Periodicity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28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portion of a string that repeats</a:t>
            </a:r>
          </a:p>
          <a:p>
            <a:pPr marL="1371600" lvl="3" indent="0">
              <a:buNone/>
            </a:pPr>
            <a:r>
              <a:rPr lang="en-US" sz="2800" dirty="0"/>
              <a:t>ABCDABCDABCDABCD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ABCD</a:t>
            </a:r>
            <a:r>
              <a:rPr lang="en-US" sz="2800" dirty="0">
                <a:solidFill>
                  <a:srgbClr val="0070C0"/>
                </a:solidFill>
              </a:rPr>
              <a:t>ABCD</a:t>
            </a:r>
            <a:r>
              <a:rPr lang="en-US" sz="2800" dirty="0">
                <a:solidFill>
                  <a:srgbClr val="7030A0"/>
                </a:solidFill>
              </a:rPr>
              <a:t>ABCD</a:t>
            </a:r>
            <a:r>
              <a:rPr lang="en-US" sz="2800" dirty="0">
                <a:solidFill>
                  <a:srgbClr val="00B050"/>
                </a:solidFill>
              </a:rPr>
              <a:t>ABCD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Finding repetitive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Applications: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Bioinformatics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Natural language processing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30715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Overall Idea (Second Pass)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check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wildcard-period.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Does there exist an assignment to the wildcards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81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70692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Find candidates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Check candidates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Challenge: How to assign values to wildcard characters in second </a:t>
                </a:r>
                <a:r>
                  <a:rPr lang="en-US"/>
                  <a:t>pass?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Structural Results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TO DO: Show there is a small number of possible values for wildcard characters.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70692" cy="4351338"/>
              </a:xfrm>
              <a:blipFill>
                <a:blip r:embed="rId2"/>
                <a:stretch>
                  <a:fillRect l="-1296" t="-2241" r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551" y="2547725"/>
            <a:ext cx="1507067" cy="150706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CB936C-293C-4EC1-A68C-100EDE14726E}"/>
              </a:ext>
            </a:extLst>
          </p:cNvPr>
          <p:cNvSpPr/>
          <p:nvPr/>
        </p:nvSpPr>
        <p:spPr>
          <a:xfrm>
            <a:off x="599769" y="1592826"/>
            <a:ext cx="8874016" cy="270935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Find all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“candidate” wildcard-periods.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check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wildcard-period.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ABCD</a:t>
                </a:r>
                <a:r>
                  <a:rPr lang="en-US" dirty="0">
                    <a:solidFill>
                      <a:srgbClr val="00B0F0"/>
                    </a:solidFill>
                  </a:rPr>
                  <a:t>ABCD</a:t>
                </a:r>
                <a:r>
                  <a:rPr lang="en-US" dirty="0">
                    <a:solidFill>
                      <a:srgbClr val="7030A0"/>
                    </a:solidFill>
                  </a:rPr>
                  <a:t>ABCD</a:t>
                </a:r>
                <a:r>
                  <a:rPr lang="en-US" dirty="0">
                    <a:solidFill>
                      <a:srgbClr val="00B050"/>
                    </a:solidFill>
                  </a:rPr>
                  <a:t>ABCD</a:t>
                </a:r>
                <a:r>
                  <a:rPr lang="en-US" dirty="0">
                    <a:solidFill>
                      <a:schemeClr val="accent4"/>
                    </a:solidFill>
                  </a:rPr>
                  <a:t>ABCD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Candidate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4,8,12,16,…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Candidates form an arithmetic progression!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139" y="578645"/>
            <a:ext cx="1399043" cy="2618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139" y="4001294"/>
            <a:ext cx="1424687" cy="26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are periods, then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is a period.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Does not work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-periodicity!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AAAABA,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AAAA</a:t>
                </a:r>
                <a:r>
                  <a:rPr lang="en-US" dirty="0"/>
                  <a:t>BA, AA</a:t>
                </a:r>
                <a:r>
                  <a:rPr lang="en-US" dirty="0">
                    <a:solidFill>
                      <a:srgbClr val="0070C0"/>
                    </a:solidFill>
                  </a:rPr>
                  <a:t>AABA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AAAA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AABA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AAA</a:t>
                </a:r>
                <a:r>
                  <a:rPr lang="en-US" dirty="0"/>
                  <a:t>ABA, AAA</a:t>
                </a:r>
                <a:r>
                  <a:rPr lang="en-US" dirty="0">
                    <a:solidFill>
                      <a:srgbClr val="0070C0"/>
                    </a:solidFill>
                  </a:rPr>
                  <a:t>ABA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AAA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ABA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AAAAB</a:t>
                </a:r>
                <a:r>
                  <a:rPr lang="en-US" dirty="0"/>
                  <a:t>A, A</a:t>
                </a:r>
                <a:r>
                  <a:rPr lang="en-US" dirty="0">
                    <a:solidFill>
                      <a:srgbClr val="0070C0"/>
                    </a:solidFill>
                  </a:rPr>
                  <a:t>AAABA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AAAAB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AAABA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  <a:blipFill>
                <a:blip r:embed="rId2"/>
                <a:stretch>
                  <a:fillRect l="-928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80143" y="3461851"/>
            <a:ext cx="195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mismatch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0143" y="4647964"/>
            <a:ext cx="195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mismatch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0143" y="5696215"/>
            <a:ext cx="232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mismatches!</a:t>
            </a:r>
          </a:p>
        </p:txBody>
      </p:sp>
    </p:spTree>
    <p:extLst>
      <p:ext uri="{BB962C8B-B14F-4D97-AF65-F5344CB8AC3E}">
        <p14:creationId xmlns:p14="http://schemas.microsoft.com/office/powerpoint/2010/main" val="27141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0491" y="365125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Structural Results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-Periodicity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491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Candidates actually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arithmetic progressions [EGSZ17]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Each arithmetic progression can be checked by building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fingerprints. [EGSZ17]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  <a:blipFill>
                <a:blip r:embed="rId3"/>
                <a:stretch>
                  <a:fillRect l="-1043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67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w.h.p.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(Schwartz-Zippel)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024313"/>
            <a:ext cx="1524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After first pass: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arithmetic progressions, locations of wildcards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be the locations of the wildcards.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be one of the arithmetic progressions.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  <a:blipFill>
                <a:blip r:embed="rId2"/>
                <a:stretch>
                  <a:fillRect l="-1043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19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Consider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sequences: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Recall: Each arithmetic progression can be checked by building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fingerprints. [EGSZ17]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At most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fingerprints needed for assignments of wildcards for each arithmetic progression!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  <a:blipFill>
                <a:blip r:embed="rId2"/>
                <a:stretch>
                  <a:fillRect l="-1043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ADA887-6232-4691-9E4B-B5AEBB1CFE78}"/>
                  </a:ext>
                </a:extLst>
              </p:cNvPr>
              <p:cNvSpPr/>
              <p:nvPr/>
            </p:nvSpPr>
            <p:spPr>
              <a:xfrm>
                <a:off x="2707172" y="2329934"/>
                <a:ext cx="6020238" cy="201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…,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ADA887-6232-4691-9E4B-B5AEBB1CF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72" y="2329934"/>
                <a:ext cx="6020238" cy="2012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26C588-A9E4-4F02-BB2C-FCA898005933}"/>
              </a:ext>
            </a:extLst>
          </p:cNvPr>
          <p:cNvSpPr/>
          <p:nvPr/>
        </p:nvSpPr>
        <p:spPr>
          <a:xfrm>
            <a:off x="665083" y="5561045"/>
            <a:ext cx="10503659" cy="108760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6763B64-8643-402B-9F86-2C44E58DC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Theorem: At most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fingerprints needed for assignments of wildcards for each arithmetic progression!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arithmetic progressions 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fingerprints 								needed in total!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6763B64-8643-402B-9F86-2C44E58DC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618FAE-0CD6-4526-A3E9-373803AFDDB1}"/>
              </a:ext>
            </a:extLst>
          </p:cNvPr>
          <p:cNvSpPr/>
          <p:nvPr/>
        </p:nvSpPr>
        <p:spPr>
          <a:xfrm>
            <a:off x="822432" y="1690688"/>
            <a:ext cx="10503659" cy="108760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AB180D-5A07-4F12-B05C-1909AF5D344D}"/>
              </a:ext>
            </a:extLst>
          </p:cNvPr>
          <p:cNvSpPr/>
          <p:nvPr/>
        </p:nvSpPr>
        <p:spPr>
          <a:xfrm>
            <a:off x="6475445" y="3228391"/>
            <a:ext cx="84908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70692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Find candidates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Check candidates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Challenge: How to assign values to wildcard characters in second pass? candidates between passes?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Structural Results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 Theorem: At most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fingerprints needed for assignments of wildcards.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70692" cy="4351338"/>
              </a:xfrm>
              <a:blipFill>
                <a:blip r:embed="rId2"/>
                <a:stretch>
                  <a:fillRect l="-1296" t="-2241" r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551" y="2547725"/>
            <a:ext cx="1507067" cy="150706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CB936C-293C-4EC1-A68C-100EDE14726E}"/>
              </a:ext>
            </a:extLst>
          </p:cNvPr>
          <p:cNvSpPr/>
          <p:nvPr/>
        </p:nvSpPr>
        <p:spPr>
          <a:xfrm>
            <a:off x="599769" y="1592826"/>
            <a:ext cx="8874016" cy="270935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Periodicity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280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Alternate definition: prefix is the same as suffix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371600" lvl="3" indent="0">
                  <a:buNone/>
                </a:pPr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ABCDABCDABCD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ABCDABCDABCD</a:t>
                </a:r>
                <a:endParaRPr lang="en-US" sz="2800" dirty="0"/>
              </a:p>
              <a:p>
                <a:pPr marL="1371600" lvl="3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ABCDABCDABCD</a:t>
                </a:r>
                <a:endParaRPr lang="en-US" sz="2800" dirty="0"/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ABCDABCDABCD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28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550605" y="1235022"/>
            <a:ext cx="9429135" cy="53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393493" y="271836"/>
            <a:ext cx="2546554" cy="21887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7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weight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𝑦𝑥𝑥𝑥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wildcards be 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positions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that differ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0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838200" y="1894212"/>
                <a:ext cx="5010539" cy="42454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YES: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then the smallest wildcard-period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4212"/>
                <a:ext cx="5010539" cy="42454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343261" y="1894212"/>
                <a:ext cx="5010539" cy="424542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NO: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 smallest wildcard-period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at least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61" y="1894212"/>
                <a:ext cx="5010539" cy="42454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71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Just need to show cannot differentiate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5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bits.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weight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are mapped to the same configuration.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16" y="3643313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48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set of indices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does not differ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11</a:t>
                </a:r>
                <a:r>
                  <a:rPr lang="en-US" dirty="0"/>
                  <a:t>000</a:t>
                </a:r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’: 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00</a:t>
                </a:r>
                <a:r>
                  <a:rPr lang="en-US" dirty="0"/>
                  <a:t>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1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110</a:t>
                </a:r>
                <a:r>
                  <a:rPr lang="en-US" dirty="0">
                    <a:solidFill>
                      <a:srgbClr val="FF0000"/>
                    </a:solidFill>
                  </a:rPr>
                  <a:t>11</a:t>
                </a:r>
                <a:r>
                  <a:rPr lang="en-US" dirty="0"/>
                  <a:t>000100010</a:t>
                </a:r>
                <a:r>
                  <a:rPr lang="en-US" dirty="0">
                    <a:solidFill>
                      <a:srgbClr val="FF0000"/>
                    </a:solidFill>
                  </a:rPr>
                  <a:t>111</a:t>
                </a:r>
                <a:r>
                  <a:rPr lang="en-US" dirty="0"/>
                  <a:t>001001000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0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Errs on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9601200" y="2637692"/>
            <a:ext cx="1752600" cy="1000415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3496453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 There are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mapped to the wrong configuration, each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algorithm is incorrect.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Probability of failure: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4553" y="3893069"/>
                <a:ext cx="6142894" cy="2576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3" y="3893069"/>
                <a:ext cx="6142894" cy="2576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89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Provided a distribution over which any deterministic algorithm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bits fails to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of the time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wildcard-periodicity algorithm differentiates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Showed every deterministic algorithm fails over random inputs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01" y="5154086"/>
            <a:ext cx="1616685" cy="16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7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Larger Values and One-Pass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3313" y="1880741"/>
                <a:ext cx="8995348" cy="109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, then for some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Run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instances in parallel.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3" y="1880741"/>
                <a:ext cx="8995348" cy="1097416"/>
              </a:xfrm>
              <a:prstGeom prst="rect">
                <a:avLst/>
              </a:prstGeom>
              <a:blipFill>
                <a:blip r:embed="rId2"/>
                <a:stretch>
                  <a:fillRect l="-1152" t="-556" r="-47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838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Properties of Karp-Rabin Fingerprints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(sliding)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(reversal)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9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Wildcard-Periodicity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An “incomplete” string, missing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characters.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Each missing character (a wildcard) denoted by “?”.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Periodicity: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Wildcard-Periodicity: There exists an assignment to the wildcards such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sz="2600" dirty="0"/>
                  <a:t>AB?DABC?ABCD?BCD</a:t>
                </a:r>
              </a:p>
              <a:p>
                <a:pPr marL="914400" lvl="2" indent="0">
                  <a:buNone/>
                </a:pPr>
                <a:r>
                  <a:rPr lang="en-US" sz="2600" dirty="0"/>
                  <a:t> AB</a:t>
                </a:r>
                <a:r>
                  <a:rPr lang="en-US" sz="2600" dirty="0">
                    <a:solidFill>
                      <a:srgbClr val="FF0000"/>
                    </a:solidFill>
                  </a:rPr>
                  <a:t>C</a:t>
                </a:r>
                <a:r>
                  <a:rPr lang="en-US" sz="2600" dirty="0"/>
                  <a:t>DABC</a:t>
                </a:r>
                <a:r>
                  <a:rPr lang="en-US" sz="2600" dirty="0">
                    <a:solidFill>
                      <a:srgbClr val="FF0000"/>
                    </a:solidFill>
                  </a:rPr>
                  <a:t>D</a:t>
                </a:r>
                <a:r>
                  <a:rPr lang="en-US" sz="2600" dirty="0"/>
                  <a:t>ABCD</a:t>
                </a:r>
                <a:r>
                  <a:rPr lang="en-US" sz="2600" dirty="0">
                    <a:solidFill>
                      <a:srgbClr val="FF0000"/>
                    </a:solidFill>
                  </a:rPr>
                  <a:t>A</a:t>
                </a:r>
                <a:r>
                  <a:rPr lang="en-US" sz="2600" dirty="0"/>
                  <a:t>BCD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Natural definition of periodicity when some of the data is erased or corrupted.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78984" y="4312112"/>
            <a:ext cx="280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Wildcard-period: 4</a:t>
            </a:r>
          </a:p>
        </p:txBody>
      </p:sp>
    </p:spTree>
    <p:extLst>
      <p:ext uri="{BB962C8B-B14F-4D97-AF65-F5344CB8AC3E}">
        <p14:creationId xmlns:p14="http://schemas.microsoft.com/office/powerpoint/2010/main" val="18364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arrives one symbol at a time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space, 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abaacabaccbabbbcbabbccababbccb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abaacabaccbabbbcbabbccababbccb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abaacabaccbabbbcbabbccababbccb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38" y="3004193"/>
            <a:ext cx="4743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Wildcard-Periodicity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wildcards, which arrives in a data stream, identify the smallest wildcard</a:t>
                </a:r>
                <a:r>
                  <a:rPr lang="en-US" dirty="0">
                    <a:solidFill>
                      <a:schemeClr val="tx1"/>
                    </a:solidFill>
                  </a:rPr>
                  <a:t>-period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with one pass over the data.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wildcards, which arrives in a data stream, identify the smallest wildcard</a:t>
                </a:r>
                <a:r>
                  <a:rPr lang="en-US" dirty="0">
                    <a:solidFill>
                      <a:schemeClr val="tx1"/>
                    </a:solidFill>
                  </a:rPr>
                  <a:t>-period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with two </a:t>
                </a:r>
                <a:r>
                  <a:rPr lang="en-US"/>
                  <a:t>passes over the data.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&quot;No&quot; Symbol 3"/>
          <p:cNvSpPr/>
          <p:nvPr/>
        </p:nvSpPr>
        <p:spPr>
          <a:xfrm>
            <a:off x="5289522" y="1417501"/>
            <a:ext cx="1773936" cy="1649095"/>
          </a:xfrm>
          <a:prstGeom prst="noSmoking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Related Work (Exact Periodicity)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find the shortest period in one-pass,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(ErgunJowhariSaglam10)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space to find the period in one-pass,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(EJS10)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find the shortest period in two-passes, even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(EJS10)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  <a:blipFill>
                <a:blip r:embed="rId2"/>
                <a:stretch>
                  <a:fillRect l="-1043" t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2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Naïve Approach 1 (Exact Periodicity)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Make a guess for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wildcard characters.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post-processing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  <a:blipFill>
                <a:blip r:embed="rId2"/>
                <a:stretch>
                  <a:fillRect l="-1043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1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Hamming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Hamming distance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defined as the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H</a:t>
                </a:r>
                <a:r>
                  <a:rPr lang="en-US" dirty="0"/>
                  <a:t>A</a:t>
                </a:r>
                <a:r>
                  <a:rPr lang="en-US" dirty="0">
                    <a:solidFill>
                      <a:srgbClr val="00B0F0"/>
                    </a:solidFill>
                  </a:rPr>
                  <a:t>M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ING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F</a:t>
                </a:r>
                <a:r>
                  <a:rPr lang="en-US" dirty="0"/>
                  <a:t>A</a:t>
                </a:r>
                <a:r>
                  <a:rPr lang="en-US" dirty="0">
                    <a:solidFill>
                      <a:srgbClr val="00B0F0"/>
                    </a:solidFill>
                  </a:rPr>
                  <a:t>L</a:t>
                </a:r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  <a:r>
                  <a:rPr lang="en-US" dirty="0"/>
                  <a:t>ING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𝐻𝐴𝑀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7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1874</Words>
  <Application>Microsoft Office PowerPoint</Application>
  <PresentationFormat>Widescreen</PresentationFormat>
  <Paragraphs>246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Periodicity in Data Streams with Wildcards</vt:lpstr>
      <vt:lpstr>Periodicity</vt:lpstr>
      <vt:lpstr>Periodicity</vt:lpstr>
      <vt:lpstr>Wildcard-Periodicity</vt:lpstr>
      <vt:lpstr>Streaming Model</vt:lpstr>
      <vt:lpstr>Wildcard-Periodicity Problem</vt:lpstr>
      <vt:lpstr>Related Work (Exact Periodicity)</vt:lpstr>
      <vt:lpstr>Naïve Approach 1 (Exact Periodicity)</vt:lpstr>
      <vt:lpstr>Hamming Distance</vt:lpstr>
      <vt:lpstr>k-Periodicity</vt:lpstr>
      <vt:lpstr>Related Work (k-Periodicity)</vt:lpstr>
      <vt:lpstr>Naïve Approach 2 (k-Periodicity)</vt:lpstr>
      <vt:lpstr>Naïve Approach (Summary)</vt:lpstr>
      <vt:lpstr>Our Results</vt:lpstr>
      <vt:lpstr>Intuition</vt:lpstr>
      <vt:lpstr>More Intuition</vt:lpstr>
      <vt:lpstr>Review</vt:lpstr>
      <vt:lpstr>Wildcard Periodicity</vt:lpstr>
      <vt:lpstr>Overall Idea (First Pass)</vt:lpstr>
      <vt:lpstr>Overall Idea (Second Pass)</vt:lpstr>
      <vt:lpstr>Review</vt:lpstr>
      <vt:lpstr>First Pass to Second Pass?</vt:lpstr>
      <vt:lpstr>First Pass to Second Pass?</vt:lpstr>
      <vt:lpstr>Structural Results from k-Periodicity</vt:lpstr>
      <vt:lpstr>Karp-Rabin Fingerprints</vt:lpstr>
      <vt:lpstr>Structural Result</vt:lpstr>
      <vt:lpstr>Structural Result</vt:lpstr>
      <vt:lpstr>Structural Result</vt:lpstr>
      <vt:lpstr>Review</vt:lpstr>
      <vt:lpstr>Questions?</vt:lpstr>
      <vt:lpstr>Lower Bounds</vt:lpstr>
      <vt:lpstr>Lower Bounds</vt:lpstr>
      <vt:lpstr>Lower Bounds</vt:lpstr>
      <vt:lpstr>Lower Bounds</vt:lpstr>
      <vt:lpstr>Lower Bounds</vt:lpstr>
      <vt:lpstr>Lower Bounds</vt:lpstr>
      <vt:lpstr>In review</vt:lpstr>
      <vt:lpstr>Larger Values and One-Pass Algorithm</vt:lpstr>
      <vt:lpstr>Properties of Karp-Rabin Fingerprints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Periodicity in Data Streams with Wildcards</dc:title>
  <dc:creator>Samson S Zhou</dc:creator>
  <cp:lastModifiedBy>Samson S Zhou</cp:lastModifiedBy>
  <cp:revision>40</cp:revision>
  <dcterms:created xsi:type="dcterms:W3CDTF">2018-05-29T03:44:56Z</dcterms:created>
  <dcterms:modified xsi:type="dcterms:W3CDTF">2018-06-06T22:47:26Z</dcterms:modified>
</cp:coreProperties>
</file>