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491" r:id="rId3"/>
    <p:sldId id="264" r:id="rId4"/>
    <p:sldId id="788" r:id="rId5"/>
    <p:sldId id="504" r:id="rId6"/>
    <p:sldId id="575" r:id="rId7"/>
    <p:sldId id="673" r:id="rId8"/>
    <p:sldId id="789" r:id="rId9"/>
    <p:sldId id="790" r:id="rId10"/>
    <p:sldId id="794" r:id="rId11"/>
    <p:sldId id="791" r:id="rId12"/>
    <p:sldId id="792" r:id="rId13"/>
    <p:sldId id="795" r:id="rId14"/>
    <p:sldId id="796" r:id="rId15"/>
    <p:sldId id="797" r:id="rId16"/>
    <p:sldId id="258" r:id="rId17"/>
    <p:sldId id="834" r:id="rId18"/>
    <p:sldId id="482" r:id="rId19"/>
    <p:sldId id="800" r:id="rId20"/>
    <p:sldId id="805" r:id="rId21"/>
    <p:sldId id="801" r:id="rId22"/>
    <p:sldId id="802" r:id="rId23"/>
    <p:sldId id="803" r:id="rId24"/>
    <p:sldId id="804" r:id="rId25"/>
    <p:sldId id="843" r:id="rId26"/>
    <p:sldId id="842" r:id="rId27"/>
    <p:sldId id="806" r:id="rId28"/>
    <p:sldId id="807" r:id="rId29"/>
    <p:sldId id="793" r:id="rId30"/>
    <p:sldId id="808" r:id="rId31"/>
    <p:sldId id="809" r:id="rId32"/>
    <p:sldId id="810" r:id="rId33"/>
    <p:sldId id="811" r:id="rId34"/>
    <p:sldId id="812" r:id="rId35"/>
    <p:sldId id="813" r:id="rId36"/>
    <p:sldId id="814" r:id="rId37"/>
    <p:sldId id="815" r:id="rId38"/>
    <p:sldId id="817" r:id="rId39"/>
    <p:sldId id="819" r:id="rId40"/>
    <p:sldId id="820" r:id="rId41"/>
    <p:sldId id="822" r:id="rId42"/>
    <p:sldId id="818" r:id="rId43"/>
    <p:sldId id="835" r:id="rId44"/>
    <p:sldId id="836" r:id="rId45"/>
    <p:sldId id="824" r:id="rId46"/>
    <p:sldId id="825" r:id="rId47"/>
    <p:sldId id="823" r:id="rId48"/>
    <p:sldId id="826" r:id="rId49"/>
    <p:sldId id="827" r:id="rId50"/>
    <p:sldId id="828" r:id="rId51"/>
    <p:sldId id="799" r:id="rId52"/>
    <p:sldId id="831" r:id="rId53"/>
    <p:sldId id="829" r:id="rId54"/>
    <p:sldId id="832" r:id="rId55"/>
    <p:sldId id="833" r:id="rId56"/>
    <p:sldId id="839" r:id="rId57"/>
    <p:sldId id="840" r:id="rId58"/>
    <p:sldId id="841" r:id="rId59"/>
    <p:sldId id="838" r:id="rId60"/>
    <p:sldId id="439" r:id="rId61"/>
    <p:sldId id="83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327CD-AA9F-413E-8364-4E9318EBF4D3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B24E-EE96-488D-B9C1-0F483A5B8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8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17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09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</a:rPr>
              <a:t>[KaneNelsonWoodruff10], [Blasiok20], [BlasiokDingNelson17], [Ganguly11, GangulyWoodruff18], [BravermanChestnutIvkinNelsonWangWoodruff17]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4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2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4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23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0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4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2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30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7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2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6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52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6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9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</a:rPr>
              <a:t>[KaneNelsonWoodruff10], [Blasiok20], [BlasiokDingNelson17], [Ganguly11, GangulyWoodruff18], [BravermanChestnutIvkinNelsonWangWoodruff17]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1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6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8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4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1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78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253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88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7030A0"/>
                </a:solidFill>
              </a:rPr>
              <a:t>[KaneNelsonWoodruff10], [Blasiok20], [BlasiokDingNelson17], [Ganguly11, GangulyWoodruff18], [BravermanChestnutIvkinNelsonWangWoodruff17]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9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8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4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9F23-FA6D-67B6-9561-900A94E43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252B3-3667-91F5-5BBC-A23AC449E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C341-EBDE-6C3E-5A7B-3252449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F620-F8C6-7C10-BBF9-4911D46E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97B41-3EDF-A43E-22B1-8A9F1638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0DB-1CA6-75A0-3938-6CD026A7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8EB5-B466-430D-ABBD-F6FECF00E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5234-D1CD-5DE4-187C-B881A34C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8748-0896-3A6E-94EB-9CBB7652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3D83-A560-9D75-7C23-CA36F12C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87ABD-10F0-7EE8-9A56-271D31CB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67941-4C3B-2C40-B7CB-F53FD7E5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BE70-C0F5-75DE-2BFE-6AB44C3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5088-D885-1BDA-621D-6A770A05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C8A9-BF96-8646-F0F5-C1FF3C42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D99-5729-556B-C3CC-48EFE347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FB1D-DBA0-1C81-B5BE-ED11E2E1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AF23-9369-83CA-E577-3482070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5C21-1E3C-CF70-BC1C-99E90134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7A6CE-EB8E-70AA-5352-48AA11ED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BBC3-95DC-2327-52AC-22459659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7C91-5515-0CDC-DD34-4B394B8B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E164-7B90-E808-8563-398F3A86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A448-524F-6C40-EAF5-864BBB7F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AB49-5179-A77A-9676-14FDD1F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59BC-D6E2-981B-CEB6-044DE7CA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9B8-7F1B-FF01-F461-529164BB6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39550-7000-82EB-407E-C51F8BAC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1682-4266-979E-C53D-3ADA5648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D7DE-C188-7593-0832-FB63D8C6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4AFA-F18E-2209-42ED-9317DEFA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C897-3C3F-8EE8-D0D1-37A8E317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BA55-1E3B-4622-1E44-A58F1849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45651-78D7-E7B7-6B95-D0F154C25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741C8-D6F4-0846-4D35-5E9F493D1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77841-0F7D-F808-1EC5-76581700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24223-F1C6-926A-5D23-E78C20D8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1379-EB07-13BB-1514-361BCAFA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220F7-00CC-5A28-0D70-FA04DE1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FA1-E3CE-FB6D-67D3-2D4C57E4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DF5FB-5BC4-4569-C30B-FFB069D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B9595-E60F-3813-C6BA-FD5DA668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0FA63-F966-F608-EC8B-A3368D59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77F31-661F-0F8F-0CAA-56582DD2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2A71E-7A90-29C4-DFD4-52E76F9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78A5-BC35-0CF6-36A4-F9BFCA65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D2B9-932E-E892-1C55-D4B39E9C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EF80-DE3F-E6B7-AAEE-1443F164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B0F77-820A-8102-87C3-503B39357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C0C30-107A-7E52-D079-ED320CC8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2FEC-4301-EC22-071B-B339DAD1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FC0B-B3F2-078F-F45C-B63A4CD6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3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F9E4-0C6F-9547-C172-E4F51B51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C4EC1-9644-4708-75D9-042BB7F6F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384F-9746-2E09-8E71-0FB6DA6D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A6869-2A7C-9789-31A9-A8F972D0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66D2F-4582-168E-B4B3-03C737DA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A473-6BBE-1F54-676C-B5508B8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52E7A-8337-2988-4C72-E56BA25F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A9C0-60A5-E8CE-14FF-E134F69D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1B3F8-E814-2069-A956-BA510CCBD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2F165-B26E-4817-B14F-19897E2A2DC5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CD22-AE7A-F0C5-CAF4-C550F45FF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A66-B796-50C8-B74E-16B2ECF9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55FD-50F4-44F9-9872-D77E33D89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2.png"/><Relationship Id="rId3" Type="http://schemas.openxmlformats.org/officeDocument/2006/relationships/image" Target="../media/image5.jpg"/><Relationship Id="rId7" Type="http://schemas.openxmlformats.org/officeDocument/2006/relationships/image" Target="../media/image95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9.png"/><Relationship Id="rId5" Type="http://schemas.openxmlformats.org/officeDocument/2006/relationships/image" Target="../media/image85.png"/><Relationship Id="rId10" Type="http://schemas.openxmlformats.org/officeDocument/2006/relationships/image" Target="../media/image98.png"/><Relationship Id="rId4" Type="http://schemas.openxmlformats.org/officeDocument/2006/relationships/image" Target="../media/image6.jpg"/><Relationship Id="rId9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NULL"/><Relationship Id="rId10" Type="http://schemas.openxmlformats.org/officeDocument/2006/relationships/image" Target="../media/image13.pn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7016-3150-422D-BDF4-D46B070C6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4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On Differential Privacy and Adaptive Data Analysis with Bounded Space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738FB15-3CA3-C8B1-3772-A90720BEF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17444"/>
          </a:xfrm>
        </p:spPr>
        <p:txBody>
          <a:bodyPr>
            <a:normAutofit/>
          </a:bodyPr>
          <a:lstStyle/>
          <a:p>
            <a:r>
              <a:rPr lang="en-US" dirty="0" err="1"/>
              <a:t>Itai</a:t>
            </a:r>
            <a:r>
              <a:rPr lang="en-US" dirty="0"/>
              <a:t> </a:t>
            </a:r>
            <a:r>
              <a:rPr lang="en-US" dirty="0" err="1"/>
              <a:t>Dinur</a:t>
            </a:r>
            <a:endParaRPr lang="en-US" dirty="0"/>
          </a:p>
          <a:p>
            <a:r>
              <a:rPr lang="en-US" dirty="0"/>
              <a:t>Uri Stemmer</a:t>
            </a:r>
          </a:p>
          <a:p>
            <a:r>
              <a:rPr lang="en-US" dirty="0"/>
              <a:t>David P. Woodruff</a:t>
            </a:r>
          </a:p>
          <a:p>
            <a:r>
              <a:rPr lang="en-US" dirty="0"/>
              <a:t>Samson Zhou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C0794-5FFB-6A76-FFBD-E7B00487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7" y="4825336"/>
            <a:ext cx="1851753" cy="1928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EEC15-278C-F5D0-F920-79C21F88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772" y="4850878"/>
            <a:ext cx="1382053" cy="1928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96C7-0CBB-6AE3-DEC0-2BCBF112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151" y="2805066"/>
            <a:ext cx="1849849" cy="1855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A82D61-27A5-3D5A-CB5E-25DEFDDB8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38" y="2575855"/>
            <a:ext cx="1528233" cy="19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(Differential Privacy)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“size” of the problem, i.e., data points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represented 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and queries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 be represented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There exists a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  <a:endParaRPr lang="en-US" i="1" dirty="0"/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 be solved non-privately using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of space</a:t>
                </a:r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can be solved privately using sample and space complexity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i="1" dirty="0"/>
                  <a:t>A</a:t>
                </a:r>
                <a:r>
                  <a:rPr lang="en-US" dirty="0"/>
                  <a:t>ny </a:t>
                </a:r>
                <a:r>
                  <a:rPr lang="en-US" dirty="0">
                    <a:effectLst/>
                  </a:rPr>
                  <a:t>computationally-efficient differentially-private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solving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must use space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(assuming the existence of a sub-exponentially secure symmetric-key encryption scheme)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10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02EC56A-15DB-D39F-BBD8-60E7F2FCDDDF}"/>
                  </a:ext>
                </a:extLst>
              </p:cNvPr>
              <p:cNvSpPr/>
              <p:nvPr/>
            </p:nvSpPr>
            <p:spPr>
              <a:xfrm>
                <a:off x="838200" y="1690688"/>
                <a:ext cx="1057835" cy="49163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02EC56A-15DB-D39F-BBD8-60E7F2FCD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7835" cy="49163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8D2741B8-71CC-E110-A96B-79CDDC017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15" y="3077275"/>
            <a:ext cx="2143125" cy="21431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71657C-F9BD-70DC-CB21-0A221FE5581F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1896035" y="4148838"/>
            <a:ext cx="1286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CE048F-86F9-32DD-FD8F-214AB45C22E6}"/>
                  </a:ext>
                </a:extLst>
              </p:cNvPr>
              <p:cNvSpPr txBox="1"/>
              <p:nvPr/>
            </p:nvSpPr>
            <p:spPr>
              <a:xfrm>
                <a:off x="3332630" y="2688930"/>
                <a:ext cx="11698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CE048F-86F9-32DD-FD8F-214AB45C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0" y="2688930"/>
                <a:ext cx="11698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F8B48A6E-FD1B-3050-DD46-AFC335CB3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638" y="1416277"/>
            <a:ext cx="486413" cy="8395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BE07B1-6567-38EB-545C-395ACE4E4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912" y="2715299"/>
            <a:ext cx="525518" cy="9342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F588EC-09A6-0C0B-C0A0-2FCDF504D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4294" y="5711863"/>
            <a:ext cx="512657" cy="81274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D0D170E-041A-E23D-CC10-FDC5DF872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2638" y="4355573"/>
            <a:ext cx="525518" cy="851472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D6639D-109C-E0AC-6535-D666098C63BB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752413" y="1836058"/>
            <a:ext cx="2100225" cy="1470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A881FB-C467-BCE5-F5CE-5A38CDB73FC1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4705456" y="3182426"/>
            <a:ext cx="2133456" cy="724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C1284E6-670A-F5CB-1B05-117B12F0A3CA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4912949" y="4415399"/>
            <a:ext cx="1939689" cy="36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42E3A8C-24F1-186D-4E21-F77FB58FB021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4814047" y="4922927"/>
            <a:ext cx="2070247" cy="119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3D14C9A-9E0D-1CA7-37D9-19036DCA680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989140" y="4112134"/>
            <a:ext cx="4190719" cy="367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93573D90-46B9-9DAB-B49B-D83CF4A5E7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5152" y="2998337"/>
            <a:ext cx="2371725" cy="192405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C94EEE8-D5E9-BAF1-D9A3-4E5BD30F5085}"/>
              </a:ext>
            </a:extLst>
          </p:cNvPr>
          <p:cNvCxnSpPr>
            <a:cxnSpLocks/>
          </p:cNvCxnSpPr>
          <p:nvPr/>
        </p:nvCxnSpPr>
        <p:spPr>
          <a:xfrm flipH="1" flipV="1">
            <a:off x="7491654" y="1853355"/>
            <a:ext cx="1976996" cy="1332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FF3C69-A79C-0897-B337-5B4640E72DBF}"/>
              </a:ext>
            </a:extLst>
          </p:cNvPr>
          <p:cNvCxnSpPr>
            <a:cxnSpLocks/>
          </p:cNvCxnSpPr>
          <p:nvPr/>
        </p:nvCxnSpPr>
        <p:spPr>
          <a:xfrm flipH="1" flipV="1">
            <a:off x="7505380" y="3182426"/>
            <a:ext cx="1773471" cy="311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2EDB47A-CF4B-80B5-5CAF-5C6FC0793619}"/>
              </a:ext>
            </a:extLst>
          </p:cNvPr>
          <p:cNvCxnSpPr>
            <a:cxnSpLocks/>
          </p:cNvCxnSpPr>
          <p:nvPr/>
        </p:nvCxnSpPr>
        <p:spPr>
          <a:xfrm flipH="1">
            <a:off x="7491654" y="4598354"/>
            <a:ext cx="1976996" cy="203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C5D39C-E341-533A-F89D-EB404495D391}"/>
              </a:ext>
            </a:extLst>
          </p:cNvPr>
          <p:cNvCxnSpPr>
            <a:cxnSpLocks/>
          </p:cNvCxnSpPr>
          <p:nvPr/>
        </p:nvCxnSpPr>
        <p:spPr>
          <a:xfrm flipH="1">
            <a:off x="7590265" y="4984125"/>
            <a:ext cx="2136441" cy="1105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C1C-909C-7C09-6C01-3482654F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Adaptive 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Adversary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chooses 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over a data domain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Mechanism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obtains a sample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containing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samples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rounds,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adversary chooses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→{−1,0,1}</m:t>
                    </m:r>
                  </m:oMath>
                </a14:m>
                <a:r>
                  <a:rPr lang="en-US" dirty="0"/>
                  <a:t>, possibly as a function of all previous answers given by the mechanism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mechanism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responds with an answer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which is given to the adversary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C1C-909C-7C09-6C01-3482654F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Adaptive 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samples, there exists a computationally efficient oracle that accurately answers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adaptive queries </a:t>
                </a:r>
                <a:r>
                  <a:rPr lang="en-US" dirty="0">
                    <a:solidFill>
                      <a:srgbClr val="7030A0"/>
                    </a:solidFill>
                  </a:rPr>
                  <a:t>[DFH+15]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T</a:t>
                </a:r>
                <a:r>
                  <a:rPr lang="en-US" dirty="0">
                    <a:effectLst/>
                  </a:rPr>
                  <a:t>here is no computationally efficient oracle that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samples is accurate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adaptively chosen queries (assuming the existence of one-way functions)</a:t>
                </a:r>
                <a:r>
                  <a:rPr lang="en-US" dirty="0">
                    <a:solidFill>
                      <a:srgbClr val="7030A0"/>
                    </a:solidFill>
                  </a:rPr>
                  <a:t> [SU15]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3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C1C-909C-7C09-6C01-3482654F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Adaptive 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samples, there exists a computationally efficient oracle that accurately answers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adaptive queries </a:t>
                </a:r>
                <a:r>
                  <a:rPr lang="en-US" dirty="0">
                    <a:solidFill>
                      <a:srgbClr val="7030A0"/>
                    </a:solidFill>
                  </a:rPr>
                  <a:t>[DFH+15]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T</a:t>
                </a:r>
                <a:r>
                  <a:rPr lang="en-US" dirty="0">
                    <a:effectLst/>
                  </a:rPr>
                  <a:t>here is no computationally efficient oracle that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samples is accurate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adaptively chosen queries (assuming the existence of one-way functions)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E837663-2B63-DF81-BC41-D39D771B49C7}"/>
              </a:ext>
            </a:extLst>
          </p:cNvPr>
          <p:cNvSpPr/>
          <p:nvPr/>
        </p:nvSpPr>
        <p:spPr>
          <a:xfrm>
            <a:off x="188260" y="62754"/>
            <a:ext cx="11743764" cy="6642846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effectLst/>
              </a:rPr>
              <a:t>Is there a more fundamental bottleneck for the ADA problem than the number of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  <a:effectLst/>
              </a:rPr>
              <a:t>samples?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0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(Adaptive Data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Every computationally efficient mechanism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(0.1, 0.1)</m:t>
                    </m:r>
                  </m:oMath>
                </a14:m>
                <a:r>
                  <a:rPr lang="en-US" dirty="0"/>
                  <a:t>-accurate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queries must have space complexity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assuming the existence of one-way functions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22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963C-1ED2-49CF-9234-28AB2307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Query vs. Communication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EB6F9F-D9D2-2B58-1B03-DE427643023C}"/>
              </a:ext>
            </a:extLst>
          </p:cNvPr>
          <p:cNvSpPr/>
          <p:nvPr/>
        </p:nvSpPr>
        <p:spPr>
          <a:xfrm>
            <a:off x="2790991" y="2401819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4D398D-5A4B-73E8-2D11-081E4B779CE5}"/>
              </a:ext>
            </a:extLst>
          </p:cNvPr>
          <p:cNvSpPr/>
          <p:nvPr/>
        </p:nvSpPr>
        <p:spPr>
          <a:xfrm>
            <a:off x="2011062" y="3486548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268C79-4311-3957-1822-ECC90BD8AF7C}"/>
              </a:ext>
            </a:extLst>
          </p:cNvPr>
          <p:cNvSpPr/>
          <p:nvPr/>
        </p:nvSpPr>
        <p:spPr>
          <a:xfrm>
            <a:off x="3490238" y="3486548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EC3706-C651-0A27-4EAA-0952B229DE51}"/>
              </a:ext>
            </a:extLst>
          </p:cNvPr>
          <p:cNvSpPr/>
          <p:nvPr/>
        </p:nvSpPr>
        <p:spPr>
          <a:xfrm>
            <a:off x="2539979" y="4660925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41AC44-E25C-0869-3ED0-775848295A6F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136568" y="2631375"/>
            <a:ext cx="691183" cy="85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16197E-537A-73E1-FDA5-13D90FDEDD9F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3005243" y="2631375"/>
            <a:ext cx="521755" cy="89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D1B223-68C8-01BC-7E81-B1E4CBA60595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2225314" y="3716104"/>
            <a:ext cx="440171" cy="944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43464-578B-2C02-420B-7A17C995BB64}"/>
              </a:ext>
            </a:extLst>
          </p:cNvPr>
          <p:cNvSpPr/>
          <p:nvPr/>
        </p:nvSpPr>
        <p:spPr>
          <a:xfrm>
            <a:off x="3139712" y="4261038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462FB-5281-0863-B323-5E0AB941E244}"/>
              </a:ext>
            </a:extLst>
          </p:cNvPr>
          <p:cNvSpPr/>
          <p:nvPr/>
        </p:nvSpPr>
        <p:spPr>
          <a:xfrm>
            <a:off x="3865855" y="4261038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4B149-5AB1-227A-64BE-B69626BE3888}"/>
              </a:ext>
            </a:extLst>
          </p:cNvPr>
          <p:cNvSpPr/>
          <p:nvPr/>
        </p:nvSpPr>
        <p:spPr>
          <a:xfrm>
            <a:off x="2225314" y="5596664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3B27B8-96D5-EEDE-270A-F42A5738A913}"/>
              </a:ext>
            </a:extLst>
          </p:cNvPr>
          <p:cNvSpPr/>
          <p:nvPr/>
        </p:nvSpPr>
        <p:spPr>
          <a:xfrm>
            <a:off x="2951457" y="5596664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65D80-102C-EF50-E5C2-5174F93E4B57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 flipH="1">
            <a:off x="3310042" y="3716104"/>
            <a:ext cx="216956" cy="544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E3AD3E-FEB3-FC27-5AD1-2125936BFBDD}"/>
              </a:ext>
            </a:extLst>
          </p:cNvPr>
          <p:cNvCxnSpPr>
            <a:cxnSpLocks/>
            <a:stCxn id="6" idx="5"/>
            <a:endCxn id="19" idx="0"/>
          </p:cNvCxnSpPr>
          <p:nvPr/>
        </p:nvCxnSpPr>
        <p:spPr>
          <a:xfrm>
            <a:off x="3704490" y="3716104"/>
            <a:ext cx="331695" cy="544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5230D4-5F34-A5E7-F8F0-23A44CD05BD1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 flipH="1">
            <a:off x="2395644" y="4890481"/>
            <a:ext cx="181095" cy="706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6FC41B-35CC-D79B-4078-24420F94D8E8}"/>
              </a:ext>
            </a:extLst>
          </p:cNvPr>
          <p:cNvCxnSpPr>
            <a:cxnSpLocks/>
            <a:stCxn id="7" idx="5"/>
            <a:endCxn id="21" idx="0"/>
          </p:cNvCxnSpPr>
          <p:nvPr/>
        </p:nvCxnSpPr>
        <p:spPr>
          <a:xfrm>
            <a:off x="2754231" y="4890481"/>
            <a:ext cx="367556" cy="706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D95B77-82DF-5909-D9EC-F2551DCDE168}"/>
              </a:ext>
            </a:extLst>
          </p:cNvPr>
          <p:cNvSpPr txBox="1"/>
          <p:nvPr/>
        </p:nvSpPr>
        <p:spPr>
          <a:xfrm>
            <a:off x="3292111" y="2684859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52C97C-CD49-1F28-54D4-E1498DB64171}"/>
              </a:ext>
            </a:extLst>
          </p:cNvPr>
          <p:cNvSpPr txBox="1"/>
          <p:nvPr/>
        </p:nvSpPr>
        <p:spPr>
          <a:xfrm>
            <a:off x="2382195" y="3850938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5E5EE-F512-A684-6394-109B5DA41408}"/>
              </a:ext>
            </a:extLst>
          </p:cNvPr>
          <p:cNvSpPr txBox="1"/>
          <p:nvPr/>
        </p:nvSpPr>
        <p:spPr>
          <a:xfrm>
            <a:off x="3828215" y="3688666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D0F4C2-43E6-63ED-001C-62269954035D}"/>
              </a:ext>
            </a:extLst>
          </p:cNvPr>
          <p:cNvSpPr txBox="1"/>
          <p:nvPr/>
        </p:nvSpPr>
        <p:spPr>
          <a:xfrm>
            <a:off x="2898564" y="4980357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8C11C3-5927-B80C-B119-2F62A643E40F}"/>
              </a:ext>
            </a:extLst>
          </p:cNvPr>
          <p:cNvSpPr txBox="1"/>
          <p:nvPr/>
        </p:nvSpPr>
        <p:spPr>
          <a:xfrm>
            <a:off x="2140597" y="2684859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0509DF-FC91-3CF7-052F-77BFF04F4EB3}"/>
              </a:ext>
            </a:extLst>
          </p:cNvPr>
          <p:cNvSpPr txBox="1"/>
          <p:nvPr/>
        </p:nvSpPr>
        <p:spPr>
          <a:xfrm>
            <a:off x="3018687" y="3688666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B81E15-2183-5697-5335-2E676AD9EDF3}"/>
              </a:ext>
            </a:extLst>
          </p:cNvPr>
          <p:cNvSpPr txBox="1"/>
          <p:nvPr/>
        </p:nvSpPr>
        <p:spPr>
          <a:xfrm>
            <a:off x="2047822" y="4980357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35BAA0-7B63-6F15-8567-C8303E634501}"/>
                  </a:ext>
                </a:extLst>
              </p:cNvPr>
              <p:cNvSpPr txBox="1"/>
              <p:nvPr/>
            </p:nvSpPr>
            <p:spPr>
              <a:xfrm>
                <a:off x="2565973" y="1549967"/>
                <a:ext cx="677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A35BAA0-7B63-6F15-8567-C8303E634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973" y="1549967"/>
                <a:ext cx="677173" cy="369332"/>
              </a:xfrm>
              <a:prstGeom prst="rect">
                <a:avLst/>
              </a:prstGeom>
              <a:blipFill>
                <a:blip r:embed="rId2"/>
                <a:stretch>
                  <a:fillRect l="-16216" r="-153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667091-47D3-EAF4-DA96-994F75B68E0A}"/>
                  </a:ext>
                </a:extLst>
              </p:cNvPr>
              <p:cNvSpPr txBox="1"/>
              <p:nvPr/>
            </p:nvSpPr>
            <p:spPr>
              <a:xfrm>
                <a:off x="3098488" y="228175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667091-47D3-EAF4-DA96-994F75B68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2281751"/>
                <a:ext cx="372025" cy="369332"/>
              </a:xfrm>
              <a:prstGeom prst="rect">
                <a:avLst/>
              </a:prstGeom>
              <a:blipFill>
                <a:blip r:embed="rId3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266A9C-70B5-12E5-40B0-C67E6492AF97}"/>
                  </a:ext>
                </a:extLst>
              </p:cNvPr>
              <p:cNvSpPr txBox="1"/>
              <p:nvPr/>
            </p:nvSpPr>
            <p:spPr>
              <a:xfrm>
                <a:off x="3751115" y="323199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266A9C-70B5-12E5-40B0-C67E6492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5" y="3231994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55FC0C-BA2A-3C3F-7542-FE48B06810CC}"/>
                  </a:ext>
                </a:extLst>
              </p:cNvPr>
              <p:cNvSpPr txBox="1"/>
              <p:nvPr/>
            </p:nvSpPr>
            <p:spPr>
              <a:xfrm>
                <a:off x="2130761" y="458444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55FC0C-BA2A-3C3F-7542-FE48B068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761" y="4584445"/>
                <a:ext cx="372025" cy="369332"/>
              </a:xfrm>
              <a:prstGeom prst="rect">
                <a:avLst/>
              </a:prstGeom>
              <a:blipFill>
                <a:blip r:embed="rId5"/>
                <a:stretch>
                  <a:fillRect l="-11475" r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3EE0E0C9-6F04-99B3-21B5-E5C20EC3CC5B}"/>
              </a:ext>
            </a:extLst>
          </p:cNvPr>
          <p:cNvSpPr/>
          <p:nvPr/>
        </p:nvSpPr>
        <p:spPr>
          <a:xfrm>
            <a:off x="8671836" y="2401819"/>
            <a:ext cx="251012" cy="268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874B90-231E-2D23-67E2-BD0DE01D068E}"/>
              </a:ext>
            </a:extLst>
          </p:cNvPr>
          <p:cNvSpPr/>
          <p:nvPr/>
        </p:nvSpPr>
        <p:spPr>
          <a:xfrm>
            <a:off x="7891907" y="3486548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4ED57D9-C728-A019-C095-A718EE8C7CEA}"/>
              </a:ext>
            </a:extLst>
          </p:cNvPr>
          <p:cNvSpPr/>
          <p:nvPr/>
        </p:nvSpPr>
        <p:spPr>
          <a:xfrm>
            <a:off x="9371083" y="3486548"/>
            <a:ext cx="251012" cy="26894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A1FC75-8C14-E9DC-A210-E84C0EFBB210}"/>
              </a:ext>
            </a:extLst>
          </p:cNvPr>
          <p:cNvSpPr/>
          <p:nvPr/>
        </p:nvSpPr>
        <p:spPr>
          <a:xfrm>
            <a:off x="8420824" y="4660925"/>
            <a:ext cx="251012" cy="26894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8BFBC8-6D52-F755-9634-30EFF9DC5C9E}"/>
              </a:ext>
            </a:extLst>
          </p:cNvPr>
          <p:cNvCxnSpPr>
            <a:stCxn id="59" idx="3"/>
            <a:endCxn id="60" idx="0"/>
          </p:cNvCxnSpPr>
          <p:nvPr/>
        </p:nvCxnSpPr>
        <p:spPr>
          <a:xfrm flipH="1">
            <a:off x="8017413" y="2631375"/>
            <a:ext cx="691183" cy="85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4D3BC3-57F0-38AF-38C1-7491D1923910}"/>
              </a:ext>
            </a:extLst>
          </p:cNvPr>
          <p:cNvCxnSpPr>
            <a:cxnSpLocks/>
            <a:stCxn id="59" idx="5"/>
            <a:endCxn id="61" idx="1"/>
          </p:cNvCxnSpPr>
          <p:nvPr/>
        </p:nvCxnSpPr>
        <p:spPr>
          <a:xfrm>
            <a:off x="8886088" y="2631375"/>
            <a:ext cx="521755" cy="8945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B464B-E6DF-D435-107A-3180E805A958}"/>
              </a:ext>
            </a:extLst>
          </p:cNvPr>
          <p:cNvCxnSpPr>
            <a:cxnSpLocks/>
            <a:stCxn id="60" idx="5"/>
            <a:endCxn id="62" idx="0"/>
          </p:cNvCxnSpPr>
          <p:nvPr/>
        </p:nvCxnSpPr>
        <p:spPr>
          <a:xfrm>
            <a:off x="8106159" y="3716104"/>
            <a:ext cx="440171" cy="9448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BFB36BE-7F92-BB34-D532-2D5BF1AABB36}"/>
              </a:ext>
            </a:extLst>
          </p:cNvPr>
          <p:cNvSpPr/>
          <p:nvPr/>
        </p:nvSpPr>
        <p:spPr>
          <a:xfrm>
            <a:off x="6971218" y="4882802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0225D2-7778-4D12-D418-033BC951A62C}"/>
              </a:ext>
            </a:extLst>
          </p:cNvPr>
          <p:cNvSpPr/>
          <p:nvPr/>
        </p:nvSpPr>
        <p:spPr>
          <a:xfrm>
            <a:off x="9020557" y="4261038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CB5DE5-08BD-5953-208E-A7669D68173F}"/>
              </a:ext>
            </a:extLst>
          </p:cNvPr>
          <p:cNvSpPr/>
          <p:nvPr/>
        </p:nvSpPr>
        <p:spPr>
          <a:xfrm>
            <a:off x="9746700" y="4261038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C62CCA-A7FD-4A92-AA69-08AD6CB6E635}"/>
              </a:ext>
            </a:extLst>
          </p:cNvPr>
          <p:cNvSpPr/>
          <p:nvPr/>
        </p:nvSpPr>
        <p:spPr>
          <a:xfrm>
            <a:off x="8106159" y="5596664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7544D4C-A26A-7BE8-5992-53B1D432DC36}"/>
              </a:ext>
            </a:extLst>
          </p:cNvPr>
          <p:cNvSpPr/>
          <p:nvPr/>
        </p:nvSpPr>
        <p:spPr>
          <a:xfrm>
            <a:off x="8832302" y="5596664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5C3AC1-EFE0-172A-E771-84C6D3B58DCA}"/>
              </a:ext>
            </a:extLst>
          </p:cNvPr>
          <p:cNvCxnSpPr>
            <a:cxnSpLocks/>
            <a:stCxn id="60" idx="3"/>
            <a:endCxn id="66" idx="0"/>
          </p:cNvCxnSpPr>
          <p:nvPr/>
        </p:nvCxnSpPr>
        <p:spPr>
          <a:xfrm flipH="1">
            <a:off x="7141548" y="3716104"/>
            <a:ext cx="787119" cy="1166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0B3EDC-E040-2904-2712-6DA99881F51D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 flipH="1">
            <a:off x="9190887" y="3716104"/>
            <a:ext cx="216956" cy="544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8B2869-5FF1-0238-3D19-2B0AD1C181B1}"/>
              </a:ext>
            </a:extLst>
          </p:cNvPr>
          <p:cNvCxnSpPr>
            <a:cxnSpLocks/>
            <a:stCxn id="61" idx="5"/>
            <a:endCxn id="68" idx="0"/>
          </p:cNvCxnSpPr>
          <p:nvPr/>
        </p:nvCxnSpPr>
        <p:spPr>
          <a:xfrm>
            <a:off x="9585335" y="3716104"/>
            <a:ext cx="331695" cy="544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8DA849-08EA-B188-125C-6DCFE608EA17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8276489" y="4890481"/>
            <a:ext cx="181095" cy="706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27DAA5-554E-661F-5E8F-C33A4314EF26}"/>
              </a:ext>
            </a:extLst>
          </p:cNvPr>
          <p:cNvCxnSpPr>
            <a:cxnSpLocks/>
            <a:stCxn id="62" idx="5"/>
            <a:endCxn id="70" idx="0"/>
          </p:cNvCxnSpPr>
          <p:nvPr/>
        </p:nvCxnSpPr>
        <p:spPr>
          <a:xfrm>
            <a:off x="8635076" y="4890481"/>
            <a:ext cx="367556" cy="706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0FEDD87-819F-B0EF-F3CB-681F3EC4107C}"/>
              </a:ext>
            </a:extLst>
          </p:cNvPr>
          <p:cNvSpPr txBox="1"/>
          <p:nvPr/>
        </p:nvSpPr>
        <p:spPr>
          <a:xfrm>
            <a:off x="9172956" y="2684859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B7EF9B-C196-F4EE-AB4A-DFF72B312264}"/>
              </a:ext>
            </a:extLst>
          </p:cNvPr>
          <p:cNvSpPr txBox="1"/>
          <p:nvPr/>
        </p:nvSpPr>
        <p:spPr>
          <a:xfrm>
            <a:off x="8263040" y="3850938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92C4D9-1FF1-FC7F-0E80-2658DBBC2B55}"/>
              </a:ext>
            </a:extLst>
          </p:cNvPr>
          <p:cNvSpPr txBox="1"/>
          <p:nvPr/>
        </p:nvSpPr>
        <p:spPr>
          <a:xfrm>
            <a:off x="9709060" y="3688666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2BC4C5-2789-2C2B-90F5-50A4028E9A7A}"/>
              </a:ext>
            </a:extLst>
          </p:cNvPr>
          <p:cNvSpPr txBox="1"/>
          <p:nvPr/>
        </p:nvSpPr>
        <p:spPr>
          <a:xfrm>
            <a:off x="8779409" y="4980357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2C500F-8540-B65C-3ABA-772D16F738AE}"/>
              </a:ext>
            </a:extLst>
          </p:cNvPr>
          <p:cNvSpPr txBox="1"/>
          <p:nvPr/>
        </p:nvSpPr>
        <p:spPr>
          <a:xfrm>
            <a:off x="8021442" y="2684859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A068F2-0924-5944-8B01-2ACD8DF18AB3}"/>
              </a:ext>
            </a:extLst>
          </p:cNvPr>
          <p:cNvSpPr txBox="1"/>
          <p:nvPr/>
        </p:nvSpPr>
        <p:spPr>
          <a:xfrm>
            <a:off x="7311877" y="3850938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049219-C3E7-396B-FC73-6EE4465242F3}"/>
              </a:ext>
            </a:extLst>
          </p:cNvPr>
          <p:cNvSpPr txBox="1"/>
          <p:nvPr/>
        </p:nvSpPr>
        <p:spPr>
          <a:xfrm>
            <a:off x="8899532" y="3688666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367CC3-155D-05E8-B1C6-8CE3DAA726AF}"/>
              </a:ext>
            </a:extLst>
          </p:cNvPr>
          <p:cNvSpPr txBox="1"/>
          <p:nvPr/>
        </p:nvSpPr>
        <p:spPr>
          <a:xfrm>
            <a:off x="7928667" y="4980357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C50B197-9D75-B38A-5CFD-9CAF73A470A8}"/>
                  </a:ext>
                </a:extLst>
              </p:cNvPr>
              <p:cNvSpPr txBox="1"/>
              <p:nvPr/>
            </p:nvSpPr>
            <p:spPr>
              <a:xfrm>
                <a:off x="8326244" y="1549967"/>
                <a:ext cx="1108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C50B197-9D75-B38A-5CFD-9CAF73A47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244" y="1549967"/>
                <a:ext cx="1108573" cy="369332"/>
              </a:xfrm>
              <a:prstGeom prst="rect">
                <a:avLst/>
              </a:prstGeom>
              <a:blipFill>
                <a:blip r:embed="rId6"/>
                <a:stretch>
                  <a:fillRect l="-9890" r="-93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C541BE6-8C35-225E-C30F-D09A60FF3D69}"/>
                  </a:ext>
                </a:extLst>
              </p:cNvPr>
              <p:cNvSpPr txBox="1"/>
              <p:nvPr/>
            </p:nvSpPr>
            <p:spPr>
              <a:xfrm>
                <a:off x="8979333" y="2281751"/>
                <a:ext cx="833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C541BE6-8C35-225E-C30F-D09A60FF3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33" y="2281751"/>
                <a:ext cx="833240" cy="369332"/>
              </a:xfrm>
              <a:prstGeom prst="rect">
                <a:avLst/>
              </a:prstGeom>
              <a:blipFill>
                <a:blip r:embed="rId7"/>
                <a:stretch>
                  <a:fillRect l="-8759" r="-1167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65C3A9-12D4-CCBE-BB03-2DDF7C9ED6DE}"/>
                  </a:ext>
                </a:extLst>
              </p:cNvPr>
              <p:cNvSpPr txBox="1"/>
              <p:nvPr/>
            </p:nvSpPr>
            <p:spPr>
              <a:xfrm>
                <a:off x="6985844" y="3407240"/>
                <a:ext cx="803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65C3A9-12D4-CCBE-BB03-2DDF7C9E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44" y="3407240"/>
                <a:ext cx="803682" cy="369332"/>
              </a:xfrm>
              <a:prstGeom prst="rect">
                <a:avLst/>
              </a:prstGeom>
              <a:blipFill>
                <a:blip r:embed="rId8"/>
                <a:stretch>
                  <a:fillRect l="-9091" r="-1287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07550D-F2A4-5423-C851-262A1E244475}"/>
                  </a:ext>
                </a:extLst>
              </p:cNvPr>
              <p:cNvSpPr txBox="1"/>
              <p:nvPr/>
            </p:nvSpPr>
            <p:spPr>
              <a:xfrm>
                <a:off x="9890603" y="3339587"/>
                <a:ext cx="8107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07550D-F2A4-5423-C851-262A1E244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603" y="3339587"/>
                <a:ext cx="810799" cy="369332"/>
              </a:xfrm>
              <a:prstGeom prst="rect">
                <a:avLst/>
              </a:prstGeom>
              <a:blipFill>
                <a:blip r:embed="rId9"/>
                <a:stretch>
                  <a:fillRect l="-8271" r="-1353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A9E962-FFC2-C1E5-5FC0-E4F92FFFF857}"/>
                  </a:ext>
                </a:extLst>
              </p:cNvPr>
              <p:cNvSpPr txBox="1"/>
              <p:nvPr/>
            </p:nvSpPr>
            <p:spPr>
              <a:xfrm>
                <a:off x="7574208" y="4450335"/>
                <a:ext cx="840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A9E962-FFC2-C1E5-5FC0-E4F92FFF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08" y="4450335"/>
                <a:ext cx="840358" cy="369332"/>
              </a:xfrm>
              <a:prstGeom prst="rect">
                <a:avLst/>
              </a:prstGeom>
              <a:blipFill>
                <a:blip r:embed="rId10"/>
                <a:stretch>
                  <a:fillRect l="-7971" r="-1304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>
            <a:extLst>
              <a:ext uri="{FF2B5EF4-FFF2-40B4-BE49-F238E27FC236}">
                <a16:creationId xmlns:a16="http://schemas.microsoft.com/office/drawing/2014/main" id="{93DF38D3-3098-F156-3EEA-EF4B6CDEEFCB}"/>
              </a:ext>
            </a:extLst>
          </p:cNvPr>
          <p:cNvSpPr/>
          <p:nvPr/>
        </p:nvSpPr>
        <p:spPr>
          <a:xfrm>
            <a:off x="1078988" y="4890481"/>
            <a:ext cx="340659" cy="3496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27C2E18-B78A-A78F-148F-45429196F7B8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1249318" y="3723783"/>
            <a:ext cx="787119" cy="1166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B4FCBF0-1058-FB02-0521-7DE1299AAFE5}"/>
              </a:ext>
            </a:extLst>
          </p:cNvPr>
          <p:cNvSpPr txBox="1"/>
          <p:nvPr/>
        </p:nvSpPr>
        <p:spPr>
          <a:xfrm>
            <a:off x="1419647" y="3858617"/>
            <a:ext cx="36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FF1A92-E7A3-BDB3-8B7E-52B63E10E025}"/>
                  </a:ext>
                </a:extLst>
              </p:cNvPr>
              <p:cNvSpPr txBox="1"/>
              <p:nvPr/>
            </p:nvSpPr>
            <p:spPr>
              <a:xfrm>
                <a:off x="1488822" y="3436352"/>
                <a:ext cx="364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FF1A92-E7A3-BDB3-8B7E-52B63E10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822" y="3436352"/>
                <a:ext cx="364907" cy="369332"/>
              </a:xfrm>
              <a:prstGeom prst="rect">
                <a:avLst/>
              </a:prstGeom>
              <a:blipFill>
                <a:blip r:embed="rId11"/>
                <a:stretch>
                  <a:fillRect l="-10000" r="-833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C86B22-6323-F772-0324-D009979DD4CA}"/>
              </a:ext>
            </a:extLst>
          </p:cNvPr>
          <p:cNvCxnSpPr>
            <a:cxnSpLocks/>
          </p:cNvCxnSpPr>
          <p:nvPr/>
        </p:nvCxnSpPr>
        <p:spPr>
          <a:xfrm>
            <a:off x="5728447" y="1776536"/>
            <a:ext cx="0" cy="4716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0523A8F-8E36-099F-E10E-86C2850F5D5D}"/>
              </a:ext>
            </a:extLst>
          </p:cNvPr>
          <p:cNvSpPr txBox="1"/>
          <p:nvPr/>
        </p:nvSpPr>
        <p:spPr>
          <a:xfrm>
            <a:off x="7311878" y="6324432"/>
            <a:ext cx="3920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Communication Protocol</a:t>
            </a:r>
            <a:endParaRPr lang="en-US" sz="2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D7A32D-A43D-7B09-86A8-AAA93B13D442}"/>
              </a:ext>
            </a:extLst>
          </p:cNvPr>
          <p:cNvSpPr txBox="1"/>
          <p:nvPr/>
        </p:nvSpPr>
        <p:spPr>
          <a:xfrm>
            <a:off x="2052289" y="6327299"/>
            <a:ext cx="1965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Decision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00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Talk Structure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66ABC31-ADF9-FFE2-9A2D-FA43F6ED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6672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Multi-instance leakage-resilient (MILR) scheme definition</a:t>
            </a:r>
          </a:p>
          <a:p>
            <a:pPr>
              <a:buClr>
                <a:schemeClr val="tx1"/>
              </a:buClr>
            </a:pPr>
            <a:r>
              <a:rPr lang="en-US" dirty="0"/>
              <a:t>Differential privacy separation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Space bounded adaptive data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Construction of MILR</a:t>
            </a:r>
          </a:p>
        </p:txBody>
      </p:sp>
    </p:spTree>
    <p:extLst>
      <p:ext uri="{BB962C8B-B14F-4D97-AF65-F5344CB8AC3E}">
        <p14:creationId xmlns:p14="http://schemas.microsoft.com/office/powerpoint/2010/main" val="231279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Multi-Instance Leakage-Resilient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We define a multi-instance leakage-resilient scheme (or MILR scheme) to be a tuple of efficient algorithms (Gen, Param, Enc, Dec) 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Gen is a randomized algorithm that takes as input a security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outputs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-bit secret key,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Gen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Param is a randomized algorithm that takes as input a security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outputs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-bit public parameter,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Param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Enc is a randomized algorithm that takes as input a secret key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public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and a message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outputs a ciphertext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dirty="0">
                    <a:effectLst/>
                  </a:rPr>
                  <a:t>Dec is a deterministic algorithm that takes as input a secret key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</a:rPr>
                  <a:t>, a public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effectLst/>
                  </a:rPr>
                  <a:t>, and a ciphertext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effectLst/>
                  </a:rPr>
                  <a:t>, and outputs a decrypted message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.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7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arrives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Multi-Instance Leakage-Resilient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An MILR scheme (Gen, Param, Enc, Dec)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-secure against space bounded pre-processing adversaries if both </a:t>
                </a:r>
                <a:r>
                  <a:rPr lang="en-US" dirty="0">
                    <a:solidFill>
                      <a:srgbClr val="FF0000"/>
                    </a:solidFill>
                  </a:rPr>
                  <a:t>multi-semantic security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multi-security against bounded pre-processing adversary </a:t>
                </a:r>
                <a:r>
                  <a:rPr lang="en-US" dirty="0"/>
                  <a:t>hold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426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Multi-Instance Leakage-Resilient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be a vector of keys, and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ffectLst/>
                  </a:rPr>
                  <a:t>be a vector of public parameters.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set of “hidden coordinates”. Define the two oracles: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,⋅,⋅)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takes an index of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effectLst/>
                  </a:rPr>
                  <a:t> and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ffectLst/>
                  </a:rPr>
                  <a:t>, and returns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,⋅,⋅)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takes an index of a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effectLst/>
                  </a:rPr>
                  <a:t> and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effectLst/>
                  </a:rPr>
                  <a:t>. If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effectLst/>
                  </a:rPr>
                  <a:t>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Otherwise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0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Multi-Semantic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adversary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there exists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negl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effectLst/>
                  </a:rPr>
                  <a:t>“A computationally bounded adversary that gets the public parameters but not the keys, cannot tell whether it is interacting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</a:rPr>
                  <a:t> 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872" r="-1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80F7D-019A-A870-5C27-84A5D86824BC}"/>
                  </a:ext>
                </a:extLst>
              </p:cNvPr>
              <p:cNvSpPr txBox="1"/>
              <p:nvPr/>
            </p:nvSpPr>
            <p:spPr>
              <a:xfrm>
                <a:off x="125506" y="2829500"/>
                <a:ext cx="12392306" cy="1003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r>
                                        <a:rPr lang="en-US" sz="32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,⋅,⋅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r>
                                        <a:rPr lang="en-US" sz="32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,⋅,⋅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80F7D-019A-A870-5C27-84A5D868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6" y="2829500"/>
                <a:ext cx="12392306" cy="1003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94B88-5F99-CF90-7E2D-3AD7D6A64590}"/>
                  </a:ext>
                </a:extLst>
              </p:cNvPr>
              <p:cNvSpPr txBox="1"/>
              <p:nvPr/>
            </p:nvSpPr>
            <p:spPr>
              <a:xfrm>
                <a:off x="2967318" y="3866861"/>
                <a:ext cx="31286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negl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94B88-5F99-CF90-7E2D-3AD7D6A6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18" y="3866861"/>
                <a:ext cx="312868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30F1B83-FB57-EDC1-0EE4-6D15EE30FCA0}"/>
              </a:ext>
            </a:extLst>
          </p:cNvPr>
          <p:cNvSpPr/>
          <p:nvPr/>
        </p:nvSpPr>
        <p:spPr>
          <a:xfrm>
            <a:off x="645459" y="4912659"/>
            <a:ext cx="10632141" cy="1237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8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Multi-Security Against Bounded Pre-Processing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pre-processing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that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can output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adversary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there exists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negl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“Even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bits of our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keys are leaked then still encryptions </a:t>
                </a:r>
                <a:r>
                  <a:rPr lang="en-US" dirty="0" err="1"/>
                  <a:t>w.r.t.</a:t>
                </a:r>
                <a:r>
                  <a:rPr lang="en-US" dirty="0"/>
                  <a:t> the keys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are computationally indistinguishable”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1436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80F7D-019A-A870-5C27-84A5D86824BC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12392306" cy="1003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r>
                                        <a:rPr lang="en-US" sz="32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,⋅,⋅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r>
                                        <a:rPr lang="en-US" sz="32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,⋅,⋅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280F7D-019A-A870-5C27-84A5D8682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12392306" cy="1003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94B88-5F99-CF90-7E2D-3AD7D6A64590}"/>
                  </a:ext>
                </a:extLst>
              </p:cNvPr>
              <p:cNvSpPr txBox="1"/>
              <p:nvPr/>
            </p:nvSpPr>
            <p:spPr>
              <a:xfrm>
                <a:off x="3370730" y="4391828"/>
                <a:ext cx="31286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negl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E94B88-5F99-CF90-7E2D-3AD7D6A6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730" y="4391828"/>
                <a:ext cx="312868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CA55D06-6635-0843-4289-F54AFB75DBE9}"/>
              </a:ext>
            </a:extLst>
          </p:cNvPr>
          <p:cNvSpPr/>
          <p:nvPr/>
        </p:nvSpPr>
        <p:spPr>
          <a:xfrm>
            <a:off x="645459" y="5111540"/>
            <a:ext cx="10632141" cy="827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Multi-Instance Leakage-Resilient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An MILR scheme (Gen, Param, Enc, Dec)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-secure against space bounded pre-processing adversaries if both </a:t>
                </a:r>
                <a:r>
                  <a:rPr lang="en-US" dirty="0">
                    <a:solidFill>
                      <a:srgbClr val="FF0000"/>
                    </a:solidFill>
                  </a:rPr>
                  <a:t>multi-semantic security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multi-security against bounded pre-processing adversary </a:t>
                </a:r>
                <a:r>
                  <a:rPr lang="en-US" dirty="0"/>
                  <a:t>hold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</a:t>
                </a:r>
                <a:r>
                  <a:rPr lang="en-US" dirty="0">
                    <a:effectLst/>
                  </a:rPr>
                  <a:t>If there exists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-secure encryption scheme against</a:t>
                </a:r>
                <a:br>
                  <a:rPr lang="en-US" dirty="0"/>
                </a:br>
                <a:r>
                  <a:rPr lang="en-US" dirty="0">
                    <a:effectLst/>
                  </a:rPr>
                  <a:t>non-uniform adversaries, then there exists an MILR scheme that is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ffectLst/>
                  </a:rPr>
                  <a:t>secure against space bounded non-uniform preprocessing adversaries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1548" b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49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Multi-Instance Leakage-Resilient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Any good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-space-bounded adversary against an MILR can be viewed as a convex combination of adversaries that store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samples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498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Talk Structure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66ABC31-ADF9-FFE2-9A2D-FA43F6ED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6672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Multi-instance leakage-resilient (MILR) scheme definition</a:t>
            </a:r>
          </a:p>
          <a:p>
            <a:pPr>
              <a:buClr>
                <a:schemeClr val="tx1"/>
              </a:buClr>
            </a:pPr>
            <a:r>
              <a:rPr lang="en-US" dirty="0"/>
              <a:t>Differential privacy separation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Space bounded adaptive data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Construction of MILR</a:t>
            </a:r>
          </a:p>
        </p:txBody>
      </p:sp>
    </p:spTree>
    <p:extLst>
      <p:ext uri="{BB962C8B-B14F-4D97-AF65-F5344CB8AC3E}">
        <p14:creationId xmlns:p14="http://schemas.microsoft.com/office/powerpoint/2010/main" val="72480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Space Hardness for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Toy problem</a:t>
                </a:r>
                <a:r>
                  <a:rPr lang="en-US" dirty="0"/>
                  <a:t>: Output either the last element of the stream or a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Non-private algorithm outputs the last element of the stream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Private algorithm must output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which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</a:t>
                </a:r>
                <a:r>
                  <a:rPr lang="en-US" dirty="0">
                    <a:solidFill>
                      <a:srgbClr val="7030A0"/>
                    </a:solidFill>
                  </a:rPr>
                  <a:t>[Woodruff04]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91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Space Hardness for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Focus on t</a:t>
                </a:r>
                <a:r>
                  <a:rPr lang="en-US" dirty="0">
                    <a:effectLst/>
                  </a:rPr>
                  <a:t>he private and non-private algorithms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computing “the same thing”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effectLst/>
                  </a:rPr>
                  <a:t>Consider algorithms that use a summary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effectLst/>
                  </a:rPr>
                  <a:t> of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 to solve a problem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family of possible</a:t>
                </a:r>
                <a:br>
                  <a:rPr lang="en-US" dirty="0"/>
                </a:br>
                <a:r>
                  <a:rPr lang="en-US" dirty="0"/>
                  <a:t>queries,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metric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01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-Accuracy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2969366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solves a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sample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and 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is a pre-processing procedure that takes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outputs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bit string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For every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every 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it holds that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2969366"/>
              </a:xfrm>
              <a:blipFill>
                <a:blip r:embed="rId4"/>
                <a:stretch>
                  <a:fillRect l="-1250" t="-3279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107577" y="4215280"/>
                <a:ext cx="10174941" cy="1159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" y="4215280"/>
                <a:ext cx="10174941" cy="1159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2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Decrypted Average Vector (DAV)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b="0" dirty="0"/>
                  <a:t>Data set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of keys</a:t>
                </a: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Queries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, public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ciphertexts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 encryption of a binary vector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to approximate (error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  <a:blipFill>
                <a:blip r:embed="rId3"/>
                <a:stretch>
                  <a:fillRect l="-1250" t="-9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0230FA-32A7-D181-6040-0D5C67943670}"/>
                  </a:ext>
                </a:extLst>
              </p:cNvPr>
              <p:cNvSpPr txBox="1"/>
              <p:nvPr/>
            </p:nvSpPr>
            <p:spPr>
              <a:xfrm>
                <a:off x="618565" y="5022103"/>
                <a:ext cx="10174941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da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Dec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0230FA-32A7-D181-6040-0D5C67943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5" y="5022103"/>
                <a:ext cx="10174941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Decrypted Average Vector (DAV)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There exists a non-private streaming algorithm for the DAV problem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of space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</a:t>
                </a:r>
                <a:r>
                  <a:rPr lang="en-US" dirty="0">
                    <a:effectLst/>
                  </a:rPr>
                  <a:t>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ffectLst/>
                  </a:rPr>
                  <a:t>of the input keys, then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da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using the sampled keys for each query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  <a:blipFill>
                <a:blip r:embed="rId3"/>
                <a:stretch>
                  <a:fillRect l="-1250" t="-2148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38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Decrypted Average Vector (DAV)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-private streaming algorithm for the DAV problem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ra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</a:t>
                </a:r>
                <a:r>
                  <a:rPr lang="en-US" dirty="0">
                    <a:effectLst/>
                  </a:rPr>
                  <a:t>ample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effectLst/>
                  </a:rPr>
                  <a:t> the input keys, then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da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using the sampled keys for each query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with advanced composition </a:t>
                </a:r>
                <a:r>
                  <a:rPr lang="en-US" dirty="0">
                    <a:solidFill>
                      <a:srgbClr val="7030A0"/>
                    </a:solidFill>
                  </a:rPr>
                  <a:t>[DRV10]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  <a:blipFill>
                <a:blip r:embed="rId3"/>
                <a:stretch>
                  <a:fillRect l="-1250" t="-2148" r="-1488" b="-3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29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Decrypted Average Vector (DAV)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Any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computationally-efficient</a:t>
                </a:r>
                <a:r>
                  <a:rPr lang="en-US" dirty="0"/>
                  <a:t> differentially-private algorithm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solving the DAV problem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must use space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(assuming the existence of a sub-exponentially secure symmetric-key encryption scheme)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be an MILR scheme that is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ffectLst/>
                  </a:rPr>
                  <a:t>secure against space bounded non-uniform preprocessing adversaries.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-CDP algorithm for the DAV problem, we have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242755" cy="4539317"/>
              </a:xfrm>
              <a:blipFill>
                <a:blip r:embed="rId3"/>
                <a:stretch>
                  <a:fillRect l="-1250" t="-2148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121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Computational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2334000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-computationally differentially private if, for neighboring datasets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chosen by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adversary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exists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negl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2334000"/>
              </a:xfrm>
              <a:blipFill>
                <a:blip r:embed="rId3"/>
                <a:stretch>
                  <a:fillRect l="-1250" t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-318247" y="3878388"/>
                <a:ext cx="12828494" cy="832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negl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8247" y="3878388"/>
                <a:ext cx="12828494" cy="832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04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Fingerprinting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effectLst/>
                  </a:rPr>
                  <a:t>Scheme for distributing codewords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users that can be uniquely traced back to each user, even under collusions of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users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M</a:t>
                </a:r>
                <a:r>
                  <a:rPr lang="en-US" dirty="0">
                    <a:effectLst/>
                  </a:rPr>
                  <a:t>arking assumption asserts that the combined codeword must</a:t>
                </a:r>
                <a:br>
                  <a:rPr lang="en-US" dirty="0"/>
                </a:br>
                <a:r>
                  <a:rPr lang="en-US" dirty="0">
                    <a:effectLst/>
                  </a:rPr>
                  <a:t>agree with at least one of the “real” codewords in each position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[SU15]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effectLst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, there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/>
                  </a:rPr>
                  <a:t>-collusion-resilient fingerprinting code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effectLst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users with failure probability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ffectLst/>
                  </a:rPr>
                  <a:t> and an efficiently computable trace function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2981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91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CDP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-time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-CDP algorithm for the DAV problem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Construct an adversary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fingerprinting code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dirty="0"/>
                  <a:t> colluding users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05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D6797-875B-E8C7-265A-74EBF1AC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" y="1309006"/>
            <a:ext cx="10194916" cy="541560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ACE79D-B058-B71B-50FC-EB0532B7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Adversary to FPC</a:t>
            </a:r>
          </a:p>
        </p:txBody>
      </p:sp>
    </p:spTree>
    <p:extLst>
      <p:ext uri="{BB962C8B-B14F-4D97-AF65-F5344CB8AC3E}">
        <p14:creationId xmlns:p14="http://schemas.microsoft.com/office/powerpoint/2010/main" val="1947986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is computationally differentially private </a:t>
                </a:r>
                <a:r>
                  <a:rPr lang="en-US" dirty="0" err="1">
                    <a:effectLst/>
                  </a:rPr>
                  <a:t>w.r.t.</a:t>
                </a:r>
                <a:r>
                  <a:rPr lang="en-US" dirty="0">
                    <a:effectLst/>
                  </a:rPr>
                  <a:t> the collection of codewords (even though our assumption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effectLst/>
                  </a:rPr>
                  <a:t> is that it is private </a:t>
                </a:r>
                <a:r>
                  <a:rPr lang="en-US" dirty="0" err="1">
                    <a:effectLst/>
                  </a:rPr>
                  <a:t>w.r.t.</a:t>
                </a:r>
                <a:r>
                  <a:rPr lang="en-US" dirty="0">
                    <a:effectLst/>
                  </a:rPr>
                  <a:t> the keys)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2304" r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B5A4EC-0B53-77EA-284A-353A955C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0" y="3428995"/>
            <a:ext cx="40" cy="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4FF40F-12FD-1388-6CC0-91AF3F583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03" y="3757144"/>
            <a:ext cx="11275954" cy="25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38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 startAt="2"/>
                </a:pPr>
                <a:r>
                  <a:rPr lang="en-US" dirty="0">
                    <a:effectLst/>
                  </a:rPr>
                  <a:t>Leveraging the properties of the MILR scheme,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effectively ignore</a:t>
                </a:r>
                <a:r>
                  <a:rPr lang="en-US" dirty="0"/>
                  <a:t>s </a:t>
                </a:r>
                <a:r>
                  <a:rPr lang="en-US" dirty="0">
                    <a:effectLst/>
                  </a:rPr>
                  <a:t>most of its inputs, except for at most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</m:oMath>
                </a14:m>
                <a:r>
                  <a:rPr lang="en-US" dirty="0">
                    <a:effectLst/>
                  </a:rPr>
                  <a:t> codewords,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is effectively an FPC adversary that operates on only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</m:oMath>
                </a14:m>
                <a:r>
                  <a:rPr lang="en-US" dirty="0">
                    <a:effectLst/>
                  </a:rPr>
                  <a:t> codewords (rather than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codewords it obtains as input)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 startAt="2"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24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4901A3F-5082-0062-F16C-0B3E509F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" y="1047869"/>
            <a:ext cx="11478537" cy="47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9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Outline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494494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 startAt="3"/>
            </a:pPr>
            <a:r>
              <a:rPr lang="en-US" dirty="0">
                <a:effectLst/>
              </a:rPr>
              <a:t>A successful FPC adversary cannot be differentially private, because this would contradict the fact that the tracing algorithm is able to recover one of its input points </a:t>
            </a:r>
            <a:r>
              <a:rPr lang="en-US" dirty="0">
                <a:solidFill>
                  <a:srgbClr val="7030A0"/>
                </a:solidFill>
                <a:effectLst/>
              </a:rPr>
              <a:t>[BUV14]</a:t>
            </a:r>
            <a:r>
              <a:rPr lang="en-US" dirty="0">
                <a:effectLst/>
              </a:rPr>
              <a:t>.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 startAt="3"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2A7B7-3CCB-0C7D-96CE-5262F69F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65" y="3469756"/>
            <a:ext cx="6510270" cy="120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4BADA-D27E-2991-A354-367B63337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17" y="5158942"/>
            <a:ext cx="6329966" cy="121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5D211-02A3-3CB4-C0ED-D47D0C07EC62}"/>
                  </a:ext>
                </a:extLst>
              </p:cNvPr>
              <p:cNvSpPr txBox="1"/>
              <p:nvPr/>
            </p:nvSpPr>
            <p:spPr>
              <a:xfrm>
                <a:off x="7773162" y="3500823"/>
                <a:ext cx="4239544" cy="114409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ffectLst/>
                    <a:latin typeface="Arial" panose="020B0604020202020204" pitchFamily="34" charset="0"/>
                  </a:rPr>
                  <a:t>There exists coordinate exist a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effectLst/>
                    <a:latin typeface="Arial" panose="020B0604020202020204" pitchFamily="34" charset="0"/>
                  </a:rPr>
                  <a:t> that is output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55D211-02A3-3CB4-C0ED-D47D0C07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62" y="3500823"/>
                <a:ext cx="4239544" cy="1144096"/>
              </a:xfrm>
              <a:prstGeom prst="rect">
                <a:avLst/>
              </a:prstGeom>
              <a:blipFill>
                <a:blip r:embed="rId5"/>
                <a:stretch>
                  <a:fillRect l="-997" t="-515" r="-570" b="-103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375A25-BC7E-1BAD-CAAC-F819F93510F6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7037735" y="4072871"/>
            <a:ext cx="735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6243E-ACCE-B4AB-9923-ACBA43CACEFB}"/>
                  </a:ext>
                </a:extLst>
              </p:cNvPr>
              <p:cNvSpPr txBox="1"/>
              <p:nvPr/>
            </p:nvSpPr>
            <p:spPr>
              <a:xfrm>
                <a:off x="7773162" y="5504270"/>
                <a:ext cx="4239544" cy="52854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ffectLst/>
                    <a:latin typeface="Arial" panose="020B0604020202020204" pitchFamily="34" charset="0"/>
                  </a:rPr>
                  <a:t>FPC fails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36243E-ACCE-B4AB-9923-ACBA43CAC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62" y="5504270"/>
                <a:ext cx="4239544" cy="528543"/>
              </a:xfrm>
              <a:prstGeom prst="rect">
                <a:avLst/>
              </a:prstGeom>
              <a:blipFill>
                <a:blip r:embed="rId6"/>
                <a:stretch>
                  <a:fillRect l="-997" b="-32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A28718-84F2-2EBF-7D85-29DD2D0DF81E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6947583" y="5768542"/>
            <a:ext cx="825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04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>
                    <a:effectLst/>
                  </a:rPr>
                  <a:t>Our gain </a:t>
                </a:r>
                <a:r>
                  <a:rPr lang="en-US" dirty="0">
                    <a:effectLst/>
                  </a:rPr>
                  <a:t>comes from the fact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only uses (effectively)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effectLst/>
                  </a:rPr>
                  <a:t> codewords, and hence, in order to get a contradiction, it suffices to use an FPC with a much shorter codeword-length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85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Talk Structure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66ABC31-ADF9-FFE2-9A2D-FA43F6ED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66725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Multi-instance leakage-resilient (MILR) scheme definition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Differential privacy separation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Space bounded adaptive data analysis</a:t>
            </a:r>
          </a:p>
          <a:p>
            <a:pPr>
              <a:buClr>
                <a:schemeClr val="tx1"/>
              </a:buClr>
            </a:pPr>
            <a:r>
              <a:rPr lang="en-US" dirty="0"/>
              <a:t>Construction of MILR</a:t>
            </a:r>
          </a:p>
        </p:txBody>
      </p:sp>
    </p:spTree>
    <p:extLst>
      <p:ext uri="{BB962C8B-B14F-4D97-AF65-F5344CB8AC3E}">
        <p14:creationId xmlns:p14="http://schemas.microsoft.com/office/powerpoint/2010/main" val="2837886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6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C1C-909C-7C09-6C01-3482654F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Adaptive Data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samples, there exists a computationally efficient oracle that accurately answers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adaptive queries </a:t>
                </a:r>
                <a:r>
                  <a:rPr lang="en-US" dirty="0">
                    <a:solidFill>
                      <a:srgbClr val="7030A0"/>
                    </a:solidFill>
                  </a:rPr>
                  <a:t>[DFH+15]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T</a:t>
                </a:r>
                <a:r>
                  <a:rPr lang="en-US" dirty="0">
                    <a:effectLst/>
                  </a:rPr>
                  <a:t>here is no computationally efficient oracle that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</a:rPr>
                  <a:t> samples is accurate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adaptively chosen queries (assuming the existence of one-way functions) </a:t>
                </a:r>
                <a:r>
                  <a:rPr lang="en-US" dirty="0">
                    <a:solidFill>
                      <a:srgbClr val="7030A0"/>
                    </a:solidFill>
                    <a:effectLst/>
                  </a:rPr>
                  <a:t>[SU15]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C47F48-DBD3-BABB-989D-C7ED5753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47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(Adaptive Data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Every computationally efficient mechanism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(0.1, 0.1)</m:t>
                    </m:r>
                  </m:oMath>
                </a14:m>
                <a:r>
                  <a:rPr lang="en-US" dirty="0"/>
                  <a:t>-accurate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queries must have space complexity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assuming the existence of one-way functions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D933F58-923E-CB75-A3B6-0D2B7F693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8" y="3318372"/>
            <a:ext cx="10833243" cy="31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23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Space Hardness for Adaptive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Theorem</a:t>
                </a:r>
                <a:r>
                  <a:rPr lang="en-US" dirty="0"/>
                  <a:t>: I</a:t>
                </a:r>
                <a:r>
                  <a:rPr lang="en-US" dirty="0">
                    <a:effectLst/>
                  </a:rPr>
                  <a:t>f there exists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-secure encryption scheme against non-uniform adversaries, then there exists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>
                    <a:effectLst/>
                  </a:rPr>
                  <a:t>time adversary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such tha</a:t>
                </a:r>
                <a:r>
                  <a:rPr lang="en-US" dirty="0"/>
                  <a:t>t:</a:t>
                </a:r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-time mechanism with 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:endParaRPr lang="en-US" dirty="0"/>
              </a:p>
              <a:p>
                <a:pPr marL="971550" lvl="1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dirty="0">
                    <a:effectLst/>
                  </a:rPr>
                  <a:t>Furthermore, the underlying distribution defined by the adversary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effectLst/>
                  </a:rPr>
                  <a:t> can be fully described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effectLst/>
                  </a:rPr>
                  <a:t> bits, is sampleable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- </a:t>
                </a:r>
                <a:r>
                  <a:rPr lang="en-US" dirty="0">
                    <a:effectLst/>
                  </a:rPr>
                  <a:t>time, and elements sampled from this distribution can be represented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</a:rPr>
                  <a:t>bits</a:t>
                </a: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026C1-EFAE-B0AD-04C9-DF32570F1D90}"/>
                  </a:ext>
                </a:extLst>
              </p:cNvPr>
              <p:cNvSpPr txBox="1"/>
              <p:nvPr/>
            </p:nvSpPr>
            <p:spPr>
              <a:xfrm>
                <a:off x="2653553" y="3655659"/>
                <a:ext cx="6096000" cy="78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𝐴𝑑𝑎𝑝𝑡𝑖𝑣𝑒𝐺𝑎𝑚𝑒𝑆𝑝𝑎𝑐𝑒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4026C1-EFAE-B0AD-04C9-DF32570F1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53" y="3655659"/>
                <a:ext cx="6096000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 exists an adversary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dirty="0"/>
                  <a:t> that fails every efficient mechanism with sample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[SU15]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dirty="0"/>
                  <a:t> to build an adversary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that fails every efficient mechanism with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49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dirty="0"/>
                  <a:t> uses a uniform distribution over a small set of points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hidden to the curator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keys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the MILR scheme and uses a uniform distribution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given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, who shrinks it into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query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Dec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4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Would like to claim contradiction,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has access to all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that only gets to see indices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</m:oMath>
                </a14:m>
                <a:r>
                  <a:rPr lang="en-US" dirty="0"/>
                  <a:t> and is the set of keys uncompromised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security of MILR,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𝑝𝑎𝑐𝑒</m:t>
                        </m:r>
                      </m:sub>
                    </m:sSub>
                  </m:oMath>
                </a14:m>
                <a:r>
                  <a:rPr lang="en-US" dirty="0"/>
                  <a:t> cannot distinguish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</m:sSub>
                  </m:oMath>
                </a14:m>
                <a:r>
                  <a:rPr lang="en-US" dirty="0"/>
                  <a:t>, which leads to a contradiction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ba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494494"/>
              </a:xfrm>
              <a:blipFill>
                <a:blip r:embed="rId3"/>
                <a:stretch>
                  <a:fillRect l="-1250" t="-1897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228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MILR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Given an encryption scheme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contrast an MILR scheme as follows: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Gen: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,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Param: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, generate a family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of universal hash functions with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and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Enc: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described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Dec: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described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ec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907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-Bit Fixing Sources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-source is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fixing if is fixed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and uniform on the rest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4"/>
                <a:stretch>
                  <a:fillRect l="-1250" t="-522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33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Closeness to Convex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-Bit Fixing Sources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be an arbitrary function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 family of universal hash functions with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 and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There exists a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of convex combinations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fixing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-sources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 with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4"/>
                <a:stretch>
                  <a:fillRect l="-1250" t="-522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28652-3556-3C9A-77F6-D6F5BD5868CF}"/>
                  </a:ext>
                </a:extLst>
              </p:cNvPr>
              <p:cNvSpPr txBox="1"/>
              <p:nvPr/>
            </p:nvSpPr>
            <p:spPr>
              <a:xfrm>
                <a:off x="2124636" y="5703820"/>
                <a:ext cx="8148917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328652-3556-3C9A-77F6-D6F5BD58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636" y="5703820"/>
                <a:ext cx="8148917" cy="717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27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Closeness to Convex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-Bit Fixing Sources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“</a:t>
                </a:r>
                <a:r>
                  <a:rPr lang="en-US" dirty="0">
                    <a:effectLst/>
                  </a:rPr>
                  <a:t>Even if we give the adversary a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>
                    <a:effectLst/>
                  </a:rPr>
                  <a:t>, hash functions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effectLst/>
                  </a:rPr>
                  <a:t> and all the remaining keys, t</a:t>
                </a:r>
                <a:r>
                  <a:rPr lang="en-US" dirty="0"/>
                  <a:t>here</a:t>
                </a:r>
                <a:r>
                  <a:rPr lang="en-US" dirty="0">
                    <a:effectLst/>
                  </a:rPr>
                  <a:t> is a subset of keys that is almost jointly uniformly distributed, i.e., the distribution of the hashed keys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effectLst/>
                  </a:rPr>
                  <a:t>is (close to) a convex combinations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ffectLst/>
                  </a:rPr>
                  <a:t>-bit-fixing sources”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Proof uses a variant of the leftover hash lemma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4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01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Multi-Security Against Bounded Pre-Processing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For a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fixing source, the remaining hashed keys are uniformly distributed from the adversary’s view, security with respect to these keys follows from the semantic security of the underlying encryption scheme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78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to 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4C13534F-3FEC-78FD-EF6D-58D34BFB1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Suppose ANY sampling based protocol for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4C13534F-3FEC-78FD-EF6D-58D34BFB1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537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to Communication Complexity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F2294-471D-807F-21F4-058E1632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494"/>
            <a:ext cx="1098176" cy="20557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BEF076-980C-9C30-67A7-1C3A7F527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14" y="2403494"/>
            <a:ext cx="1098176" cy="2134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43918-4AA4-4C09-9CE3-58A9B7D62A1F}"/>
                  </a:ext>
                </a:extLst>
              </p:cNvPr>
              <p:cNvSpPr txBox="1"/>
              <p:nvPr/>
            </p:nvSpPr>
            <p:spPr>
              <a:xfrm>
                <a:off x="2187388" y="1880274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43918-4AA4-4C09-9CE3-58A9B7D62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1880274"/>
                <a:ext cx="19005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658F0A-3B72-D53E-FAE5-9E0045CC1644}"/>
                  </a:ext>
                </a:extLst>
              </p:cNvPr>
              <p:cNvSpPr txBox="1"/>
              <p:nvPr/>
            </p:nvSpPr>
            <p:spPr>
              <a:xfrm>
                <a:off x="2187388" y="2545514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658F0A-3B72-D53E-FAE5-9E0045CC1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2545514"/>
                <a:ext cx="19005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2F08F-56B0-12C6-37AF-255AF471CDF8}"/>
                  </a:ext>
                </a:extLst>
              </p:cNvPr>
              <p:cNvSpPr txBox="1"/>
              <p:nvPr/>
            </p:nvSpPr>
            <p:spPr>
              <a:xfrm>
                <a:off x="2187388" y="3209365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E2F08F-56B0-12C6-37AF-255AF471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3209365"/>
                <a:ext cx="19005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7F1A3-FB25-46DE-9706-3E7807961687}"/>
                  </a:ext>
                </a:extLst>
              </p:cNvPr>
              <p:cNvSpPr txBox="1"/>
              <p:nvPr/>
            </p:nvSpPr>
            <p:spPr>
              <a:xfrm>
                <a:off x="2187388" y="3873216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7F1A3-FB25-46DE-9706-3E780796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3873216"/>
                <a:ext cx="19005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DF84EA-25C6-7033-F2A4-3F1361F0FD30}"/>
              </a:ext>
            </a:extLst>
          </p:cNvPr>
          <p:cNvCxnSpPr>
            <a:cxnSpLocks/>
          </p:cNvCxnSpPr>
          <p:nvPr/>
        </p:nvCxnSpPr>
        <p:spPr>
          <a:xfrm>
            <a:off x="4087906" y="3434591"/>
            <a:ext cx="40520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B98F1-E09E-2666-FB0F-2C0F1792D574}"/>
                  </a:ext>
                </a:extLst>
              </p:cNvPr>
              <p:cNvSpPr txBox="1"/>
              <p:nvPr/>
            </p:nvSpPr>
            <p:spPr>
              <a:xfrm>
                <a:off x="8299578" y="1880274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8B98F1-E09E-2666-FB0F-2C0F1792D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78" y="1880274"/>
                <a:ext cx="19005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3EB7C-D7F9-2F9B-0F89-1970515469CB}"/>
                  </a:ext>
                </a:extLst>
              </p:cNvPr>
              <p:cNvSpPr txBox="1"/>
              <p:nvPr/>
            </p:nvSpPr>
            <p:spPr>
              <a:xfrm>
                <a:off x="8299578" y="2545514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3EB7C-D7F9-2F9B-0F89-19705154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78" y="2545514"/>
                <a:ext cx="19005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BE041-A31A-EE70-2039-1115246B500B}"/>
                  </a:ext>
                </a:extLst>
              </p:cNvPr>
              <p:cNvSpPr txBox="1"/>
              <p:nvPr/>
            </p:nvSpPr>
            <p:spPr>
              <a:xfrm>
                <a:off x="8299578" y="3209365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BE041-A31A-EE70-2039-1115246B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78" y="3209365"/>
                <a:ext cx="19005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00D25A-3FD5-7B66-4919-DEF9222FF823}"/>
                  </a:ext>
                </a:extLst>
              </p:cNvPr>
              <p:cNvSpPr txBox="1"/>
              <p:nvPr/>
            </p:nvSpPr>
            <p:spPr>
              <a:xfrm>
                <a:off x="8299578" y="3873216"/>
                <a:ext cx="19005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00D25A-3FD5-7B66-4919-DEF9222FF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78" y="3873216"/>
                <a:ext cx="19005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7E38B-0C8B-D1A6-C55C-A753183ABEA9}"/>
                  </a:ext>
                </a:extLst>
              </p:cNvPr>
              <p:cNvSpPr txBox="1"/>
              <p:nvPr/>
            </p:nvSpPr>
            <p:spPr>
              <a:xfrm>
                <a:off x="1148484" y="4859013"/>
                <a:ext cx="10031506" cy="1739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a sampling protocol requires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samples for success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, then any one-way protocol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communication for success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07E38B-0C8B-D1A6-C55C-A753183A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84" y="4859013"/>
                <a:ext cx="10031506" cy="1739964"/>
              </a:xfrm>
              <a:prstGeom prst="rect">
                <a:avLst/>
              </a:prstGeom>
              <a:blipFill>
                <a:blip r:embed="rId13"/>
                <a:stretch>
                  <a:fillRect l="-1215" t="-314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54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Introduce and construct multi-instance leakage resilience scheme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the decoded average vector problem, any CDP algorithm requires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space in the streaming model, while there exists a non-private algorithm that uses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Every computationally efficient mechanism that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(0.1, 0.1)</m:t>
                    </m:r>
                  </m:oMath>
                </a14:m>
                <a:r>
                  <a:rPr lang="en-US" dirty="0"/>
                  <a:t>-accurate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queries must have space complexity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assuming the existence of one-way functions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071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97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 Directions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66725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Separations for differential privacy and adaptive data analysis without computational assumptions</a:t>
            </a:r>
          </a:p>
          <a:p>
            <a:pPr marL="0" indent="0">
              <a:buClr>
                <a:schemeClr val="tx1"/>
              </a:buClr>
              <a:buNone/>
            </a:pPr>
            <a:endParaRPr lang="en-US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Separation for differential privacy with a more “natural” problem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Additional applications of MILR</a:t>
            </a:r>
          </a:p>
        </p:txBody>
      </p:sp>
    </p:spTree>
    <p:extLst>
      <p:ext uri="{BB962C8B-B14F-4D97-AF65-F5344CB8AC3E}">
        <p14:creationId xmlns:p14="http://schemas.microsoft.com/office/powerpoint/2010/main" val="354082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-Approximation Streaming Algorithms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[AMS96]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 </a:t>
                </a:r>
                <a:r>
                  <a:rPr lang="en-US" dirty="0">
                    <a:solidFill>
                      <a:srgbClr val="7030A0"/>
                    </a:solidFill>
                  </a:rPr>
                  <a:t>[JL84]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[KNW10]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 err="1"/>
                  <a:t>Flajolet</a:t>
                </a:r>
                <a:r>
                  <a:rPr lang="en-US" dirty="0"/>
                  <a:t>-Martin sketch </a:t>
                </a:r>
                <a:r>
                  <a:rPr lang="en-US" dirty="0">
                    <a:solidFill>
                      <a:srgbClr val="7030A0"/>
                    </a:solidFill>
                  </a:rPr>
                  <a:t>[FM85]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550605" y="1235022"/>
            <a:ext cx="9429135" cy="5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393493" y="271836"/>
            <a:ext cx="2546554" cy="21887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Multi-Security Against Bounded Pre-Processing 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-source is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is called: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-dense if for every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,1−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-dense if is fixed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-dense on the rest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fixing if is fixed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and uniform on the rest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667251"/>
              </a:xfrm>
              <a:blipFill>
                <a:blip r:embed="rId3"/>
                <a:stretch>
                  <a:fillRect l="-1250" t="-522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9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[DMNS06]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071" t="-7339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</a:t>
                </a:r>
                <a:r>
                  <a:rPr lang="en-US" dirty="0">
                    <a:solidFill>
                      <a:schemeClr val="accent1"/>
                    </a:solidFill>
                  </a:rPr>
                  <a:t>Approximation Streaming Algorithms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[AMS96]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 </a:t>
                </a:r>
                <a:r>
                  <a:rPr lang="en-US" dirty="0">
                    <a:solidFill>
                      <a:srgbClr val="7030A0"/>
                    </a:solidFill>
                  </a:rPr>
                  <a:t>[JL84]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 itself preserves DP </a:t>
                </a:r>
                <a:r>
                  <a:rPr lang="en-US" dirty="0">
                    <a:solidFill>
                      <a:srgbClr val="7030A0"/>
                    </a:solidFill>
                  </a:rPr>
                  <a:t>[BBDS12]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[KNW10]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 err="1"/>
                  <a:t>Flajolet</a:t>
                </a:r>
                <a:r>
                  <a:rPr lang="en-US" dirty="0"/>
                  <a:t>-Martin sketch </a:t>
                </a:r>
                <a:r>
                  <a:rPr lang="en-US" dirty="0">
                    <a:solidFill>
                      <a:srgbClr val="7030A0"/>
                    </a:solidFill>
                  </a:rPr>
                  <a:t>[FM85]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 err="1"/>
                  <a:t>Flajolet</a:t>
                </a:r>
                <a:r>
                  <a:rPr lang="en-US" dirty="0"/>
                  <a:t>-Martin sketch itself preserves DP </a:t>
                </a:r>
                <a:r>
                  <a:rPr lang="en-US" dirty="0">
                    <a:solidFill>
                      <a:srgbClr val="7030A0"/>
                    </a:solidFill>
                  </a:rPr>
                  <a:t>[SST20]</a:t>
                </a:r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8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</a:t>
                </a:r>
                <a:r>
                  <a:rPr lang="en-US" dirty="0">
                    <a:solidFill>
                      <a:schemeClr val="accent1"/>
                    </a:solidFill>
                  </a:rPr>
                  <a:t>Approximation Streaming Algorithms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949F98-FC53-4C98-8C23-550048D4F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[AMS96]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 </a:t>
                </a:r>
                <a:r>
                  <a:rPr lang="en-US" dirty="0">
                    <a:solidFill>
                      <a:srgbClr val="7030A0"/>
                    </a:solidFill>
                  </a:rPr>
                  <a:t>[JL84]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 itself preserves DP </a:t>
                </a:r>
                <a:r>
                  <a:rPr lang="en-US" dirty="0">
                    <a:solidFill>
                      <a:srgbClr val="7030A0"/>
                    </a:solidFill>
                  </a:rPr>
                  <a:t>[BBDO12]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streaming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estimation </a:t>
                </a:r>
                <a:r>
                  <a:rPr lang="en-US" dirty="0">
                    <a:solidFill>
                      <a:srgbClr val="7030A0"/>
                    </a:solidFill>
                  </a:rPr>
                  <a:t>[KNW10]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dirty="0" err="1"/>
                  <a:t>Flajolet</a:t>
                </a:r>
                <a:r>
                  <a:rPr lang="en-US" dirty="0"/>
                  <a:t>-Martin sketch </a:t>
                </a:r>
                <a:r>
                  <a:rPr lang="en-US" dirty="0">
                    <a:solidFill>
                      <a:srgbClr val="7030A0"/>
                    </a:solidFill>
                  </a:rPr>
                  <a:t>[FM85]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dirty="0" err="1"/>
                  <a:t>Flajolet</a:t>
                </a:r>
                <a:r>
                  <a:rPr lang="en-US" dirty="0"/>
                  <a:t>-Martin sketch itself preserves DP </a:t>
                </a:r>
                <a:r>
                  <a:rPr lang="en-US" dirty="0">
                    <a:solidFill>
                      <a:srgbClr val="7030A0"/>
                    </a:solidFill>
                  </a:rPr>
                  <a:t>[SST20]</a:t>
                </a:r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D298EE-232A-4602-BB51-FA680B6EA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823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0C2710C3-FB7B-008C-517A-FD961ADACD8C}"/>
              </a:ext>
            </a:extLst>
          </p:cNvPr>
          <p:cNvSpPr/>
          <p:nvPr/>
        </p:nvSpPr>
        <p:spPr>
          <a:xfrm>
            <a:off x="1183340" y="62754"/>
            <a:ext cx="9825319" cy="6430121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Does differential privacy cost more space?</a:t>
            </a:r>
          </a:p>
        </p:txBody>
      </p:sp>
    </p:spTree>
    <p:extLst>
      <p:ext uri="{BB962C8B-B14F-4D97-AF65-F5344CB8AC3E}">
        <p14:creationId xmlns:p14="http://schemas.microsoft.com/office/powerpoint/2010/main" val="377633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3786</Words>
  <Application>Microsoft Office PowerPoint</Application>
  <PresentationFormat>Widescreen</PresentationFormat>
  <Paragraphs>432</Paragraphs>
  <Slides>61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Office Theme</vt:lpstr>
      <vt:lpstr>On Differential Privacy and Adaptive Data Analysis with Bounded Space </vt:lpstr>
      <vt:lpstr>Streaming Model</vt:lpstr>
      <vt:lpstr>Frequency Vector</vt:lpstr>
      <vt:lpstr>Frequency Moments (L_p Norm)</vt:lpstr>
      <vt:lpstr>Distinct Elements (F_0 Estimation)</vt:lpstr>
      <vt:lpstr>(1+ε)-Approximation Streaming Algorithms</vt:lpstr>
      <vt:lpstr>Differential Privacy</vt:lpstr>
      <vt:lpstr>(1+ε)-Approximation Streaming Algorithms</vt:lpstr>
      <vt:lpstr>(1+ε)-Approximation Streaming Algorithms</vt:lpstr>
      <vt:lpstr>Our Results (Differential Privacy)</vt:lpstr>
      <vt:lpstr>Adaptive Data Analysis</vt:lpstr>
      <vt:lpstr>Adaptive Data Analysis</vt:lpstr>
      <vt:lpstr>Adaptive Data Analysis</vt:lpstr>
      <vt:lpstr>Adaptive Data Analysis</vt:lpstr>
      <vt:lpstr>Our Results (Adaptive Data Analysis)</vt:lpstr>
      <vt:lpstr>Query vs. Communication</vt:lpstr>
      <vt:lpstr>Talk Structure</vt:lpstr>
      <vt:lpstr>Questions?</vt:lpstr>
      <vt:lpstr>Multi-Instance Leakage-Resilient Scheme</vt:lpstr>
      <vt:lpstr>Multi-Instance Leakage-Resilient Scheme</vt:lpstr>
      <vt:lpstr>Multi-Instance Leakage-Resilient Scheme</vt:lpstr>
      <vt:lpstr>Multi-Semantic Security</vt:lpstr>
      <vt:lpstr>Multi-Security Against Bounded Pre-Processing Adversary</vt:lpstr>
      <vt:lpstr>Multi-Instance Leakage-Resilient Scheme</vt:lpstr>
      <vt:lpstr>Multi-Instance Leakage-Resilient Scheme</vt:lpstr>
      <vt:lpstr>Talk Structure</vt:lpstr>
      <vt:lpstr>Space Hardness for Differential Privacy</vt:lpstr>
      <vt:lpstr>Space Hardness for Differential Privacy</vt:lpstr>
      <vt:lpstr>(α,β)-Accuracy</vt:lpstr>
      <vt:lpstr>Decrypted Average Vector (DAV)</vt:lpstr>
      <vt:lpstr>Decrypted Average Vector (DAV)</vt:lpstr>
      <vt:lpstr>Decrypted Average Vector (DAV)</vt:lpstr>
      <vt:lpstr>Decrypted Average Vector (DAV)</vt:lpstr>
      <vt:lpstr>Computational Differential Privacy</vt:lpstr>
      <vt:lpstr>Fingerprinting Codes</vt:lpstr>
      <vt:lpstr>CDP Separation</vt:lpstr>
      <vt:lpstr>Adversary to FPC</vt:lpstr>
      <vt:lpstr>Proof Outline</vt:lpstr>
      <vt:lpstr>Proof Outline</vt:lpstr>
      <vt:lpstr>PowerPoint Presentation</vt:lpstr>
      <vt:lpstr>Proof Outline</vt:lpstr>
      <vt:lpstr>Proof Outline</vt:lpstr>
      <vt:lpstr>Talk Structure</vt:lpstr>
      <vt:lpstr>Questions?</vt:lpstr>
      <vt:lpstr>Adaptive Data Analysis</vt:lpstr>
      <vt:lpstr>Our Results (Adaptive Data Analysis)</vt:lpstr>
      <vt:lpstr>Space Hardness for Adaptive Data Analysis</vt:lpstr>
      <vt:lpstr>Proof Sketch</vt:lpstr>
      <vt:lpstr>Proof Sketch</vt:lpstr>
      <vt:lpstr>Proof Sketch</vt:lpstr>
      <vt:lpstr>MILR Construction</vt:lpstr>
      <vt:lpstr>k-Bit Fixing Sources</vt:lpstr>
      <vt:lpstr>Closeness to Convex Combination of k-Bit Fixing Sources</vt:lpstr>
      <vt:lpstr>Closeness to Convex Combination of k-Bit Fixing Sources</vt:lpstr>
      <vt:lpstr>Multi-Security Against Bounded Pre-Processing Adversary</vt:lpstr>
      <vt:lpstr>Applications to Communication Complexity</vt:lpstr>
      <vt:lpstr>Applications to Communication Complexity</vt:lpstr>
      <vt:lpstr>Summary</vt:lpstr>
      <vt:lpstr>Future Directions</vt:lpstr>
      <vt:lpstr>PowerPoint Presentation</vt:lpstr>
      <vt:lpstr>Multi-Security Against Bounded Pre-Processing Adversary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Differential Privacy and Adaptive Data Analysis with Bounded Space</dc:title>
  <dc:creator>Samson Zhou</dc:creator>
  <cp:lastModifiedBy>Samson Zhou</cp:lastModifiedBy>
  <cp:revision>15</cp:revision>
  <dcterms:created xsi:type="dcterms:W3CDTF">2023-04-26T00:05:56Z</dcterms:created>
  <dcterms:modified xsi:type="dcterms:W3CDTF">2023-05-01T17:46:53Z</dcterms:modified>
</cp:coreProperties>
</file>