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23" r:id="rId2"/>
    <p:sldId id="343" r:id="rId3"/>
    <p:sldId id="325" r:id="rId4"/>
    <p:sldId id="258" r:id="rId5"/>
    <p:sldId id="259" r:id="rId6"/>
    <p:sldId id="260" r:id="rId7"/>
    <p:sldId id="324" r:id="rId8"/>
    <p:sldId id="262" r:id="rId9"/>
    <p:sldId id="263" r:id="rId10"/>
    <p:sldId id="266" r:id="rId11"/>
    <p:sldId id="326" r:id="rId12"/>
    <p:sldId id="327" r:id="rId13"/>
    <p:sldId id="344" r:id="rId14"/>
    <p:sldId id="270" r:id="rId15"/>
    <p:sldId id="271" r:id="rId16"/>
    <p:sldId id="272" r:id="rId17"/>
    <p:sldId id="273" r:id="rId18"/>
    <p:sldId id="274" r:id="rId19"/>
    <p:sldId id="275" r:id="rId20"/>
    <p:sldId id="330" r:id="rId21"/>
    <p:sldId id="331" r:id="rId22"/>
    <p:sldId id="332" r:id="rId23"/>
    <p:sldId id="328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29" r:id="rId32"/>
    <p:sldId id="345" r:id="rId33"/>
    <p:sldId id="286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6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19" r:id="rId54"/>
    <p:sldId id="320" r:id="rId55"/>
    <p:sldId id="32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CA94B-1DBB-4B7F-B724-E4B611465E09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93934-0518-4755-A095-B1253923B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handle adversarial noise, we create fingerprints based on </a:t>
            </a:r>
            <a:r>
              <a:rPr lang="en-US" dirty="0" err="1"/>
              <a:t>subpatterns</a:t>
            </a:r>
            <a:r>
              <a:rPr lang="en-US" dirty="0"/>
              <a:t> instead of chunks. We sample a number of primes, and for each prime p that we choose, we create p </a:t>
            </a:r>
            <a:r>
              <a:rPr lang="en-US" dirty="0" err="1"/>
              <a:t>subpatterns</a:t>
            </a:r>
            <a:r>
              <a:rPr lang="en-US" dirty="0"/>
              <a:t>, partitioning the indices based on their congruence classes mod p. We then view each equivalence class as its own block, with a corresponding fingerprint. Ideally, by sampling a sufficient number of large primes, some prime will distribute the mismatches to separate </a:t>
            </a:r>
            <a:r>
              <a:rPr lang="en-US" dirty="0" err="1"/>
              <a:t>subpatterns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93934-0518-4755-A095-B1253923BA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A2CA-6C6F-4A8E-9A14-0040801C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C2F51-DF22-4C28-9877-63AEDF9D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717A-1368-436F-938A-B2A69251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9B097-0007-466A-BF6D-F4058BA3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C5AA-1585-4723-B6E8-6F87ADC8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A927-7CE2-448E-966B-25ECD156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DFF43-B9B8-4501-AB37-AEBDB2DDC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7765-0618-4A6C-8455-49DB7FF5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D07B-015F-41DF-A763-C74BD6CD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8FC05-89D1-4970-8F8A-BB66A03E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0923C-0564-43A2-85C1-C4AC8FD35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B09DF-F6FD-4D23-959B-0A1EC3F72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7104-F2EC-4B5D-8FE8-C8C6BD40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DDCA-6C4B-4101-97F2-7DDF6EAE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4E17-649F-4682-8B22-C3C07F60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5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D2B1-CE52-4B83-A30A-4BE75598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3937-6E94-4593-8E8E-3AF18BED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9C1A2-DF5C-4E06-8527-C53953A2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4F054-769C-4014-9D76-63E7A43B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B763-AFB5-4049-8829-59CC16A4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7356F-EEB5-47E6-8DE1-CB8D6A68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1FC7C-FC96-4EB0-A4A3-53E488192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1C99-D648-4969-A39C-0E410761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6DD8-D0F8-4568-B567-6B162DDD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1C40-E331-4FC2-B519-0FF2FC0B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6AF3-528E-4D44-99D7-5DB9904F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22C4-A404-43AA-AD2B-6441B4F07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E6939-3E89-4FAA-872B-571D23BE9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C0E63-59EC-4EC8-A8B2-8BCD0606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5ADDA-0489-4269-AFE9-A78679FB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5D90B-8C6C-4CB3-96B6-9D8BCCDA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5C9F-FB81-4EEF-8A26-450943A6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4881-741E-40E0-850A-4341B449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49FBC-3B41-4C9E-B69E-2C730789C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45A5C-5298-463E-A451-4A4D06742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EF943E-5C53-41E9-AFB4-ECEAC19D6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83005F-020A-4F15-92AC-A9221D8C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B5470-5AD6-4ED5-981A-6E58EC58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559B6-2B30-4804-89B8-24A1FA0B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8AF1-5130-461C-A388-DA5C50B0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2671F-C26B-4791-B753-C08623E6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0362-C7A5-4513-9303-01160D90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FD3FB-FB79-4E44-95D3-F7CE5DE7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CE219-4D5A-4EF9-9EF6-29DA74D9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8B791-08D1-4F14-9586-C67F56A9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5B2F1-96B4-4101-9722-810713F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B5DC-F4C3-4C1E-BFCC-104AF20A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47FF-72BF-45D7-8431-A6DB0D16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12C42-5254-420C-B627-4FB79CCC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F3C58-2B9A-4AD1-8832-BD916954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F509-196E-4A78-ADE1-16561F63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F1083-B528-4B6B-9264-B83C37AD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9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F793-D898-4C51-8BA9-A3D51CE0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06F780-93FD-4796-B032-F46AC1F60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CA6FF-444F-4D54-98FA-F1FEAE5CD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04D74-1E44-46BD-98BE-F6A289B7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807A2-A6F2-425B-B168-89969F5E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63CDE-A80B-4A24-928B-E4012BE2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E9867-D01B-4D6E-9B7F-47B2112A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1357-B235-4619-85FD-682AEA74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260D5-959C-4C01-99C8-0FAD4F6AA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482F-7711-4123-BB9F-E777437AEFA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D31C-AF62-447F-AC5E-C9307D2C8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B5E7-5B4F-420B-A0AD-B864D6579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20FC4-D0B9-46FC-803E-04F8C411E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Streaming for </a:t>
            </a:r>
            <a:r>
              <a:rPr lang="en-US" dirty="0" err="1"/>
              <a:t>Aibohphobes</a:t>
            </a:r>
            <a:r>
              <a:rPr lang="en-US" dirty="0"/>
              <a:t>: Longest Near-Palindrome under Hamming Distance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Elena </a:t>
            </a:r>
            <a:r>
              <a:rPr lang="en-US" dirty="0" err="1"/>
              <a:t>Grigorescu</a:t>
            </a:r>
            <a:r>
              <a:rPr lang="en-US" dirty="0"/>
              <a:t>, Purdue University</a:t>
            </a:r>
          </a:p>
          <a:p>
            <a:r>
              <a:rPr lang="en-US" dirty="0" err="1"/>
              <a:t>Erfan</a:t>
            </a:r>
            <a:r>
              <a:rPr lang="en-US" dirty="0"/>
              <a:t> </a:t>
            </a:r>
            <a:r>
              <a:rPr lang="en-US" dirty="0" err="1"/>
              <a:t>Sadeqi</a:t>
            </a:r>
            <a:r>
              <a:rPr lang="en-US" dirty="0"/>
              <a:t> </a:t>
            </a:r>
            <a:r>
              <a:rPr lang="en-US" dirty="0" err="1"/>
              <a:t>Azer</a:t>
            </a:r>
            <a:r>
              <a:rPr lang="en-US" dirty="0"/>
              <a:t>, Indiana University</a:t>
            </a:r>
          </a:p>
          <a:p>
            <a:r>
              <a:rPr lang="en-US" dirty="0"/>
              <a:t>Samson Zhou, Purdue University</a:t>
            </a:r>
          </a:p>
          <a:p>
            <a:r>
              <a:rPr lang="en-US" dirty="0">
                <a:solidFill>
                  <a:srgbClr val="C00000"/>
                </a:solidFill>
              </a:rPr>
              <a:t>Presenter: Akash Kumar,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Purdue University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65" y="5536065"/>
            <a:ext cx="3801705" cy="1195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8619"/>
            <a:ext cx="2069381" cy="206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Related Work (Palindromes in Data Streams)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provide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multiplicative approximation to the length of the longest palindrome (</a:t>
                </a:r>
                <a:r>
                  <a:rPr lang="en-US" dirty="0" err="1"/>
                  <a:t>Berenbrink,Ergün,Mallmann-Trenn,Sadeqi</a:t>
                </a:r>
                <a:r>
                  <a:rPr lang="en-US" dirty="0"/>
                  <a:t> </a:t>
                </a:r>
                <a:r>
                  <a:rPr lang="en-US" dirty="0" err="1"/>
                  <a:t>Azer</a:t>
                </a:r>
                <a:r>
                  <a:rPr lang="en-US" dirty="0"/>
                  <a:t> ‘14)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to provide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additive approximation to the length of the longest palindrome (BEMS14)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to find the longest palindrome in two passes (BEMS14)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multiplicative approximation (Gawrychowski,Merkurev,Shur,Uznanski’16)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additive approximation (GMSU16)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  <a:blipFill>
                <a:blip r:embed="rId2"/>
                <a:stretch>
                  <a:fillRect l="-1043" t="-299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⁡(1+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to provide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multiplicative approximation to the length of the longest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-near-palindrome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space to provide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additive approximation to the length of the longest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-near-palindrome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to find the longest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-near-palindrome in two passes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LB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multiplicative approximation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space LB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additive approximation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22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83567" y="1511559"/>
              <a:ext cx="9227976" cy="50557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6417">
                      <a:extLst>
                        <a:ext uri="{9D8B030D-6E8A-4147-A177-3AD203B41FA5}">
                          <a16:colId xmlns:a16="http://schemas.microsoft.com/office/drawing/2014/main" val="716764247"/>
                        </a:ext>
                      </a:extLst>
                    </a:gridCol>
                    <a:gridCol w="3406030">
                      <a:extLst>
                        <a:ext uri="{9D8B030D-6E8A-4147-A177-3AD203B41FA5}">
                          <a16:colId xmlns:a16="http://schemas.microsoft.com/office/drawing/2014/main" val="762296623"/>
                        </a:ext>
                      </a:extLst>
                    </a:gridCol>
                    <a:gridCol w="2585529">
                      <a:extLst>
                        <a:ext uri="{9D8B030D-6E8A-4147-A177-3AD203B41FA5}">
                          <a16:colId xmlns:a16="http://schemas.microsoft.com/office/drawing/2014/main" val="1998911248"/>
                        </a:ext>
                      </a:extLst>
                    </a:gridCol>
                  </a:tblGrid>
                  <a:tr h="665547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Longest Palindrome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Longest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-Near-Palindrome</a:t>
                          </a:r>
                          <a:r>
                            <a:rPr lang="en-US" sz="2400" baseline="0" dirty="0">
                              <a:solidFill>
                                <a:schemeClr val="bg1"/>
                              </a:solidFill>
                            </a:rPr>
                            <a:t> (Here)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1800006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multiplicative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400" dirty="0"/>
                            <a:t> (BEMS14)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40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7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en-US" sz="24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⁡(1+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9273307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sz="2400" dirty="0"/>
                            <a:t> additive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(BEMS14)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435501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two pass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 exact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(BEMS14)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7796481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multiplicative LB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⁡(1+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(GMSU16)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3796705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E additive LB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(GMSU16)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78152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916349"/>
                  </p:ext>
                </p:extLst>
              </p:nvPr>
            </p:nvGraphicFramePr>
            <p:xfrm>
              <a:off x="1483567" y="1511559"/>
              <a:ext cx="9227976" cy="50557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36417">
                      <a:extLst>
                        <a:ext uri="{9D8B030D-6E8A-4147-A177-3AD203B41FA5}">
                          <a16:colId xmlns:a16="http://schemas.microsoft.com/office/drawing/2014/main" val="716764247"/>
                        </a:ext>
                      </a:extLst>
                    </a:gridCol>
                    <a:gridCol w="3406030">
                      <a:extLst>
                        <a:ext uri="{9D8B030D-6E8A-4147-A177-3AD203B41FA5}">
                          <a16:colId xmlns:a16="http://schemas.microsoft.com/office/drawing/2014/main" val="762296623"/>
                        </a:ext>
                      </a:extLst>
                    </a:gridCol>
                    <a:gridCol w="2585529">
                      <a:extLst>
                        <a:ext uri="{9D8B030D-6E8A-4147-A177-3AD203B41FA5}">
                          <a16:colId xmlns:a16="http://schemas.microsoft.com/office/drawing/2014/main" val="199891124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l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Longest Palindrome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5185" r="-943" b="-5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800006"/>
                      </a:ext>
                    </a:extLst>
                  </a:tr>
                  <a:tr h="9185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" t="-94040" r="-186064" b="-36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94040" r="-76429" b="-3622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94040" r="-943" b="-3622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9273307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" t="-221970" r="-186064" b="-314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221970" r="-76429" b="-314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221970" r="-943" b="-314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0435501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two pass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 exact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324427" r="-76429" b="-216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324427" r="-943" b="-216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7796481"/>
                      </a:ext>
                    </a:extLst>
                  </a:tr>
                  <a:tr h="80032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8" t="-421212" r="-186064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421212" r="-76429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421212" r="-943" b="-1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796705"/>
                      </a:ext>
                    </a:extLst>
                  </a:tr>
                  <a:tr h="913257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E additive LB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5000" t="-458667" r="-76429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7547" t="-458667" r="-943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78152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6236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1-Pass Additive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2-Pass </a:t>
            </a:r>
            <a:r>
              <a:rPr lang="en-US" i="1" dirty="0"/>
              <a:t>Exact</a:t>
            </a:r>
            <a:r>
              <a:rPr lang="en-US" dirty="0"/>
              <a:t>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Lower Bounds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4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Suppose we see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followed by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 How can we determine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with high probability?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3450219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72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w.h.p.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(Schwartz-Zippel)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024313"/>
            <a:ext cx="1524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6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Properties of Karp-Rabin Fingerprints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(concatenation)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(reversal)</a:t>
                </a:r>
                <a:endParaRPr lang="en-US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be computed </a:t>
                </a:r>
                <a:r>
                  <a:rPr lang="en-US" dirty="0">
                    <a:solidFill>
                      <a:srgbClr val="C00000"/>
                    </a:solidFill>
                  </a:rPr>
                  <a:t>on the fly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024313"/>
            <a:ext cx="1524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2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Palindromes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111101011100001010010101001111101011100001010010101001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111101011100001010010101001</a:t>
            </a:r>
            <a:r>
              <a:rPr lang="en-US" dirty="0">
                <a:solidFill>
                  <a:srgbClr val="FF0000"/>
                </a:solidFill>
              </a:rPr>
              <a:t>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50" y="3578572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7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111101011100001010010101001111101011100001010010101001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111101011100001010010101001</a:t>
            </a:r>
            <a:r>
              <a:rPr lang="en-US" dirty="0">
                <a:solidFill>
                  <a:srgbClr val="FF0000"/>
                </a:solidFill>
              </a:rPr>
              <a:t>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68267" y="2945787"/>
            <a:ext cx="1222533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2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111101011100001010010101001111101011100001010010101001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1111010</a:t>
            </a:r>
            <a:r>
              <a:rPr lang="en-US" dirty="0">
                <a:solidFill>
                  <a:srgbClr val="00B050"/>
                </a:solidFill>
              </a:rPr>
              <a:t>111000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010100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10101001</a:t>
            </a:r>
            <a:r>
              <a:rPr lang="en-US" dirty="0">
                <a:solidFill>
                  <a:srgbClr val="C00000"/>
                </a:solidFill>
              </a:rPr>
              <a:t>11110101</a:t>
            </a:r>
            <a:r>
              <a:rPr lang="en-US" dirty="0">
                <a:solidFill>
                  <a:srgbClr val="FF0000"/>
                </a:solidFill>
              </a:rPr>
              <a:t>110000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101001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0101001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0801" y="2945787"/>
            <a:ext cx="1066800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2" y="2945787"/>
            <a:ext cx="1184030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1632" y="2946020"/>
            <a:ext cx="1395045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6677" y="2946020"/>
            <a:ext cx="1406769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3447" y="2945787"/>
            <a:ext cx="111369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7140" y="2945787"/>
            <a:ext cx="109024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47386" y="2945787"/>
            <a:ext cx="1222533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1-Pass Additive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2-Pass </a:t>
            </a:r>
            <a:r>
              <a:rPr lang="en-US" i="1" dirty="0"/>
              <a:t>Exact</a:t>
            </a:r>
            <a:r>
              <a:rPr lang="en-US" dirty="0"/>
              <a:t>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Lower Bounds</a:t>
            </a:r>
          </a:p>
        </p:txBody>
      </p:sp>
    </p:spTree>
    <p:extLst>
      <p:ext uri="{BB962C8B-B14F-4D97-AF65-F5344CB8AC3E}">
        <p14:creationId xmlns:p14="http://schemas.microsoft.com/office/powerpoint/2010/main" val="315735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2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111101011100001010010101001111101011100001010010101001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1111010</a:t>
            </a:r>
            <a:r>
              <a:rPr lang="en-US" dirty="0">
                <a:solidFill>
                  <a:srgbClr val="00B050"/>
                </a:solidFill>
              </a:rPr>
              <a:t>111000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010100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10101001</a:t>
            </a:r>
            <a:r>
              <a:rPr lang="en-US" dirty="0">
                <a:solidFill>
                  <a:srgbClr val="C00000"/>
                </a:solidFill>
              </a:rPr>
              <a:t>11110101</a:t>
            </a:r>
            <a:r>
              <a:rPr lang="en-US" dirty="0">
                <a:solidFill>
                  <a:srgbClr val="FF0000"/>
                </a:solidFill>
              </a:rPr>
              <a:t>110000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101001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0101001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0801" y="2945787"/>
            <a:ext cx="1066800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2" y="2945787"/>
            <a:ext cx="1184030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1632" y="2946020"/>
            <a:ext cx="1395045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6677" y="2946020"/>
            <a:ext cx="1406769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3447" y="2945787"/>
            <a:ext cx="111369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7140" y="2945787"/>
            <a:ext cx="109024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47386" y="2945787"/>
            <a:ext cx="1222533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68268" y="2945787"/>
            <a:ext cx="1222533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1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68267" y="2945787"/>
            <a:ext cx="1222533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2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111101011100001010010101001111101011100001010010101001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1111010</a:t>
            </a:r>
            <a:r>
              <a:rPr lang="en-US" dirty="0">
                <a:solidFill>
                  <a:srgbClr val="00B050"/>
                </a:solidFill>
              </a:rPr>
              <a:t>111000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010100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10101001</a:t>
            </a:r>
            <a:r>
              <a:rPr lang="en-US" dirty="0">
                <a:solidFill>
                  <a:srgbClr val="C00000"/>
                </a:solidFill>
              </a:rPr>
              <a:t>11110101</a:t>
            </a:r>
            <a:r>
              <a:rPr lang="en-US" dirty="0">
                <a:solidFill>
                  <a:srgbClr val="FF0000"/>
                </a:solidFill>
              </a:rPr>
              <a:t>110000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101001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0101001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602" y="2945787"/>
            <a:ext cx="1184030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1632" y="2946020"/>
            <a:ext cx="1395045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6677" y="2946020"/>
            <a:ext cx="1406769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3447" y="2945787"/>
            <a:ext cx="111369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47386" y="2945787"/>
            <a:ext cx="1222533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0801" y="2945787"/>
            <a:ext cx="1066800" cy="418969"/>
          </a:xfrm>
          <a:prstGeom prst="rect">
            <a:avLst/>
          </a:prstGeom>
          <a:solidFill>
            <a:srgbClr val="00B050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7140" y="2945787"/>
            <a:ext cx="109024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68267" y="2945787"/>
            <a:ext cx="1222533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2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111101011100001010010101001111101011100001010010101001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1111010</a:t>
            </a:r>
            <a:r>
              <a:rPr lang="en-US" dirty="0">
                <a:solidFill>
                  <a:srgbClr val="00B050"/>
                </a:solidFill>
              </a:rPr>
              <a:t>111000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010100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10101001</a:t>
            </a:r>
            <a:r>
              <a:rPr lang="en-US" dirty="0">
                <a:solidFill>
                  <a:srgbClr val="C00000"/>
                </a:solidFill>
              </a:rPr>
              <a:t>11110101</a:t>
            </a:r>
            <a:r>
              <a:rPr lang="en-US" dirty="0">
                <a:solidFill>
                  <a:srgbClr val="FF0000"/>
                </a:solidFill>
              </a:rPr>
              <a:t>110000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101001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0101001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0801" y="2945787"/>
            <a:ext cx="1066800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41632" y="2946020"/>
            <a:ext cx="1395045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6677" y="2946020"/>
            <a:ext cx="1406769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7140" y="2945787"/>
            <a:ext cx="109024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47386" y="2945787"/>
            <a:ext cx="1222533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43447" y="2945787"/>
            <a:ext cx="1113692" cy="418969"/>
          </a:xfrm>
          <a:prstGeom prst="rect">
            <a:avLst/>
          </a:prstGeom>
          <a:solidFill>
            <a:srgbClr val="FF0000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2" y="2945787"/>
            <a:ext cx="1184030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 (CFP+16)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3096" y="1690688"/>
            <a:ext cx="1222533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630" y="1690688"/>
            <a:ext cx="1066800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22431" y="1690688"/>
            <a:ext cx="1184030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06461" y="1690921"/>
            <a:ext cx="1395045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01506" y="1690921"/>
            <a:ext cx="1406769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08276" y="1690688"/>
            <a:ext cx="111369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21969" y="1690688"/>
            <a:ext cx="109024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12216" y="1690688"/>
            <a:ext cx="987818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33097" y="2424648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94339" y="2424647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55581" y="2424646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58206" y="2424645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24011" y="2424646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85253" y="2424645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46495" y="2424644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49120" y="2424643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90250" y="2424646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51492" y="2424645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2734" y="2424644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15359" y="2424643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254273" y="2424643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15515" y="2424642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76757" y="2424641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979382" y="2424640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86569" y="2424643"/>
            <a:ext cx="261242" cy="4189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447811" y="2424642"/>
            <a:ext cx="24618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709053" y="2424641"/>
            <a:ext cx="246184" cy="4189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911678" y="2424640"/>
            <a:ext cx="304802" cy="4189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50134" y="2426932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388887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38003" y="2426932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872817" y="2426931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73207" y="2426931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14838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570271" y="2429442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807708" y="2424639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011086" y="2426931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240789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482654" y="2426931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714936" y="2422559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8899548" y="2426931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183645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443733" y="2426932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676515" y="2424639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8201" y="2426932"/>
            <a:ext cx="277023" cy="4189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0104538" y="2424640"/>
            <a:ext cx="259514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352321" y="2429442"/>
            <a:ext cx="233356" cy="41896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577865" y="2422686"/>
            <a:ext cx="202625" cy="4189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 for </a:t>
            </a:r>
            <a:r>
              <a:rPr lang="en-US" dirty="0" err="1">
                <a:solidFill>
                  <a:srgbClr val="C00000"/>
                </a:solidFill>
              </a:rPr>
              <a:t>Subpatterns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52" y="3343955"/>
            <a:ext cx="8505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#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587" y="3578572"/>
            <a:ext cx="2543175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891" y="3611176"/>
            <a:ext cx="1735015" cy="173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Near-Palindromes?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Sample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544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w.h.p</a:t>
                </a:r>
                <a:r>
                  <a:rPr lang="en-US" dirty="0"/>
                  <a:t>. (CFP+16)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4206875"/>
            <a:ext cx="2171700" cy="210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Explosion 1 3"/>
              <p:cNvSpPr/>
              <p:nvPr/>
            </p:nvSpPr>
            <p:spPr>
              <a:xfrm>
                <a:off x="1942382" y="1120013"/>
                <a:ext cx="8587153" cy="5588794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What about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4" name="Explosion 1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82" y="1120013"/>
                <a:ext cx="8587153" cy="5588794"/>
              </a:xfrm>
              <a:prstGeom prst="irregularSeal1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80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 for Sub-</a:t>
            </a:r>
            <a:r>
              <a:rPr lang="en-US" dirty="0" err="1">
                <a:solidFill>
                  <a:srgbClr val="C00000"/>
                </a:solidFill>
              </a:rPr>
              <a:t>Subpatterns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01" y="1901860"/>
            <a:ext cx="8282014" cy="38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3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07" y="3280953"/>
            <a:ext cx="2872155" cy="3338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Second-Level Karp-Rabin Fingerprints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Call a mismatch </a:t>
                </a:r>
                <a:r>
                  <a:rPr lang="en-US" i="1" dirty="0"/>
                  <a:t>isolated</a:t>
                </a:r>
                <a:r>
                  <a:rPr lang="en-US" dirty="0"/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it is the only mismatch under some </a:t>
                </a:r>
                <a:r>
                  <a:rPr lang="en-US" dirty="0" err="1"/>
                  <a:t>subpattern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number of isolated mismatches.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w.h.p. (CFP+16)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0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There exists a data structure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that recognizes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w.h.p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Recently, this has been improved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 (Clifford, </a:t>
                </a:r>
                <a:r>
                  <a:rPr lang="en-US" dirty="0" err="1"/>
                  <a:t>Kociumaka</a:t>
                </a:r>
                <a:r>
                  <a:rPr lang="en-US" dirty="0"/>
                  <a:t>, </a:t>
                </a:r>
                <a:r>
                  <a:rPr lang="en-US" dirty="0" err="1"/>
                  <a:t>Porat</a:t>
                </a:r>
                <a:r>
                  <a:rPr lang="en-US" dirty="0"/>
                  <a:t> ‘17)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Through black-box reduction, improves our results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097" y="433848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5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5CAF4A4-0268-4D76-B4FB-E7428E09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6" y="117693"/>
            <a:ext cx="1228725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FSTTCSIITKANPUR</a:t>
            </a: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PATTERN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INDIAPALP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PATTERN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SZXAITIIKIICU JBFQWA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FSTTCS</a:t>
            </a: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PATTERN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IITKANPURINDIAO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STREAMINGALGORITHM</a:t>
            </a: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PATTERN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</a:t>
            </a:r>
            <a:r>
              <a:rPr lang="en-US" altLang="en-US" sz="5400" dirty="0">
                <a:solidFill>
                  <a:srgbClr val="00B050"/>
                </a:solidFill>
                <a:latin typeface="Arial Unicode MS"/>
              </a:rPr>
              <a:t>PERIODPERIODPERIODPERIODPER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FSTTCSTHEORYCSASBRIC</a:t>
            </a:r>
            <a:r>
              <a:rPr lang="en-US" altLang="en-US" sz="5400" dirty="0">
                <a:latin typeface="Arial Unicode MS"/>
              </a:rPr>
              <a:t>BCAUON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LONGPALINDROME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Unicode MS"/>
              </a:rPr>
              <a:t>EMORDNILAPGNOL</a:t>
            </a:r>
            <a:r>
              <a:rPr lang="en-US" altLang="en-US" sz="5400" dirty="0">
                <a:latin typeface="Arial Unicode MS"/>
              </a:rPr>
              <a:t>FSTTCSIITKANPURINDIAGENX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556" y="576345"/>
            <a:ext cx="7141316" cy="1325563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Finding Structure in Noisy Data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14586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Additive Error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Initialize a data structure every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positions!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38" y="2660651"/>
            <a:ext cx="9508900" cy="35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37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Additive Error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sketches, each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Total space: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346" y="3540369"/>
            <a:ext cx="2591308" cy="23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1-Pass Additive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2-Pass </a:t>
            </a:r>
            <a:r>
              <a:rPr lang="en-US" i="1" dirty="0">
                <a:solidFill>
                  <a:srgbClr val="00B050"/>
                </a:solidFill>
              </a:rPr>
              <a:t>Exact</a:t>
            </a:r>
            <a:r>
              <a:rPr lang="en-US" dirty="0">
                <a:solidFill>
                  <a:srgbClr val="00B050"/>
                </a:solidFill>
              </a:rPr>
              <a:t>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Lower Bounds</a:t>
            </a:r>
          </a:p>
        </p:txBody>
      </p:sp>
    </p:spTree>
    <p:extLst>
      <p:ext uri="{BB962C8B-B14F-4D97-AF65-F5344CB8AC3E}">
        <p14:creationId xmlns:p14="http://schemas.microsoft.com/office/powerpoint/2010/main" val="626329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2-Pass Exact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Can we modify 1-pass additive algorithm to 2-pass </a:t>
            </a:r>
            <a:r>
              <a:rPr lang="en-US" dirty="0">
                <a:solidFill>
                  <a:srgbClr val="C00000"/>
                </a:solidFill>
              </a:rPr>
              <a:t>exact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Missing characters before checkpoint!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5" y="3099448"/>
            <a:ext cx="88868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2-Pass Exact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Idea: keep all characters before each checkpoint in the second pass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if there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candidates?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Structural result of palindromes (BEMS14)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41229" y="3148571"/>
            <a:ext cx="6166339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8" y="3567540"/>
            <a:ext cx="6166339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2830" y="3986509"/>
            <a:ext cx="6166339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Near-Palindromes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5998" y="3567540"/>
            <a:ext cx="6166339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12830" y="3986509"/>
            <a:ext cx="6166339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AD8E3C-D3B9-466B-A20E-65858521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#1: Recover fingerprints of all overlapping “long” near-palindromes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#2: Use sublinear space in compression</a:t>
            </a:r>
          </a:p>
        </p:txBody>
      </p:sp>
    </p:spTree>
    <p:extLst>
      <p:ext uri="{BB962C8B-B14F-4D97-AF65-F5344CB8AC3E}">
        <p14:creationId xmlns:p14="http://schemas.microsoft.com/office/powerpoint/2010/main" val="502095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Near-Palindromes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12830" y="3986509"/>
            <a:ext cx="6166339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63E2C9-2D0B-4E69-B5B3-122A3488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#1: Recover fingerprints of all overlapping “long” near-palindromes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#2: Use sublinear space in compression</a:t>
            </a:r>
          </a:p>
        </p:txBody>
      </p:sp>
    </p:spTree>
    <p:extLst>
      <p:ext uri="{BB962C8B-B14F-4D97-AF65-F5344CB8AC3E}">
        <p14:creationId xmlns:p14="http://schemas.microsoft.com/office/powerpoint/2010/main" val="3776920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Near-Palindromes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3231" y="3986509"/>
            <a:ext cx="2965938" cy="418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769" y="3986508"/>
            <a:ext cx="328246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F1F1ED-E895-4B0F-BC4F-892920203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#1: Recover fingerprints of all overlapping “long” near-palindromes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#2: Use sublinear space in compression</a:t>
            </a:r>
          </a:p>
        </p:txBody>
      </p:sp>
    </p:spTree>
    <p:extLst>
      <p:ext uri="{BB962C8B-B14F-4D97-AF65-F5344CB8AC3E}">
        <p14:creationId xmlns:p14="http://schemas.microsoft.com/office/powerpoint/2010/main" val="148141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Near-Palindromes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3231" y="3986509"/>
            <a:ext cx="2965938" cy="418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769" y="3986508"/>
            <a:ext cx="328246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0491" y="2729600"/>
            <a:ext cx="1817077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A87FDE-0C6C-4D35-A3AB-7681EC6F090E}"/>
              </a:ext>
            </a:extLst>
          </p:cNvPr>
          <p:cNvCxnSpPr/>
          <p:nvPr/>
        </p:nvCxnSpPr>
        <p:spPr>
          <a:xfrm flipV="1">
            <a:off x="5357447" y="2444620"/>
            <a:ext cx="0" cy="15418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9ACD8D-FF33-4FD6-8E6C-A96AFF64D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#1: Recover fingerprints of all overlapping “long” near-palindromes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#2: Use sublinear space in compression</a:t>
            </a:r>
          </a:p>
        </p:txBody>
      </p:sp>
    </p:spTree>
    <p:extLst>
      <p:ext uri="{BB962C8B-B14F-4D97-AF65-F5344CB8AC3E}">
        <p14:creationId xmlns:p14="http://schemas.microsoft.com/office/powerpoint/2010/main" val="4259178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Near-Palindromes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13231" y="3986509"/>
            <a:ext cx="2965938" cy="4189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0769" y="3986508"/>
            <a:ext cx="3282462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0491" y="2729600"/>
            <a:ext cx="1817077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1229" y="2729599"/>
            <a:ext cx="229186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A63F06-0278-4557-BF20-1A57B6F37F17}"/>
              </a:ext>
            </a:extLst>
          </p:cNvPr>
          <p:cNvCxnSpPr>
            <a:cxnSpLocks/>
          </p:cNvCxnSpPr>
          <p:nvPr/>
        </p:nvCxnSpPr>
        <p:spPr>
          <a:xfrm flipV="1">
            <a:off x="4736123" y="2562225"/>
            <a:ext cx="0" cy="100531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26225E9-BB4C-4B55-A936-72A33061D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#1: Recover fingerprints of all overlapping “long” near-palindromes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#2: Use sublinear space in compression</a:t>
            </a:r>
          </a:p>
        </p:txBody>
      </p:sp>
    </p:spTree>
    <p:extLst>
      <p:ext uri="{BB962C8B-B14F-4D97-AF65-F5344CB8AC3E}">
        <p14:creationId xmlns:p14="http://schemas.microsoft.com/office/powerpoint/2010/main" val="295212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685" y="1825625"/>
            <a:ext cx="2705100" cy="1685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Palindrome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280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string that reads the same forwards and backwards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RACECAR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B050"/>
                    </a:solidFill>
                  </a:rPr>
                  <a:t>E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AIBOHPHOBIA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rgbClr val="00B0F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>
                    <a:solidFill>
                      <a:srgbClr val="00B050"/>
                    </a:solidFill>
                  </a:rPr>
                  <a:t>O</a:t>
                </a:r>
                <a:r>
                  <a:rPr lang="en-US" dirty="0">
                    <a:solidFill>
                      <a:srgbClr val="FFC000"/>
                    </a:solidFill>
                  </a:rPr>
                  <a:t>H</a:t>
                </a:r>
                <a:r>
                  <a:rPr lang="en-US" dirty="0">
                    <a:solidFill>
                      <a:srgbClr val="0070C0"/>
                    </a:solidFill>
                  </a:rPr>
                  <a:t>P</a:t>
                </a:r>
                <a:r>
                  <a:rPr lang="en-US" dirty="0">
                    <a:solidFill>
                      <a:srgbClr val="FFC000"/>
                    </a:solidFill>
                  </a:rPr>
                  <a:t>H</a:t>
                </a:r>
                <a:r>
                  <a:rPr lang="en-US" dirty="0">
                    <a:solidFill>
                      <a:srgbClr val="00B050"/>
                    </a:solidFill>
                  </a:rPr>
                  <a:t>O</a:t>
                </a:r>
                <a:r>
                  <a:rPr lang="en-US" dirty="0">
                    <a:solidFill>
                      <a:srgbClr val="7030A0"/>
                    </a:solidFill>
                  </a:rPr>
                  <a:t>B</a:t>
                </a:r>
                <a:r>
                  <a:rPr lang="en-US" dirty="0">
                    <a:solidFill>
                      <a:srgbClr val="00B0F0"/>
                    </a:solidFill>
                  </a:rPr>
                  <a:t>I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28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935" y="3702050"/>
            <a:ext cx="1752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Near-Palindromes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0491" y="2729600"/>
            <a:ext cx="1817077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1228" y="2729599"/>
            <a:ext cx="2291865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41229" y="2307844"/>
            <a:ext cx="1547447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5937" y="2307844"/>
            <a:ext cx="1031631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57447" y="3986509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C4A030-C8B5-4EFA-87DB-C84BC26511CB}"/>
              </a:ext>
            </a:extLst>
          </p:cNvPr>
          <p:cNvCxnSpPr/>
          <p:nvPr/>
        </p:nvCxnSpPr>
        <p:spPr>
          <a:xfrm flipV="1">
            <a:off x="5357447" y="3634534"/>
            <a:ext cx="0" cy="154188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50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Near-Palindromes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41230" y="3148571"/>
            <a:ext cx="309489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5999" y="3567540"/>
            <a:ext cx="3071448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36123" y="3148571"/>
            <a:ext cx="307144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57447" y="3567540"/>
            <a:ext cx="3094891" cy="4189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0491" y="2729600"/>
            <a:ext cx="1817077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1228" y="2729599"/>
            <a:ext cx="2291865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57448" y="3985385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57445" y="2729034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6122" y="2729598"/>
            <a:ext cx="62132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03073" y="2729033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493472" y="2729597"/>
            <a:ext cx="62132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64920" y="2729035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90486" y="2729597"/>
            <a:ext cx="62132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60428" y="2736992"/>
            <a:ext cx="633044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62549" y="2729597"/>
            <a:ext cx="621325" cy="4189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DEF9C3-0DB5-424A-ACE8-3F040A9A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#1: Recover fingerprints of all overlapping “long” near-palindromes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Goal #2: Use sublinear space in compression</a:t>
            </a:r>
          </a:p>
        </p:txBody>
      </p:sp>
    </p:spTree>
    <p:extLst>
      <p:ext uri="{BB962C8B-B14F-4D97-AF65-F5344CB8AC3E}">
        <p14:creationId xmlns:p14="http://schemas.microsoft.com/office/powerpoint/2010/main" val="1179486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 of Near-Palindromes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Not quite periodic (at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different words)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Need to save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fingerprints of words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641229" y="3148571"/>
            <a:ext cx="6166339" cy="4189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5998" y="3567540"/>
            <a:ext cx="6166339" cy="41896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12830" y="3986509"/>
            <a:ext cx="6166339" cy="4189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07568" y="3148571"/>
            <a:ext cx="3727938" cy="418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2-Pass Exact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First pass: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f</a:t>
                </a:r>
                <a:r>
                  <a:rPr lang="en-US" dirty="0">
                    <a:solidFill>
                      <a:schemeClr val="tx1"/>
                    </a:solidFill>
                  </a:rPr>
                  <a:t>ingerprints, each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Need to save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characters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checkpoints: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Total space: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bits</a:t>
                </a:r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242" y="3722810"/>
            <a:ext cx="22383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413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Structure of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1-Pass Additive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2-Pass </a:t>
            </a:r>
            <a:r>
              <a:rPr lang="en-US" i="1" dirty="0"/>
              <a:t>Exact</a:t>
            </a:r>
            <a:r>
              <a:rPr lang="en-US" dirty="0"/>
              <a:t>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>
                <a:solidFill>
                  <a:srgbClr val="00B050"/>
                </a:solidFill>
              </a:rPr>
              <a:t>Lower Bounds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87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Yao’s Principle: find “hard” distribution for deterministic algorithms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be the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10110011100011110000…=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(GMSU16).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weight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838200" y="1894212"/>
                <a:ext cx="5010539" cy="42454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YES: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then the longest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-near-palindrome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length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4212"/>
                <a:ext cx="5010539" cy="42454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343261" y="1894212"/>
                <a:ext cx="5010539" cy="424542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NO: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 longest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-near-palindrome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length at most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200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61" y="1894212"/>
                <a:ext cx="5010539" cy="42454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964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multiplicative algorithm differentiates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Just need to show cannot differentiate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bits.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weight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are mapped to the same configuration.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16" y="3643313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set of indices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does not differ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11</a:t>
                </a:r>
                <a:r>
                  <a:rPr lang="en-US" dirty="0"/>
                  <a:t>000</a:t>
                </a:r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’: 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00</a:t>
                </a:r>
                <a:r>
                  <a:rPr lang="en-US" dirty="0"/>
                  <a:t>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1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110</a:t>
                </a:r>
                <a:r>
                  <a:rPr lang="en-US" dirty="0">
                    <a:solidFill>
                      <a:srgbClr val="FF0000"/>
                    </a:solidFill>
                  </a:rPr>
                  <a:t>11</a:t>
                </a:r>
                <a:r>
                  <a:rPr lang="en-US" dirty="0"/>
                  <a:t>000100010</a:t>
                </a:r>
                <a:r>
                  <a:rPr lang="en-US" dirty="0">
                    <a:solidFill>
                      <a:srgbClr val="FF0000"/>
                    </a:solidFill>
                  </a:rPr>
                  <a:t>111</a:t>
                </a:r>
                <a:r>
                  <a:rPr lang="en-US" dirty="0"/>
                  <a:t>001001000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0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Errs on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9601200" y="2637692"/>
            <a:ext cx="1752600" cy="1000415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3496453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-Near-Palindrome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string that “almost” reads the same forwards and backwards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dirty="0"/>
                  <a:t>,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-near-palindrome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RACECAR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F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B050"/>
                    </a:solidFill>
                  </a:rPr>
                  <a:t>E</a:t>
                </a:r>
                <a:r>
                  <a:rPr lang="en-US" dirty="0">
                    <a:solidFill>
                      <a:srgbClr val="7030A0"/>
                    </a:solidFill>
                  </a:rPr>
                  <a:t>C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0" y="3208788"/>
            <a:ext cx="4105656" cy="310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mapped to the wrong configuration, each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algorithm is incorrect.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Probability of failure: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4553" y="3893069"/>
                <a:ext cx="6142894" cy="2172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 − 2</m:t>
                                  </m:r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3" y="3893069"/>
                <a:ext cx="6142894" cy="2172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0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Provided a distribution over which any deterministic algorithm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bits fails to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of the time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multiplicative algorithm differentiates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Showed every deterministic algorithm fails over random inputs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712" y="4818184"/>
            <a:ext cx="1616685" cy="16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2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Additive 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all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688" y="4205288"/>
            <a:ext cx="2324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7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Open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we find the longest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-near-palindrome in the </a:t>
                </a:r>
                <a:r>
                  <a:rPr lang="en-US" i="1" dirty="0"/>
                  <a:t>edit</a:t>
                </a:r>
                <a:r>
                  <a:rPr lang="en-US" dirty="0"/>
                  <a:t> distance?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Longest palindromic subsequence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853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20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67201" y="1600200"/>
            <a:ext cx="3634887" cy="3124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Hamming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Hamming distance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defined as the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F</a:t>
                </a:r>
                <a:r>
                  <a:rPr lang="en-US" dirty="0"/>
                  <a:t>ACECA</a:t>
                </a:r>
                <a:r>
                  <a:rPr lang="en-US" dirty="0">
                    <a:solidFill>
                      <a:srgbClr val="00B0F0"/>
                    </a:solidFill>
                  </a:rPr>
                  <a:t>R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B0F0"/>
                    </a:solidFill>
                  </a:rPr>
                  <a:t>R</a:t>
                </a:r>
                <a:r>
                  <a:rPr lang="en-US" dirty="0"/>
                  <a:t>ACECA</a:t>
                </a:r>
                <a:r>
                  <a:rPr lang="en-US" dirty="0">
                    <a:solidFill>
                      <a:srgbClr val="00B050"/>
                    </a:solidFill>
                  </a:rPr>
                  <a:t>F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4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arrives one symbol at a time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space, 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7030A0"/>
                    </a:solidFill>
                  </a:rPr>
                  <a:t>abaacabaccbabbbcbabbccababbccb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abaacabaccbabbbcbabbccababbccb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abaacabaccbabbbcbabbccababbccb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38" y="3004193"/>
            <a:ext cx="4743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Longest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-Near-Palindrome Problem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which arrives in a data stream, identify the longest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-near-palindrome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which arrives in a data stream, find a “long”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-near-palindrome in space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&quot;No&quot; Symbol 3"/>
          <p:cNvSpPr/>
          <p:nvPr/>
        </p:nvSpPr>
        <p:spPr>
          <a:xfrm>
            <a:off x="5117902" y="1380586"/>
            <a:ext cx="1773936" cy="164909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908" y="528225"/>
            <a:ext cx="2983523" cy="13255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378"/>
            <a:ext cx="7429324" cy="17716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651806-ED6E-40DD-B61B-6123323FA4D2}"/>
              </a:ext>
            </a:extLst>
          </p:cNvPr>
          <p:cNvSpPr/>
          <p:nvPr/>
        </p:nvSpPr>
        <p:spPr>
          <a:xfrm>
            <a:off x="519204" y="2022231"/>
            <a:ext cx="108588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</a:rPr>
              <a:t>T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00B050"/>
                </a:solidFill>
              </a:rPr>
              <a:t>TT</a:t>
            </a:r>
            <a:r>
              <a:rPr lang="en-US" sz="5400" dirty="0">
                <a:solidFill>
                  <a:srgbClr val="00B0F0"/>
                </a:solidFill>
              </a:rPr>
              <a:t>AA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00B050"/>
                </a:solidFill>
              </a:rPr>
              <a:t>TT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00B0F0"/>
                </a:solidFill>
              </a:rPr>
              <a:t>AA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00B050"/>
                </a:solidFill>
              </a:rPr>
              <a:t>TT</a:t>
            </a:r>
            <a:r>
              <a:rPr lang="en-US" sz="5400" dirty="0">
                <a:solidFill>
                  <a:srgbClr val="00B0F0"/>
                </a:solidFill>
              </a:rPr>
              <a:t>AA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00B0F0"/>
                </a:solidFill>
              </a:rPr>
              <a:t>A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06FD68-0725-4035-B09F-63BB1461487A}"/>
              </a:ext>
            </a:extLst>
          </p:cNvPr>
          <p:cNvSpPr/>
          <p:nvPr/>
        </p:nvSpPr>
        <p:spPr>
          <a:xfrm>
            <a:off x="5782952" y="2799018"/>
            <a:ext cx="55950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00B0F0"/>
                </a:solidFill>
              </a:rPr>
              <a:t>AA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00B050"/>
                </a:solidFill>
              </a:rPr>
              <a:t>TT</a:t>
            </a:r>
            <a:r>
              <a:rPr lang="en-US" sz="5400" dirty="0">
                <a:solidFill>
                  <a:srgbClr val="00B0F0"/>
                </a:solidFill>
              </a:rPr>
              <a:t>AA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00B0F0"/>
                </a:solidFill>
              </a:rPr>
              <a:t>A</a:t>
            </a:r>
            <a:endParaRPr lang="en-US"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28914-2A84-4C6F-BF3C-2E6A3FCEBC99}"/>
              </a:ext>
            </a:extLst>
          </p:cNvPr>
          <p:cNvSpPr/>
          <p:nvPr/>
        </p:nvSpPr>
        <p:spPr>
          <a:xfrm>
            <a:off x="519204" y="3575804"/>
            <a:ext cx="55653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A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00B0F0"/>
                </a:solidFill>
              </a:rPr>
              <a:t>AA</a:t>
            </a:r>
            <a:r>
              <a:rPr lang="en-US" sz="5400" dirty="0">
                <a:solidFill>
                  <a:srgbClr val="00B050"/>
                </a:solidFill>
              </a:rPr>
              <a:t>TT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r>
              <a:rPr lang="en-US" sz="5400" dirty="0">
                <a:solidFill>
                  <a:srgbClr val="FF0000"/>
                </a:solidFill>
              </a:rPr>
              <a:t>G</a:t>
            </a:r>
            <a:r>
              <a:rPr lang="en-US" sz="5400" dirty="0">
                <a:solidFill>
                  <a:srgbClr val="00B0F0"/>
                </a:solidFill>
              </a:rPr>
              <a:t>AA</a:t>
            </a:r>
            <a:r>
              <a:rPr lang="en-US" sz="5400" dirty="0">
                <a:solidFill>
                  <a:srgbClr val="7030A0"/>
                </a:solidFill>
              </a:rPr>
              <a:t>C</a:t>
            </a:r>
            <a:endParaRPr lang="en-US" sz="5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D1FF4-E0A8-4081-9223-AEDAB5D4ED54}"/>
              </a:ext>
            </a:extLst>
          </p:cNvPr>
          <p:cNvCxnSpPr>
            <a:cxnSpLocks/>
          </p:cNvCxnSpPr>
          <p:nvPr/>
        </p:nvCxnSpPr>
        <p:spPr>
          <a:xfrm>
            <a:off x="771525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45ABA1-381E-433E-82EA-80D7E9F5DE4F}"/>
              </a:ext>
            </a:extLst>
          </p:cNvPr>
          <p:cNvCxnSpPr>
            <a:cxnSpLocks/>
          </p:cNvCxnSpPr>
          <p:nvPr/>
        </p:nvCxnSpPr>
        <p:spPr>
          <a:xfrm>
            <a:off x="1162050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B08B0A-80A5-42FA-8ADA-1279C9E98975}"/>
              </a:ext>
            </a:extLst>
          </p:cNvPr>
          <p:cNvCxnSpPr>
            <a:cxnSpLocks/>
          </p:cNvCxnSpPr>
          <p:nvPr/>
        </p:nvCxnSpPr>
        <p:spPr>
          <a:xfrm>
            <a:off x="1552575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047892-E4B8-4EEE-851D-452E8587BC38}"/>
              </a:ext>
            </a:extLst>
          </p:cNvPr>
          <p:cNvCxnSpPr>
            <a:cxnSpLocks/>
          </p:cNvCxnSpPr>
          <p:nvPr/>
        </p:nvCxnSpPr>
        <p:spPr>
          <a:xfrm>
            <a:off x="1952625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C9AFD-7ED2-4B69-8BE9-DC27B32CEE97}"/>
              </a:ext>
            </a:extLst>
          </p:cNvPr>
          <p:cNvCxnSpPr>
            <a:cxnSpLocks/>
          </p:cNvCxnSpPr>
          <p:nvPr/>
        </p:nvCxnSpPr>
        <p:spPr>
          <a:xfrm>
            <a:off x="2257425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63EED5-2AC6-4768-BEAA-40ABC9CCF5AE}"/>
              </a:ext>
            </a:extLst>
          </p:cNvPr>
          <p:cNvCxnSpPr>
            <a:cxnSpLocks/>
          </p:cNvCxnSpPr>
          <p:nvPr/>
        </p:nvCxnSpPr>
        <p:spPr>
          <a:xfrm>
            <a:off x="2647950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12AF35-2B7E-4CDF-A991-67E35934BF4D}"/>
              </a:ext>
            </a:extLst>
          </p:cNvPr>
          <p:cNvCxnSpPr>
            <a:cxnSpLocks/>
          </p:cNvCxnSpPr>
          <p:nvPr/>
        </p:nvCxnSpPr>
        <p:spPr>
          <a:xfrm>
            <a:off x="3038475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099140-274D-4658-9CF6-ECB8CDFA966C}"/>
              </a:ext>
            </a:extLst>
          </p:cNvPr>
          <p:cNvCxnSpPr>
            <a:cxnSpLocks/>
          </p:cNvCxnSpPr>
          <p:nvPr/>
        </p:nvCxnSpPr>
        <p:spPr>
          <a:xfrm>
            <a:off x="3429000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36B726-2019-4482-8CDF-6EC8307DF1DA}"/>
              </a:ext>
            </a:extLst>
          </p:cNvPr>
          <p:cNvCxnSpPr>
            <a:cxnSpLocks/>
          </p:cNvCxnSpPr>
          <p:nvPr/>
        </p:nvCxnSpPr>
        <p:spPr>
          <a:xfrm>
            <a:off x="3771900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8DADFA-4563-46F1-914B-D76293F162E8}"/>
              </a:ext>
            </a:extLst>
          </p:cNvPr>
          <p:cNvCxnSpPr>
            <a:cxnSpLocks/>
          </p:cNvCxnSpPr>
          <p:nvPr/>
        </p:nvCxnSpPr>
        <p:spPr>
          <a:xfrm>
            <a:off x="4162425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025252-139F-4F26-886E-5085694455B3}"/>
              </a:ext>
            </a:extLst>
          </p:cNvPr>
          <p:cNvCxnSpPr>
            <a:cxnSpLocks/>
          </p:cNvCxnSpPr>
          <p:nvPr/>
        </p:nvCxnSpPr>
        <p:spPr>
          <a:xfrm>
            <a:off x="4552950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B177C5-8713-42EC-A246-303D6AFE0FD6}"/>
              </a:ext>
            </a:extLst>
          </p:cNvPr>
          <p:cNvCxnSpPr>
            <a:cxnSpLocks/>
          </p:cNvCxnSpPr>
          <p:nvPr/>
        </p:nvCxnSpPr>
        <p:spPr>
          <a:xfrm>
            <a:off x="4943475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6C01A5-45C7-415F-B195-4A8C4C5AF12D}"/>
              </a:ext>
            </a:extLst>
          </p:cNvPr>
          <p:cNvCxnSpPr>
            <a:cxnSpLocks/>
          </p:cNvCxnSpPr>
          <p:nvPr/>
        </p:nvCxnSpPr>
        <p:spPr>
          <a:xfrm>
            <a:off x="5343525" y="2815709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B1D1AC-8DFE-4E83-8BF5-88E8BDC084AD}"/>
              </a:ext>
            </a:extLst>
          </p:cNvPr>
          <p:cNvCxnSpPr>
            <a:cxnSpLocks/>
          </p:cNvCxnSpPr>
          <p:nvPr/>
        </p:nvCxnSpPr>
        <p:spPr>
          <a:xfrm>
            <a:off x="5725802" y="2816483"/>
            <a:ext cx="0" cy="9233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4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610</TotalTime>
  <Words>1814</Words>
  <Application>Microsoft Office PowerPoint</Application>
  <PresentationFormat>Widescreen</PresentationFormat>
  <Paragraphs>258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Unicode MS</vt:lpstr>
      <vt:lpstr>Calibri</vt:lpstr>
      <vt:lpstr>Calibri Light</vt:lpstr>
      <vt:lpstr>Cambria Math</vt:lpstr>
      <vt:lpstr>Wingdings</vt:lpstr>
      <vt:lpstr>Office Theme</vt:lpstr>
      <vt:lpstr>Streaming for Aibohphobes: Longest Near-Palindrome under Hamming Distance</vt:lpstr>
      <vt:lpstr>Structure of Talk</vt:lpstr>
      <vt:lpstr>Finding Structure in Noisy Data</vt:lpstr>
      <vt:lpstr>Palindrome</vt:lpstr>
      <vt:lpstr>d-Near-Palindrome</vt:lpstr>
      <vt:lpstr>Hamming Distance</vt:lpstr>
      <vt:lpstr>Streaming Model</vt:lpstr>
      <vt:lpstr>Longest d-Near-Palindrome Problem</vt:lpstr>
      <vt:lpstr>Applications</vt:lpstr>
      <vt:lpstr>Related Work (Palindromes in Data Streams)</vt:lpstr>
      <vt:lpstr>Our Results</vt:lpstr>
      <vt:lpstr>Comparison</vt:lpstr>
      <vt:lpstr>Structure of Talk</vt:lpstr>
      <vt:lpstr>Warm-Up</vt:lpstr>
      <vt:lpstr>Karp-Rabin Fingerprints</vt:lpstr>
      <vt:lpstr>Properties of Karp-Rabin Fingerprints</vt:lpstr>
      <vt:lpstr>Identifying Palindromes</vt:lpstr>
      <vt:lpstr>Identifying Near-Palindromes?</vt:lpstr>
      <vt:lpstr>Identifying Near-Palindromes?</vt:lpstr>
      <vt:lpstr>Identifying Near-Palindromes?</vt:lpstr>
      <vt:lpstr>Identifying Near-Palindromes?</vt:lpstr>
      <vt:lpstr>Identifying Near-Palindromes?</vt:lpstr>
      <vt:lpstr>Identifying Near-Palindromes? (CFP+16)</vt:lpstr>
      <vt:lpstr>Karp-Rabin Fingerprints for Subpatterns</vt:lpstr>
      <vt:lpstr>Identifying Near-Palindromes?</vt:lpstr>
      <vt:lpstr>Identifying Near-Palindromes?</vt:lpstr>
      <vt:lpstr>Karp-Rabin Fingerprints for Sub-Subpatterns</vt:lpstr>
      <vt:lpstr>Second-Level Karp-Rabin Fingerprints </vt:lpstr>
      <vt:lpstr>In Review</vt:lpstr>
      <vt:lpstr>Additive Error Algorithm</vt:lpstr>
      <vt:lpstr>Additive Error Algorithm</vt:lpstr>
      <vt:lpstr>Structure of Talk</vt:lpstr>
      <vt:lpstr>2-Pass Exact Algorithm</vt:lpstr>
      <vt:lpstr>2-Pass Exact Algorithm</vt:lpstr>
      <vt:lpstr>Structural Result of Near-Palindromes</vt:lpstr>
      <vt:lpstr>Structural Result of Near-Palindromes</vt:lpstr>
      <vt:lpstr>Structural Result of Near-Palindromes</vt:lpstr>
      <vt:lpstr>Structural Result of Near-Palindromes</vt:lpstr>
      <vt:lpstr>Structural Result of Near-Palindromes</vt:lpstr>
      <vt:lpstr>Structural Result of Near-Palindromes</vt:lpstr>
      <vt:lpstr>Structural Result of Near-Palindromes</vt:lpstr>
      <vt:lpstr>Structural Result of Near-Palindromes</vt:lpstr>
      <vt:lpstr>2-Pass Exact Algorithm</vt:lpstr>
      <vt:lpstr>Structure of Talk</vt:lpstr>
      <vt:lpstr>Multiplicative Lower Bounds</vt:lpstr>
      <vt:lpstr>Multiplicative Lower Bounds</vt:lpstr>
      <vt:lpstr>Multiplicative Lower Bounds</vt:lpstr>
      <vt:lpstr>Multiplicative Lower Bounds</vt:lpstr>
      <vt:lpstr>Multiplicative Lower Bounds</vt:lpstr>
      <vt:lpstr>Multiplicative Lower Bounds</vt:lpstr>
      <vt:lpstr>In Review</vt:lpstr>
      <vt:lpstr>Additive Lower Bounds</vt:lpstr>
      <vt:lpstr>Open Problems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for Aibohphobes: Longest Near-Palindrome under Hamming Distance</dc:title>
  <dc:creator>Samson S Zhou</dc:creator>
  <cp:lastModifiedBy>Samson S Zhou</cp:lastModifiedBy>
  <cp:revision>33</cp:revision>
  <dcterms:created xsi:type="dcterms:W3CDTF">2017-11-15T16:38:45Z</dcterms:created>
  <dcterms:modified xsi:type="dcterms:W3CDTF">2017-12-11T19:26:27Z</dcterms:modified>
</cp:coreProperties>
</file>