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0" r:id="rId5"/>
    <p:sldId id="261" r:id="rId6"/>
    <p:sldId id="264" r:id="rId7"/>
    <p:sldId id="267" r:id="rId8"/>
    <p:sldId id="269" r:id="rId9"/>
    <p:sldId id="266" r:id="rId10"/>
    <p:sldId id="270" r:id="rId11"/>
    <p:sldId id="271" r:id="rId12"/>
    <p:sldId id="27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46" d="100"/>
          <a:sy n="46" d="100"/>
        </p:scale>
        <p:origin x="1536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27A96-D20B-404D-B1F3-A3E6B622AB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F5A0E6-A6B1-4CE3-9A04-FA4EE086A8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DF298-DAD1-45C2-8A31-D03B3299B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3E079-A294-44F9-B0AC-307221A6B2EB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5DDD4-429F-4E07-A823-759C62B14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6916B-7DF3-4AB3-8C70-A941A3B0C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39A4E-6C7A-4277-A72C-B7F89597F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456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75469-3495-49DF-93E4-5CB8459C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5E9586-4F50-4E6C-BF1C-78694AA8C3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8D169-2486-4E24-900F-0136E1C4E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3E079-A294-44F9-B0AC-307221A6B2EB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D91E4E-F3E0-4350-B607-D21A344BE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FE4A8-0E42-4798-A7E2-018D70454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39A4E-6C7A-4277-A72C-B7F89597F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751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FB4C7A-32CE-46FF-8C37-CC97E30598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2C2227-E91D-44E2-A12C-F04A438013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9DB69E-AF05-4E01-95A2-27F49D87B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3E079-A294-44F9-B0AC-307221A6B2EB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FB5009-81FE-4161-9468-5798827B4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2113E-2BA8-4A8F-96BB-042107E9D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39A4E-6C7A-4277-A72C-B7F89597F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184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EC478-185D-40E7-BD4A-D5F81EE0A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1744B-C86E-465F-9DA3-04330E4FD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A95E-C972-45E6-89B3-36A2E8079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3E079-A294-44F9-B0AC-307221A6B2EB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2CFEA-2314-41AB-8DBC-6B035E0F6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F2EE4-ED2F-48A3-A811-0FAB91835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39A4E-6C7A-4277-A72C-B7F89597F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599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3A6D6-6599-442A-8092-ECBFDB497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973351-08BC-4864-BB08-5FB6C0053F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9BE91-1057-4DAB-8583-C2FBA3F81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3E079-A294-44F9-B0AC-307221A6B2EB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BC418-2C35-438E-B4D9-D7BA6C365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026F5-C824-48B9-8884-A4A7689D0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39A4E-6C7A-4277-A72C-B7F89597F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893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3E571-2607-4B8D-AA1B-54F33FFF4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B79DE-C443-41B2-834E-282FE8D8AB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67F48A-8502-413F-9B7F-5CDF6D3175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B0384A-019A-420A-B2FE-7B968CBDC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3E079-A294-44F9-B0AC-307221A6B2EB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B6A590-0616-4F48-922A-345659F85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C0AB20-50AA-4490-865B-E50CEC05C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39A4E-6C7A-4277-A72C-B7F89597F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901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D663D-7E06-464B-8D03-538B401A3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C8C2B0-8451-4511-A6AA-EE9938191D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76B8A9-87DA-4DAA-96DC-ACF272534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B5081A-7506-44C2-BBC8-AB991B1E31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A55155-5B36-4707-BCD1-036A63419D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D53E0D-BCE2-466A-8683-AE1B643D4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3E079-A294-44F9-B0AC-307221A6B2EB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CA642D-FBF7-41F4-95B8-21DAFD0F9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34222C-4F76-424D-A1A2-0560E0938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39A4E-6C7A-4277-A72C-B7F89597F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428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B2093-764E-4E63-A769-F7B01256C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EA56E4-11F2-41FE-B561-773F8BC63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3E079-A294-44F9-B0AC-307221A6B2EB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5BFE8C-974C-4D08-9CAA-A315D004C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951A16-AF15-4EF3-8444-DAD99BC00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39A4E-6C7A-4277-A72C-B7F89597F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123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22EC3A-7020-4C60-ADED-2434D28B8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3E079-A294-44F9-B0AC-307221A6B2EB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6C0591-7D88-49A3-B8DA-3ACDE05EC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C88D89-FE3B-4DE4-9346-A17ED9D9B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39A4E-6C7A-4277-A72C-B7F89597F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886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CD650-BF8B-4E3C-9E8D-FCC4C5C64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B396A-49A6-4ECC-88B5-5EA4BB220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99304B-794F-46AB-B2C3-72110EACE6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A708B1-C311-4A8D-A070-2C097CC79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3E079-A294-44F9-B0AC-307221A6B2EB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F4DA83-472E-44D9-92DC-0F12FDE20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913AAF-EC81-47ED-86F7-EB0D2F634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39A4E-6C7A-4277-A72C-B7F89597F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377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5F21B-82C8-4B77-8624-6918E6664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9A546C-9C5C-44FA-99FB-D7B7CA3553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E6A6BE-9937-466D-AAD3-70721C66F1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2959CC-C7C0-45FF-BDB6-60098F7E9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3E079-A294-44F9-B0AC-307221A6B2EB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90DFF9-596D-4389-A4B7-EABDC2AB7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ABABCF-F772-47E1-B1D7-EBD0AEF22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39A4E-6C7A-4277-A72C-B7F89597F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929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684031-88D5-4C90-97E8-2FBB74E06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DE3921-5EDA-4C21-87E1-8590288E00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D6A47-3140-4915-B4BC-BFF0452E5F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3E079-A294-44F9-B0AC-307221A6B2EB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A07878-059E-4818-9C56-F34F819F1D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D48C6-1EF3-4F7B-90C0-628DF7D95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39A4E-6C7A-4277-A72C-B7F89597F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332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63690"/>
            <a:ext cx="9144000" cy="947890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C00000"/>
                </a:solidFill>
              </a:rPr>
              <a:t>Password Hashing and Graph Pebbling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444024"/>
            <a:ext cx="9144000" cy="4138389"/>
          </a:xfrm>
        </p:spPr>
        <p:txBody>
          <a:bodyPr>
            <a:normAutofit/>
          </a:bodyPr>
          <a:lstStyle/>
          <a:p>
            <a:r>
              <a:rPr lang="en-US" sz="3600" dirty="0"/>
              <a:t>S</a:t>
            </a:r>
            <a:r>
              <a:rPr lang="en-US" sz="2800" dirty="0"/>
              <a:t>AMSON </a:t>
            </a:r>
            <a:r>
              <a:rPr lang="en-US" sz="3600" dirty="0"/>
              <a:t>Z</a:t>
            </a:r>
            <a:r>
              <a:rPr lang="en-US" sz="2800" dirty="0"/>
              <a:t>HOU</a:t>
            </a:r>
          </a:p>
          <a:p>
            <a:endParaRPr lang="en-US" sz="2800" dirty="0">
              <a:solidFill>
                <a:srgbClr val="00B050"/>
              </a:solidFill>
            </a:endParaRPr>
          </a:p>
          <a:p>
            <a:endParaRPr lang="en-US" sz="2800" dirty="0">
              <a:solidFill>
                <a:srgbClr val="00B05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00B050"/>
                </a:solidFill>
              </a:rPr>
              <a:t>Joint work with: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Jeremiah </a:t>
            </a:r>
            <a:r>
              <a:rPr lang="en-US" sz="2800" dirty="0" err="1"/>
              <a:t>Blocki</a:t>
            </a:r>
            <a:endParaRPr lang="en-US" sz="2800" dirty="0"/>
          </a:p>
          <a:p>
            <a:pPr>
              <a:lnSpc>
                <a:spcPct val="100000"/>
              </a:lnSpc>
            </a:pPr>
            <a:r>
              <a:rPr lang="en-US" sz="2800" dirty="0"/>
              <a:t>Ben Harsha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Ling Ren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02782" y="5749834"/>
            <a:ext cx="27051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133975"/>
            <a:ext cx="3343275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109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D9905-EB36-449F-99F7-C551359CE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Analysis of Password Hash Functions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6715FE-4BC0-42DB-9CBE-4B1B32758C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5805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Showed NP-Hardness of computing bandwidth cost and cumulative memory cost</a:t>
                </a:r>
              </a:p>
              <a:p>
                <a:r>
                  <a:rPr lang="en-US" dirty="0"/>
                  <a:t>Provided upper and lower bounds for cumulative memory cost for several functions</a:t>
                </a:r>
              </a:p>
              <a:p>
                <a:pPr lvl="1"/>
                <a:r>
                  <a:rPr lang="en-US" dirty="0"/>
                  <a:t>Argon2i, winner of the Password Hashing Competition, is currently being considered for standardization by the Internet Research Task Force (IRTF)</a:t>
                </a:r>
              </a:p>
              <a:p>
                <a:r>
                  <a:rPr lang="en-US" dirty="0"/>
                  <a:t>Provided lower bounds for bandwidth cost for several functions</a:t>
                </a:r>
              </a:p>
              <a:p>
                <a:r>
                  <a:rPr lang="en-US" dirty="0"/>
                  <a:t>Showed relationship between bandwidth cost and cumulative memory cost. Thus the goals of memory hardness are well-aligned.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</a:rPr>
                        <m:t>BWC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Ω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CMC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d>
                            </m:e>
                          </m:ra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6715FE-4BC0-42DB-9CBE-4B1B32758C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58055"/>
              </a:xfrm>
              <a:blipFill>
                <a:blip r:embed="rId2"/>
                <a:stretch>
                  <a:fillRect l="-1043" t="-20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4633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2806B-D2CA-48F2-837E-5505955E9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3156B-A663-4031-ABDE-6BCDC4FE6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/>
              <a:t>Jeremiah </a:t>
            </a:r>
            <a:r>
              <a:rPr lang="en-US" b="1" dirty="0" err="1"/>
              <a:t>Blocki</a:t>
            </a:r>
            <a:r>
              <a:rPr lang="en-US" b="1" dirty="0"/>
              <a:t>, Ben Harsha, Samson Zhou. </a:t>
            </a:r>
            <a:r>
              <a:rPr lang="en-US" i="1" dirty="0"/>
              <a:t>On the Economics of Offline Password Cracking. </a:t>
            </a:r>
            <a:r>
              <a:rPr lang="en-US" dirty="0"/>
              <a:t>IEEE Security and Privacy (S&amp;P, Oakland) 2018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Jeremiah </a:t>
            </a:r>
            <a:r>
              <a:rPr lang="en-US" b="1" dirty="0" err="1"/>
              <a:t>Blocki</a:t>
            </a:r>
            <a:r>
              <a:rPr lang="en-US" b="1" dirty="0"/>
              <a:t>, Ling Ren, Samson Zhou. </a:t>
            </a:r>
            <a:r>
              <a:rPr lang="en-US" i="1" dirty="0"/>
              <a:t>Bandwidth-Hard Functions: Reductions and Lower Bounds.</a:t>
            </a:r>
            <a:r>
              <a:rPr lang="en-US" dirty="0"/>
              <a:t> Manuscript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Jeremiah </a:t>
            </a:r>
            <a:r>
              <a:rPr lang="en-US" b="1" dirty="0" err="1"/>
              <a:t>Blocki</a:t>
            </a:r>
            <a:r>
              <a:rPr lang="en-US" b="1" dirty="0"/>
              <a:t>, Samson Zhou. </a:t>
            </a:r>
            <a:r>
              <a:rPr lang="en-US" i="1" dirty="0"/>
              <a:t>On the Computational Complexity of Minimal Cumulative Cost Graph Pebbling. </a:t>
            </a:r>
            <a:r>
              <a:rPr lang="en-US" dirty="0"/>
              <a:t>Financial Cryptography and Data Security (FC) 2018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Jeremiah </a:t>
            </a:r>
            <a:r>
              <a:rPr lang="en-US" b="1" dirty="0" err="1"/>
              <a:t>Blocki</a:t>
            </a:r>
            <a:r>
              <a:rPr lang="en-US" b="1" dirty="0"/>
              <a:t>, Samson Zhou. </a:t>
            </a:r>
            <a:r>
              <a:rPr lang="en-US" i="1" dirty="0"/>
              <a:t>On the Depth-Robustness and Cumulative Pebbling Cost of Argon2i.  </a:t>
            </a:r>
            <a:r>
              <a:rPr lang="en-US" dirty="0"/>
              <a:t>15th IACR Theory of Cryptography Conference (TCC) 2017</a:t>
            </a:r>
          </a:p>
        </p:txBody>
      </p:sp>
    </p:spTree>
    <p:extLst>
      <p:ext uri="{BB962C8B-B14F-4D97-AF65-F5344CB8AC3E}">
        <p14:creationId xmlns:p14="http://schemas.microsoft.com/office/powerpoint/2010/main" val="4004196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thank you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2" r="5" b="5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2465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673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9643D2-A852-4806-95D0-2953BAAEA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2317" y="643467"/>
            <a:ext cx="5167365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456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32BC26D8-82FB-445E-AA49-62A77D7C1EE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164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B44330D-EA18-4254-AA95-EB49948539B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Image result for password and hash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154707" y="643467"/>
            <a:ext cx="9882586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1871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8908" y="4802586"/>
            <a:ext cx="4457700" cy="10287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7277" y="2752436"/>
            <a:ext cx="2762250" cy="16573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139" y="252779"/>
            <a:ext cx="3200400" cy="1428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827" y="2112393"/>
            <a:ext cx="2745033" cy="193345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18943" y="1886217"/>
            <a:ext cx="3048000" cy="723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28456" y="4458472"/>
            <a:ext cx="2143125" cy="21431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68908" y="2085285"/>
            <a:ext cx="2327529" cy="13199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8256" y="4743831"/>
            <a:ext cx="3381375" cy="13525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32377" y="587910"/>
            <a:ext cx="2480828" cy="109361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533949" y="134207"/>
            <a:ext cx="1536573" cy="151617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199337" y="260332"/>
            <a:ext cx="1751871" cy="142119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070522" y="3697395"/>
            <a:ext cx="5715000" cy="69532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018656" y="2478367"/>
            <a:ext cx="3973704" cy="80916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575722" y="4661453"/>
            <a:ext cx="2209800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072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uploads.skyhighnetworks.com/2015/07/09195038/blog-image-top-passwords-850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4" r="1" b="9385"/>
          <a:stretch/>
        </p:blipFill>
        <p:spPr bwMode="auto">
          <a:xfrm>
            <a:off x="640080" y="640080"/>
            <a:ext cx="10911840" cy="483679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40080" y="5576887"/>
            <a:ext cx="10911840" cy="6400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>
                <a:latin typeface="+mj-lt"/>
                <a:ea typeface="+mj-ea"/>
                <a:cs typeface="+mj-cs"/>
              </a:rPr>
              <a:t>Source: SkyHigh</a:t>
            </a:r>
          </a:p>
        </p:txBody>
      </p:sp>
    </p:spTree>
    <p:extLst>
      <p:ext uri="{BB962C8B-B14F-4D97-AF65-F5344CB8AC3E}">
        <p14:creationId xmlns:p14="http://schemas.microsoft.com/office/powerpoint/2010/main" val="27541412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5FD48-38F7-41CD-90F9-8AD9DA882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0142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Economics of Password Cracking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24715-06FF-49D9-84A4-8D0845782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6415"/>
            <a:ext cx="10515600" cy="5088360"/>
          </a:xfrm>
        </p:spPr>
        <p:txBody>
          <a:bodyPr>
            <a:normAutofit/>
          </a:bodyPr>
          <a:lstStyle/>
          <a:p>
            <a:r>
              <a:rPr lang="en-US" dirty="0"/>
              <a:t>Develop a new game theoretic framework to quantify the damage of an offline attack</a:t>
            </a:r>
          </a:p>
          <a:p>
            <a:r>
              <a:rPr lang="en-US" dirty="0"/>
              <a:t>Show that Yahoo! leaked passwords (3 billion users) follow Zipfian distribution</a:t>
            </a:r>
          </a:p>
          <a:p>
            <a:r>
              <a:rPr lang="en-US" dirty="0"/>
              <a:t>Analysis on a Zipfian distribution with estimated black market password costs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CONCLUSION: Any rational and economic adversary are compelled to crack ALL passwords under current standard password parameters.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E9E393-111E-4482-B301-B11D6C782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2728" y="3704253"/>
            <a:ext cx="1726544" cy="1828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008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7DCBA-A5D3-4638-9833-8680140CB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Memory Hard Functions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6E96A5-9B5C-4768-9FDE-FC7B3810A8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8442" y="2021567"/>
            <a:ext cx="4531393" cy="43513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CCC372-25CF-4DCD-B3AF-4F2F1332C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0887" y="2021567"/>
            <a:ext cx="4638220" cy="423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335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7DCBA-A5D3-4638-9833-8680140CB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Memory Hard Functions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3732A1EC-8C09-4C85-90BA-A5A916D50D0F}"/>
                  </a:ext>
                </a:extLst>
              </p:cNvPr>
              <p:cNvSpPr/>
              <p:nvPr/>
            </p:nvSpPr>
            <p:spPr>
              <a:xfrm>
                <a:off x="2000235" y="3571370"/>
                <a:ext cx="876300" cy="849086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b="0" dirty="0"/>
              </a:p>
            </p:txBody>
          </p:sp>
        </mc:Choice>
        <mc:Fallback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3732A1EC-8C09-4C85-90BA-A5A916D50D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0235" y="3571370"/>
                <a:ext cx="876300" cy="849086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7A9376C-C5BE-4AA8-97EB-E20D14C1EDED}"/>
              </a:ext>
            </a:extLst>
          </p:cNvPr>
          <p:cNvCxnSpPr>
            <a:stCxn id="8" idx="6"/>
          </p:cNvCxnSpPr>
          <p:nvPr/>
        </p:nvCxnSpPr>
        <p:spPr>
          <a:xfrm>
            <a:off x="2876535" y="3995913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7A52F80-ED22-402E-B523-871543829F34}"/>
              </a:ext>
            </a:extLst>
          </p:cNvPr>
          <p:cNvCxnSpPr/>
          <p:nvPr/>
        </p:nvCxnSpPr>
        <p:spPr>
          <a:xfrm>
            <a:off x="4305674" y="3995913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E69C68A-073F-4553-8B1C-35BFD2270895}"/>
              </a:ext>
            </a:extLst>
          </p:cNvPr>
          <p:cNvCxnSpPr/>
          <p:nvPr/>
        </p:nvCxnSpPr>
        <p:spPr>
          <a:xfrm>
            <a:off x="5734813" y="3995913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95FB9517-ED1A-4AB0-8732-50845FBF0962}"/>
                  </a:ext>
                </a:extLst>
              </p:cNvPr>
              <p:cNvSpPr/>
              <p:nvPr/>
            </p:nvSpPr>
            <p:spPr>
              <a:xfrm>
                <a:off x="3410713" y="3545970"/>
                <a:ext cx="876300" cy="849086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95FB9517-ED1A-4AB0-8732-50845FBF09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0713" y="3545970"/>
                <a:ext cx="876300" cy="849086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48598B84-56DA-4D50-8742-260504E9170D}"/>
                  </a:ext>
                </a:extLst>
              </p:cNvPr>
              <p:cNvSpPr/>
              <p:nvPr/>
            </p:nvSpPr>
            <p:spPr>
              <a:xfrm>
                <a:off x="4832077" y="3596771"/>
                <a:ext cx="876300" cy="849086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48598B84-56DA-4D50-8742-260504E917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2077" y="3596771"/>
                <a:ext cx="876300" cy="849086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289EC671-D102-419E-B797-E873B547D04E}"/>
                  </a:ext>
                </a:extLst>
              </p:cNvPr>
              <p:cNvSpPr/>
              <p:nvPr/>
            </p:nvSpPr>
            <p:spPr>
              <a:xfrm>
                <a:off x="6265104" y="3571370"/>
                <a:ext cx="876300" cy="849086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289EC671-D102-419E-B797-E873B547D0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5104" y="3571370"/>
                <a:ext cx="876300" cy="849086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2BFDB07-6E36-492B-9821-69435402F6A9}"/>
              </a:ext>
            </a:extLst>
          </p:cNvPr>
          <p:cNvCxnSpPr/>
          <p:nvPr/>
        </p:nvCxnSpPr>
        <p:spPr>
          <a:xfrm>
            <a:off x="1458282" y="3995913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486C9500-75B5-4A2D-AD4D-9AC0B09EEEF1}"/>
                  </a:ext>
                </a:extLst>
              </p:cNvPr>
              <p:cNvSpPr/>
              <p:nvPr/>
            </p:nvSpPr>
            <p:spPr>
              <a:xfrm>
                <a:off x="3410713" y="4776469"/>
                <a:ext cx="876300" cy="849086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486C9500-75B5-4A2D-AD4D-9AC0B09EEE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0713" y="4776469"/>
                <a:ext cx="876300" cy="849086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BDA5071-66CF-4ED2-9346-4D53CD71CA0F}"/>
              </a:ext>
            </a:extLst>
          </p:cNvPr>
          <p:cNvCxnSpPr>
            <a:stCxn id="12" idx="4"/>
            <a:endCxn id="16" idx="0"/>
          </p:cNvCxnSpPr>
          <p:nvPr/>
        </p:nvCxnSpPr>
        <p:spPr>
          <a:xfrm>
            <a:off x="3848863" y="4395056"/>
            <a:ext cx="0" cy="381413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A9DC911-D409-4852-B364-D9B5EC010F94}"/>
              </a:ext>
            </a:extLst>
          </p:cNvPr>
          <p:cNvCxnSpPr>
            <a:endCxn id="14" idx="4"/>
          </p:cNvCxnSpPr>
          <p:nvPr/>
        </p:nvCxnSpPr>
        <p:spPr>
          <a:xfrm flipV="1">
            <a:off x="4305673" y="4420456"/>
            <a:ext cx="2397581" cy="780556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A9811F0-244B-49CC-83D9-6EAC1059DFBE}"/>
              </a:ext>
            </a:extLst>
          </p:cNvPr>
          <p:cNvCxnSpPr/>
          <p:nvPr/>
        </p:nvCxnSpPr>
        <p:spPr>
          <a:xfrm>
            <a:off x="7141404" y="3995913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9120DE2-8ED6-43F5-A3B2-5A2961C1ED24}"/>
              </a:ext>
            </a:extLst>
          </p:cNvPr>
          <p:cNvSpPr txBox="1"/>
          <p:nvPr/>
        </p:nvSpPr>
        <p:spPr>
          <a:xfrm>
            <a:off x="308919" y="3545970"/>
            <a:ext cx="12345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pwd</a:t>
            </a:r>
            <a:endParaRPr lang="en-US" sz="4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Curved Connector 21">
            <a:extLst>
              <a:ext uri="{FF2B5EF4-FFF2-40B4-BE49-F238E27FC236}">
                <a16:creationId xmlns:a16="http://schemas.microsoft.com/office/drawing/2014/main" id="{8AB5626D-FC6A-4CCE-B8B2-7DB761A0ED12}"/>
              </a:ext>
            </a:extLst>
          </p:cNvPr>
          <p:cNvCxnSpPr/>
          <p:nvPr/>
        </p:nvCxnSpPr>
        <p:spPr>
          <a:xfrm rot="5400000" flipH="1" flipV="1">
            <a:off x="3770641" y="2147674"/>
            <a:ext cx="12700" cy="2847392"/>
          </a:xfrm>
          <a:prstGeom prst="curvedConnector3">
            <a:avLst>
              <a:gd name="adj1" fmla="val 400408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8974DD2-DA30-4775-A9E9-7CD727C6DE32}"/>
                  </a:ext>
                </a:extLst>
              </p:cNvPr>
              <p:cNvSpPr/>
              <p:nvPr/>
            </p:nvSpPr>
            <p:spPr>
              <a:xfrm>
                <a:off x="7767338" y="2702658"/>
                <a:ext cx="3728072" cy="30469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𝑝𝑤𝑑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𝑠𝑎𝑙𝑡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3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3200" dirty="0"/>
              </a:p>
              <a:p>
                <a:endParaRPr lang="en-US" sz="3200" dirty="0"/>
              </a:p>
            </p:txBody>
          </p:sp>
        </mc:Choice>
        <mc:Fallback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8974DD2-DA30-4775-A9E9-7CD727C6DE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7338" y="2702658"/>
                <a:ext cx="3728072" cy="304698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4904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5FD48-38F7-41CD-90F9-8AD9DA882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0142"/>
            <a:ext cx="10515600" cy="1325563"/>
          </a:xfrm>
        </p:spPr>
        <p:txBody>
          <a:bodyPr/>
          <a:lstStyle/>
          <a:p>
            <a:r>
              <a:rPr lang="en-US">
                <a:solidFill>
                  <a:srgbClr val="C00000"/>
                </a:solidFill>
              </a:rPr>
              <a:t>Models of Function Cost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24715-06FF-49D9-84A4-8D0845782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6415"/>
            <a:ext cx="10515600" cy="5088360"/>
          </a:xfrm>
        </p:spPr>
        <p:txBody>
          <a:bodyPr>
            <a:normAutofit/>
          </a:bodyPr>
          <a:lstStyle/>
          <a:p>
            <a:r>
              <a:rPr lang="en-US" dirty="0"/>
              <a:t>Formalized the bandwidth cost model as a pebbling game</a:t>
            </a:r>
          </a:p>
          <a:p>
            <a:r>
              <a:rPr lang="en-US" dirty="0"/>
              <a:t>Bandwidth-hard vs Memory-hard</a:t>
            </a:r>
          </a:p>
        </p:txBody>
      </p:sp>
      <p:pic>
        <p:nvPicPr>
          <p:cNvPr id="187" name="Picture 186">
            <a:extLst>
              <a:ext uri="{FF2B5EF4-FFF2-40B4-BE49-F238E27FC236}">
                <a16:creationId xmlns:a16="http://schemas.microsoft.com/office/drawing/2014/main" id="{2C7F0240-16F9-424D-9B4F-CC8761AD6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281" y="2596172"/>
            <a:ext cx="6896100" cy="37528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F5AF8582-A16D-4020-A623-F9A2696AA27A}"/>
                  </a:ext>
                </a:extLst>
              </p:cNvPr>
              <p:cNvSpPr/>
              <p:nvPr/>
            </p:nvSpPr>
            <p:spPr>
              <a:xfrm>
                <a:off x="8393084" y="2563370"/>
                <a:ext cx="2960716" cy="37856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/>
                  <a:t>Pebbling game goal is to place a pebble at the last node. Rules:</a:t>
                </a:r>
              </a:p>
              <a:p>
                <a:pPr lvl="1"/>
                <a:r>
                  <a:rPr lang="en-US" sz="2000" dirty="0"/>
                  <a:t>1) Can only place red node if all parent nodes contain red nodes</a:t>
                </a:r>
              </a:p>
              <a:p>
                <a:pPr lvl="1"/>
                <a:r>
                  <a:rPr lang="en-US" sz="2000" dirty="0"/>
                  <a:t>2) Can swap between red and blue pebbles at a node</a:t>
                </a:r>
              </a:p>
              <a:p>
                <a:pPr lvl="1"/>
                <a:r>
                  <a:rPr lang="en-US" sz="2000" dirty="0"/>
                  <a:t>3) Can only have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/>
                  <a:t> red pebbles at a time</a:t>
                </a:r>
              </a:p>
            </p:txBody>
          </p:sp>
        </mc:Choice>
        <mc:Fallback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F5AF8582-A16D-4020-A623-F9A2696AA2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3084" y="2563370"/>
                <a:ext cx="2960716" cy="3785652"/>
              </a:xfrm>
              <a:prstGeom prst="rect">
                <a:avLst/>
              </a:prstGeom>
              <a:blipFill>
                <a:blip r:embed="rId3"/>
                <a:stretch>
                  <a:fillRect l="-2263" t="-966" r="-206" b="-17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8415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371</Words>
  <Application>Microsoft Office PowerPoint</Application>
  <PresentationFormat>Widescreen</PresentationFormat>
  <Paragraphs>49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Times New Roman</vt:lpstr>
      <vt:lpstr>Office Theme</vt:lpstr>
      <vt:lpstr>Password Hashing and Graph Pebbling</vt:lpstr>
      <vt:lpstr>PowerPoint Presentation</vt:lpstr>
      <vt:lpstr>PowerPoint Presentation</vt:lpstr>
      <vt:lpstr>PowerPoint Presentation</vt:lpstr>
      <vt:lpstr>PowerPoint Presentation</vt:lpstr>
      <vt:lpstr>Economics of Password Cracking</vt:lpstr>
      <vt:lpstr>Memory Hard Functions</vt:lpstr>
      <vt:lpstr>Memory Hard Functions</vt:lpstr>
      <vt:lpstr>Models of Function Cost</vt:lpstr>
      <vt:lpstr>Analysis of Password Hash Functions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Password Hashing and Graph Pebbling</dc:title>
  <dc:creator>Samson S Zhou</dc:creator>
  <cp:lastModifiedBy>Samson S Zhou</cp:lastModifiedBy>
  <cp:revision>8</cp:revision>
  <dcterms:created xsi:type="dcterms:W3CDTF">2018-03-30T04:12:00Z</dcterms:created>
  <dcterms:modified xsi:type="dcterms:W3CDTF">2018-03-30T05:40:28Z</dcterms:modified>
</cp:coreProperties>
</file>