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0" r:id="rId5"/>
    <p:sldId id="259" r:id="rId6"/>
    <p:sldId id="260" r:id="rId7"/>
    <p:sldId id="266" r:id="rId8"/>
    <p:sldId id="265" r:id="rId9"/>
    <p:sldId id="263" r:id="rId10"/>
    <p:sldId id="264" r:id="rId11"/>
    <p:sldId id="269" r:id="rId12"/>
    <p:sldId id="267" r:id="rId13"/>
    <p:sldId id="271" r:id="rId14"/>
    <p:sldId id="270" r:id="rId15"/>
    <p:sldId id="272" r:id="rId16"/>
    <p:sldId id="273" r:id="rId17"/>
    <p:sldId id="275" r:id="rId18"/>
    <p:sldId id="279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6E8-0EC8-4D0C-9574-43A7CBC8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2E3A-59F9-4C9B-85BA-D0C5A6FFD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5CA8-8E4E-4131-8A49-FE235826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67E13-FEDA-4AB4-AE11-440AFB02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EC15-EDDB-468A-B410-29B465AD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D4E6-A894-4050-B192-2DB6141E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B41E4-ED9B-4B1C-84B3-64C3AC305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192E1-2D39-4263-A4A9-96E5947D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48AA9-D4C6-4236-A6FF-059472C8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B656-5DD5-44C1-92BC-4BB60B0B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AB95D-F731-4A70-992E-30307A74E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FB2B5-50AC-4E2B-BB84-C3B8AA5C1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94697-07C9-4F28-804B-9F37532F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B338-F7EB-4171-B634-613CF268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76C6-6733-4440-8311-5C9F2C55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9CEF-DFF9-4094-9544-23ED21E9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33E1-0F55-49A4-BBF3-2A87677B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5C80-1C99-41AB-937C-8A83E0DD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DBE8-02EE-4593-8BC2-7BABCCC2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1189-F13A-4A61-AADB-3B84C01D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9DF9-B4B4-4C7A-90FE-FA9B46EC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52D3F-EB9F-4252-984A-A813769DA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1559D-8CDE-4416-8E50-56A90891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9A45-6033-4ECC-A9AF-CA6BF379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10D0-5ABF-42C5-9E3B-8AB63381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4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6F01-5A7C-4974-A8DC-1DD49BC2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772E-C889-44A4-8DB0-8CCC75F54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E1799-63F2-418E-9614-260BDA8C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55F91-4D71-4BF1-B06E-15E5135D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EAC82-E1D3-4D1C-B3DA-D9E33A9B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733A-9966-48DE-81C3-3B012FB2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CFEC-D74C-49D2-8733-74A0CA5A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A269-0563-47F5-9BCC-C6487087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E9DC0-6BBB-4720-8514-8258D51CD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F1D7B-C625-41C9-9A3D-3C67A12C5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0026B-4438-4541-AF3C-4DD6E953F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22422-E4CB-4DD8-8A95-D858AE94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C698B-7506-4A96-81C0-A6F56368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1A9B2-5B06-4487-8EE3-5D0F827E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0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1507-6E18-4DBB-B86F-ADF4E134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32519-5379-45C4-83D3-36957AD2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A921D-9093-4F70-B186-FE995995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2AB48-1F91-40B1-ABB2-2A19E1FF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67424-4B6D-48EE-A069-8DEE4C83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83D4C-5D22-454B-9466-CACC6E48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DF2D1-FD00-41E1-8987-698B4FCC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A305-6317-45EE-AF29-89DE7153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FA5F-D13C-4766-A9E7-70FD6F7A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F352-2A35-48FE-AE9F-4BA0E00F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1F58-0E16-4395-A459-16543C40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7ACD-20FA-4235-98F5-62A23636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D47D-9D42-436B-9D4D-EC9F14F9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6E24-2777-4B26-A19B-DBB4537C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70C2E-45BB-439F-8222-5FB99F794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BCBB-60E0-46F0-93F5-C662CDDE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68714-4311-48D5-BF0D-3F208ED3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D29E-C1E9-47F1-A56C-503A8518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F1D3-18C5-401D-8579-BCEC2470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8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FB7AA-CC82-4A24-9FBD-E77874E8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45BE-9D7E-4BC0-8D25-59A5070A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2C12-6113-4C7C-9AC0-F4E6429B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9E7E-E049-4027-9F87-379C7004402C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A1F2-C9A5-4052-A7F1-2F76520B4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C60C-5D51-49C4-AB68-A716BE096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9CF12-D9AD-4C78-8C1C-9A97DFB6E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1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76FE-1E8F-4887-AF91-5CF3C6B06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30" y="2462202"/>
            <a:ext cx="5534025" cy="1357313"/>
          </a:xfrm>
        </p:spPr>
        <p:txBody>
          <a:bodyPr>
            <a:normAutofit/>
          </a:bodyPr>
          <a:lstStyle/>
          <a:p>
            <a:r>
              <a:rPr lang="en-US" sz="3700" dirty="0"/>
              <a:t>Hierarchical Clustering better than Average Linkage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76769-BE1F-460B-A2F8-DC1F7BF7B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331" y="6333584"/>
            <a:ext cx="9572495" cy="3942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Disclaimer: All wonderful pictures from their papers / slides.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ECDB3D-BACF-4A93-8A01-035492D4A826}"/>
              </a:ext>
            </a:extLst>
          </p:cNvPr>
          <p:cNvSpPr txBox="1">
            <a:spLocks/>
          </p:cNvSpPr>
          <p:nvPr/>
        </p:nvSpPr>
        <p:spPr>
          <a:xfrm>
            <a:off x="6258705" y="2203764"/>
            <a:ext cx="553402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Approximation Bounds for Hierarchical Clustering:</a:t>
            </a:r>
          </a:p>
          <a:p>
            <a:r>
              <a:rPr lang="en-US" sz="4800" dirty="0"/>
              <a:t>Average Linkage, Bisecting K-means, and Local</a:t>
            </a:r>
          </a:p>
          <a:p>
            <a:r>
              <a:rPr lang="en-US" sz="4800" dirty="0"/>
              <a:t>Search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6BFFFC-D1C8-461B-A061-F92DA2315A69}"/>
              </a:ext>
            </a:extLst>
          </p:cNvPr>
          <p:cNvSpPr txBox="1">
            <a:spLocks/>
          </p:cNvSpPr>
          <p:nvPr/>
        </p:nvSpPr>
        <p:spPr>
          <a:xfrm>
            <a:off x="7069369" y="4783136"/>
            <a:ext cx="377507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Ben Moseley,</a:t>
            </a:r>
          </a:p>
          <a:p>
            <a:r>
              <a:rPr lang="en-US" dirty="0"/>
              <a:t>Joshua Wang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46570-7790-41F8-9295-B784FAC75F84}"/>
              </a:ext>
            </a:extLst>
          </p:cNvPr>
          <p:cNvSpPr/>
          <p:nvPr/>
        </p:nvSpPr>
        <p:spPr>
          <a:xfrm>
            <a:off x="609600" y="910490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Recent Results in Hierarchical Clustering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74FF68-EB98-410A-8038-E2FFBBDD4518}"/>
              </a:ext>
            </a:extLst>
          </p:cNvPr>
          <p:cNvCxnSpPr/>
          <p:nvPr/>
        </p:nvCxnSpPr>
        <p:spPr>
          <a:xfrm>
            <a:off x="100010" y="2175933"/>
            <a:ext cx="11991980" cy="931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9D38A9-04DA-4ABF-9577-EE1E8E097D01}"/>
              </a:ext>
            </a:extLst>
          </p:cNvPr>
          <p:cNvCxnSpPr>
            <a:cxnSpLocks/>
          </p:cNvCxnSpPr>
          <p:nvPr/>
        </p:nvCxnSpPr>
        <p:spPr>
          <a:xfrm>
            <a:off x="5723467" y="2222500"/>
            <a:ext cx="0" cy="39463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61D14-767D-466F-BCD2-AF42982FF020}"/>
              </a:ext>
            </a:extLst>
          </p:cNvPr>
          <p:cNvSpPr/>
          <p:nvPr/>
        </p:nvSpPr>
        <p:spPr>
          <a:xfrm>
            <a:off x="1421357" y="45889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Moses </a:t>
            </a:r>
            <a:r>
              <a:rPr lang="en-US" sz="2400" dirty="0" err="1"/>
              <a:t>Charikar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Vaggos</a:t>
            </a:r>
            <a:r>
              <a:rPr lang="en-US" sz="2400" dirty="0"/>
              <a:t> </a:t>
            </a:r>
            <a:r>
              <a:rPr lang="en-US" sz="2400" dirty="0" err="1"/>
              <a:t>Chatziafratis</a:t>
            </a:r>
            <a:r>
              <a:rPr lang="en-US" sz="2400" dirty="0"/>
              <a:t>,</a:t>
            </a:r>
          </a:p>
          <a:p>
            <a:r>
              <a:rPr lang="en-US" sz="2400" dirty="0"/>
              <a:t>Rad </a:t>
            </a:r>
            <a:r>
              <a:rPr lang="en-US" sz="2400" dirty="0" err="1"/>
              <a:t>Niazadeh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09D33E-4696-4E8E-8F36-8620966A9E7B}"/>
              </a:ext>
            </a:extLst>
          </p:cNvPr>
          <p:cNvSpPr/>
          <p:nvPr/>
        </p:nvSpPr>
        <p:spPr>
          <a:xfrm>
            <a:off x="2007143" y="6168822"/>
            <a:ext cx="7566870" cy="6602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Worst Case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There exist instances where average-linkage does not give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approximation [Moseley-Wang ’17].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 graphs, connected by a valuable clique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Observation: Any clique with uniform edges has equivalent cost across all </a:t>
                </a:r>
                <a:r>
                  <a:rPr lang="en-US" dirty="0" err="1"/>
                  <a:t>clusterings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0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Worst Case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 graphs, connected by a valuable clique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Observation: Any clique with uniform edges has equivalent cost across all </a:t>
                </a:r>
                <a:r>
                  <a:rPr lang="en-US" dirty="0" err="1"/>
                  <a:t>clusterings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Optimal clustering: merge stars, then merge clique, scores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Average-linkage: merge clique, then merge stars, scores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89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38302-5285-4461-9413-E1860264B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189831"/>
            <a:ext cx="8458200" cy="5086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Worst Case (Part 1)</a:t>
            </a:r>
          </a:p>
        </p:txBody>
      </p:sp>
    </p:spTree>
    <p:extLst>
      <p:ext uri="{BB962C8B-B14F-4D97-AF65-F5344CB8AC3E}">
        <p14:creationId xmlns:p14="http://schemas.microsoft.com/office/powerpoint/2010/main" val="84521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Worst Case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There exist instances where average-linkage does not give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approximation [</a:t>
                </a:r>
                <a:r>
                  <a:rPr lang="en-US" dirty="0" err="1"/>
                  <a:t>Charikar</a:t>
                </a:r>
                <a:r>
                  <a:rPr lang="en-US" dirty="0"/>
                  <a:t> et. al. ’19].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Observation: Any clique with uniform edges has equivalent cost across all </a:t>
                </a:r>
                <a:r>
                  <a:rPr lang="en-US" dirty="0" err="1"/>
                  <a:t>clusterings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1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Worst Case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Fix arbitrary ordering of vertices in each clique, and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/3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connecting vertices of the same label.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Edges 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have unit weight.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Edges in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/3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have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6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Worst Case (Part 2)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8A0BF23-D1FB-4F5B-8CDA-6935EA6D9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0732"/>
            <a:ext cx="9521841" cy="47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Worst Case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58E42-AC55-446E-9701-E794DFAF8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Total weight is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5/3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4/3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first: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r>
                  <a:rPr lang="en-US" dirty="0"/>
                  <a:t> edges, each multiplied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en-US" dirty="0"/>
                  <a:t>. Total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/3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first: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2/3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. Total cost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8/3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58E42-AC55-446E-9701-E794DFAF8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Beating Average Linkage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58E42-AC55-446E-9701-E794DFAF8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RECALL: For three vertices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NOT in the subtree rooted at the LCA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Relax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? [</a:t>
                </a:r>
                <a:r>
                  <a:rPr lang="en-US" dirty="0" err="1"/>
                  <a:t>Charikar</a:t>
                </a:r>
                <a:r>
                  <a:rPr lang="en-US" dirty="0"/>
                  <a:t> et. al. ’19]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Consider level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the tree and an assignment of unit vectors: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represents whether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are in the same cluster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The same unit vectors are assigned to all the nodes in the same cluster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Vectors in different clusters are orthogonal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58E42-AC55-446E-9701-E794DFAF8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0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Beating Average Linkage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58E42-AC55-446E-9701-E794DFAF83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Constraints: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Unit vectors: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Bound each “indicator variable”: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Bound number of clusters at level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Assignments must be monotonic: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3358E42-AC55-446E-9701-E794DFAF83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2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9C5D7-7C72-4A0A-956B-541083D7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" y="2127658"/>
            <a:ext cx="12116094" cy="3761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Beating Average Linkage</a:t>
            </a:r>
          </a:p>
        </p:txBody>
      </p:sp>
    </p:spTree>
    <p:extLst>
      <p:ext uri="{BB962C8B-B14F-4D97-AF65-F5344CB8AC3E}">
        <p14:creationId xmlns:p14="http://schemas.microsoft.com/office/powerpoint/2010/main" val="73891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Hierarchical Clustering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E03B12-F31D-4C6B-93AD-8FEB720D7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9389"/>
            <a:ext cx="10515600" cy="27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12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Beating Average Linkage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358E42-AC55-446E-9701-E794DFAF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Solve the SDP and round vertices to obtain first cut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Randomly partition afterwards -&gt; </a:t>
            </a:r>
            <a:r>
              <a:rPr lang="en-US" dirty="0">
                <a:solidFill>
                  <a:srgbClr val="C00000"/>
                </a:solidFill>
              </a:rPr>
              <a:t>0.336379</a:t>
            </a:r>
            <a:r>
              <a:rPr lang="en-US" dirty="0"/>
              <a:t>-approximation [</a:t>
            </a:r>
            <a:r>
              <a:rPr lang="en-US" dirty="0" err="1"/>
              <a:t>Charikar</a:t>
            </a:r>
            <a:r>
              <a:rPr lang="en-US" dirty="0"/>
              <a:t> et. al. ’19].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35CBA-BA2E-44F8-A60B-60DEBF40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6" y="3230504"/>
            <a:ext cx="10166938" cy="284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AF16-A0B8-42F9-B38D-BA46C8AB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2C6C-FC77-410C-BB8E-287C56D50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 dimension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Specific similarity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Hardness of approximation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Other objectives (e.g., dissimilarity [Cohen-</a:t>
            </a:r>
            <a:r>
              <a:rPr lang="en-US" dirty="0" err="1"/>
              <a:t>Addad</a:t>
            </a:r>
            <a:r>
              <a:rPr lang="en-US" dirty="0"/>
              <a:t> et. al. ’18])</a:t>
            </a:r>
          </a:p>
        </p:txBody>
      </p:sp>
      <p:pic>
        <p:nvPicPr>
          <p:cNvPr id="4" name="Picture 2" descr="Image result for thank you">
            <a:extLst>
              <a:ext uri="{FF2B5EF4-FFF2-40B4-BE49-F238E27FC236}">
                <a16:creationId xmlns:a16="http://schemas.microsoft.com/office/drawing/2014/main" id="{971AC6E4-596E-4BEC-8FE7-B0DF997C6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2916303" y="3819087"/>
            <a:ext cx="4969350" cy="27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89FE3-CB41-48B1-BCC0-2F633437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01" y="2299317"/>
            <a:ext cx="3221262" cy="24040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Hierarchical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the number of leaves in the tree rooted at the LCA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Objective 1: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Objective 2: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580775-80CC-49B0-8036-511D27698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347" y="2299317"/>
            <a:ext cx="32194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0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89FE3-CB41-48B1-BCC0-2F633437A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3" y="3346759"/>
            <a:ext cx="3973094" cy="2965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Hierarchical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Rule: Two animals score 1 if they both live on land, or both live in water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E85BB2B-1D97-4D87-AA73-71E6F4A64DE3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5A544-C0A1-49D3-926D-4AB494069E94}"/>
              </a:ext>
            </a:extLst>
          </p:cNvPr>
          <p:cNvSpPr txBox="1"/>
          <p:nvPr/>
        </p:nvSpPr>
        <p:spPr>
          <a:xfrm>
            <a:off x="5104659" y="3314641"/>
            <a:ext cx="53088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(white tiger, jaguar) -&gt; 6</a:t>
            </a:r>
          </a:p>
          <a:p>
            <a:r>
              <a:rPr lang="en-US" sz="2000" dirty="0"/>
              <a:t>(white tiger, zebra) -&gt; 3</a:t>
            </a:r>
          </a:p>
          <a:p>
            <a:r>
              <a:rPr lang="en-US" sz="2000" dirty="0"/>
              <a:t>(white tiger, antelope) -&gt; 3</a:t>
            </a:r>
          </a:p>
          <a:p>
            <a:r>
              <a:rPr lang="en-US" sz="2000" dirty="0"/>
              <a:t>(white tiger, fox) -&gt; 3</a:t>
            </a:r>
          </a:p>
          <a:p>
            <a:r>
              <a:rPr lang="en-US" sz="2000" dirty="0"/>
              <a:t>(white tiger, shark) -&gt; 0</a:t>
            </a:r>
          </a:p>
          <a:p>
            <a:endParaRPr lang="en-US" sz="2000" dirty="0"/>
          </a:p>
          <a:p>
            <a:r>
              <a:rPr lang="en-US" sz="2000" dirty="0"/>
              <a:t>(zebra, antelope) -&gt; 6</a:t>
            </a:r>
          </a:p>
          <a:p>
            <a:r>
              <a:rPr lang="en-US" sz="2000" dirty="0"/>
              <a:t>(zebra, fox) -&gt; 5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310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248DB-C011-43CE-A6B6-301063C73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Recursively cut each cluster randomly until only singletons remain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82D0B-D36B-42D2-A93A-394B0A0A3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534666"/>
            <a:ext cx="11001375" cy="36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three vertices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NOT in the subtree rooted at the LCA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Consider assignment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in optimal clustering.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Random clustering gives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approximation in expectation!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75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be the average similarity between clusters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Repeatedly merge clusters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highest average similarity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1EF4F1-1ED7-467F-9161-B2FDF1C2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92" y="3843568"/>
            <a:ext cx="891341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Average-linkage gives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approximation [Moseley-Wang ’17].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Intuition: Each time the algorithm “gains” 1 revenue, it comes at the cost of 2 additional cost (i.e., potential revenue).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Change of clustering evaluation due to merging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the clusters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  <m:brk m:alnAt="7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55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6BE4-08A2-4950-91BD-82F86B42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Average Linkage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]\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]\</m:t>
                        </m:r>
                        <m:r>
                          <m:rPr>
                            <m:lit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Potential loss due to merging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𝐶𝐿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m:rPr>
                            <m:lit/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m:rPr>
                        <m:nor/>
                      </m:rPr>
                      <a:rPr lang="en-US" dirty="0">
                        <a:solidFill>
                          <a:srgbClr val="C00000"/>
                        </a:solidFill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(Choice of average-linkage algorithm)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2248DB-C011-43CE-A6B6-301063C7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0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946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Hierarchical Clustering better than Average Linkage</vt:lpstr>
      <vt:lpstr>Hierarchical Clustering</vt:lpstr>
      <vt:lpstr>Hierarchical Clustering</vt:lpstr>
      <vt:lpstr>Hierarchical Clustering</vt:lpstr>
      <vt:lpstr>Random Clustering</vt:lpstr>
      <vt:lpstr>Random Clustering</vt:lpstr>
      <vt:lpstr>Average Linkage</vt:lpstr>
      <vt:lpstr>Average Linkage Approximation</vt:lpstr>
      <vt:lpstr>Average Linkage Approximation</vt:lpstr>
      <vt:lpstr>Average Linkage Worst Case (Part 1)</vt:lpstr>
      <vt:lpstr>Average Linkage Worst Case (Part 1)</vt:lpstr>
      <vt:lpstr>Average Linkage Worst Case (Part 1)</vt:lpstr>
      <vt:lpstr>Average Linkage Worst Case (Part 2)</vt:lpstr>
      <vt:lpstr>Average Linkage Worst Case (Part 2)</vt:lpstr>
      <vt:lpstr>Average Linkage Worst Case (Part 2)</vt:lpstr>
      <vt:lpstr>Average Linkage Worst Case (Part 2)</vt:lpstr>
      <vt:lpstr>Beating Average Linkage</vt:lpstr>
      <vt:lpstr>Beating Average Linkage</vt:lpstr>
      <vt:lpstr>Beating Average Linkage</vt:lpstr>
      <vt:lpstr>Beating Average Linkage</vt:lpstr>
      <vt:lpstr>Future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 better than Average Linkage</dc:title>
  <dc:creator>samson</dc:creator>
  <cp:lastModifiedBy>samson</cp:lastModifiedBy>
  <cp:revision>50</cp:revision>
  <dcterms:created xsi:type="dcterms:W3CDTF">2018-11-26T03:23:56Z</dcterms:created>
  <dcterms:modified xsi:type="dcterms:W3CDTF">2018-11-28T17:14:31Z</dcterms:modified>
</cp:coreProperties>
</file>