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91" r:id="rId3"/>
    <p:sldId id="625" r:id="rId4"/>
    <p:sldId id="500" r:id="rId5"/>
    <p:sldId id="575" r:id="rId6"/>
    <p:sldId id="626" r:id="rId7"/>
    <p:sldId id="627" r:id="rId8"/>
    <p:sldId id="629" r:id="rId9"/>
    <p:sldId id="631" r:id="rId10"/>
    <p:sldId id="623" r:id="rId11"/>
    <p:sldId id="632" r:id="rId12"/>
    <p:sldId id="633" r:id="rId13"/>
    <p:sldId id="639" r:id="rId14"/>
    <p:sldId id="640" r:id="rId15"/>
    <p:sldId id="651" r:id="rId16"/>
    <p:sldId id="634" r:id="rId17"/>
    <p:sldId id="636" r:id="rId18"/>
    <p:sldId id="635" r:id="rId19"/>
    <p:sldId id="638" r:id="rId20"/>
    <p:sldId id="637" r:id="rId21"/>
    <p:sldId id="644" r:id="rId22"/>
    <p:sldId id="645" r:id="rId23"/>
    <p:sldId id="630" r:id="rId24"/>
    <p:sldId id="646" r:id="rId25"/>
    <p:sldId id="647" r:id="rId26"/>
    <p:sldId id="648" r:id="rId27"/>
    <p:sldId id="64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C8074-6EE0-446C-B5BF-BCAB205D76BA}"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8CCD8-1D28-4F5D-9A4B-AB1B8BEFB41E}" type="slidenum">
              <a:rPr lang="en-US" smtClean="0"/>
              <a:t>‹#›</a:t>
            </a:fld>
            <a:endParaRPr lang="en-US"/>
          </a:p>
        </p:txBody>
      </p:sp>
    </p:spTree>
    <p:extLst>
      <p:ext uri="{BB962C8B-B14F-4D97-AF65-F5344CB8AC3E}">
        <p14:creationId xmlns:p14="http://schemas.microsoft.com/office/powerpoint/2010/main" val="676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3</a:t>
            </a:fld>
            <a:endParaRPr lang="en-US"/>
          </a:p>
        </p:txBody>
      </p:sp>
    </p:spTree>
    <p:extLst>
      <p:ext uri="{BB962C8B-B14F-4D97-AF65-F5344CB8AC3E}">
        <p14:creationId xmlns:p14="http://schemas.microsoft.com/office/powerpoint/2010/main" val="362778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a:t>
            </a:fld>
            <a:endParaRPr lang="en-US"/>
          </a:p>
        </p:txBody>
      </p:sp>
    </p:spTree>
    <p:extLst>
      <p:ext uri="{BB962C8B-B14F-4D97-AF65-F5344CB8AC3E}">
        <p14:creationId xmlns:p14="http://schemas.microsoft.com/office/powerpoint/2010/main" val="3120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322228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201952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9647-A562-4FDE-A38E-DC1694F31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C92939-FA7E-4C07-AF75-7B05846BA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E23DB8-53E2-4D44-872C-A3D0CD427ABC}"/>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8D38B0C6-0D72-4ED8-8C1A-BD0D1AB2B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6F72B-A493-4FEC-8C6D-CF42411E6675}"/>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295716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3FCC-F410-4472-A194-634E6FFD7A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816DF0-74C5-49B2-8420-13E14E0B3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FFBD7-584E-4639-8C07-A07687DAE8B8}"/>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DB917144-0077-4307-BD7D-DF192C80E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97AC1-3190-406E-A415-9332653B5EB1}"/>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104585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CBFB7-5004-4BC8-AB7C-671782FAD3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B9AA93-8950-42D5-869E-C3B30344D7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FB3CA-289F-4678-A23A-7789213C0C46}"/>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1133DBBE-261F-4293-A68D-8793B56C9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6574B-551E-4241-8CAE-D57391D21B2A}"/>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99239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E11B-4A1A-476B-8E20-8AB924620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920AF-C5D8-4069-95D9-0529278F6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A6DAD-23D6-446B-B0C4-1E37677EC492}"/>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03B9B9C4-2F6A-499E-8AF6-4CE6C1AF8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A33F1-1A12-464D-98C2-00ADC8DE6781}"/>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356165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97246-F57D-4AA9-BDCB-0A4FAF4AC8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384953-0C2A-45FA-92C1-7F5D93FAC4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27E6C-1E71-4B1D-80B8-74DB1A97B766}"/>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538A6B56-5AB9-4D75-92F0-FA8BB9F20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FD2E0-AFDC-4EBE-88E5-2DECEC96BFAE}"/>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248609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1EA1-AA98-4ADC-B6BE-A2E1F287B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F901FE-21AC-4B11-8F11-ACA29644A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548044-6067-4B84-8B5B-5FFC1D6EC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B3DEC-8172-4DD6-BDE1-70B9A89565C5}"/>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6" name="Footer Placeholder 5">
            <a:extLst>
              <a:ext uri="{FF2B5EF4-FFF2-40B4-BE49-F238E27FC236}">
                <a16:creationId xmlns:a16="http://schemas.microsoft.com/office/drawing/2014/main" id="{02ABCA3E-AF20-4F6F-87EE-44DCAAABB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402AC-5FD9-4FDC-9C1D-B052A402D37C}"/>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337908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8CB2-6EC8-4A2A-BE26-088EF9420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26D47-B4D9-4474-A011-8A7C96534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3E838B-3404-4A46-B5AC-9A21EB9BE0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80A17-63C5-419E-83DF-60C5CFD326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C4A63-EC84-4BF8-B9E9-640F914A2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0AD60-0AF3-410B-AFC2-0F3AF68EBF94}"/>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8" name="Footer Placeholder 7">
            <a:extLst>
              <a:ext uri="{FF2B5EF4-FFF2-40B4-BE49-F238E27FC236}">
                <a16:creationId xmlns:a16="http://schemas.microsoft.com/office/drawing/2014/main" id="{F5B51C66-6512-43D1-9A29-049AB5EC6C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F7AF4-E9D6-4DA0-A87E-82AC4DFFF050}"/>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164362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B07D-D9A0-43A2-ADB2-FE8A3C1C2A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A0A21-2AD9-49A4-821A-99EB91C6A433}"/>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4" name="Footer Placeholder 3">
            <a:extLst>
              <a:ext uri="{FF2B5EF4-FFF2-40B4-BE49-F238E27FC236}">
                <a16:creationId xmlns:a16="http://schemas.microsoft.com/office/drawing/2014/main" id="{4171A387-CBF3-4C05-8F00-283A51E89B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B96DD-E7A1-4561-A61D-C4D7E45B9CD2}"/>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118690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629C4-24EA-487B-A9A6-84C9F4EB0038}"/>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3" name="Footer Placeholder 2">
            <a:extLst>
              <a:ext uri="{FF2B5EF4-FFF2-40B4-BE49-F238E27FC236}">
                <a16:creationId xmlns:a16="http://schemas.microsoft.com/office/drawing/2014/main" id="{636E1BEA-EE25-4B7D-B6ED-7F5C53AB02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C9863A-F007-4695-B6AB-6F72FC841914}"/>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196118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7AF1-14B4-472E-B1A3-82DC448F1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E3D3FA-322C-40B0-A6F9-3FB764B0A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BA855D-43E3-4C25-A43D-8D1F2EA0E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64232-520C-49A4-AE08-675B900D5622}"/>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6" name="Footer Placeholder 5">
            <a:extLst>
              <a:ext uri="{FF2B5EF4-FFF2-40B4-BE49-F238E27FC236}">
                <a16:creationId xmlns:a16="http://schemas.microsoft.com/office/drawing/2014/main" id="{53D2F149-F130-49D7-9DBD-294B60D5D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09E9C-9409-4668-A81D-6347BCB569F6}"/>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59353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3437-048E-4A4A-8965-3C94E5763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18FD5D-56C6-4AA5-A49C-3BCEB4B9DE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8D75F-82F6-4F00-A21A-BBFA49857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E1D321-3B6B-4AFA-973A-14B7B001D868}"/>
              </a:ext>
            </a:extLst>
          </p:cNvPr>
          <p:cNvSpPr>
            <a:spLocks noGrp="1"/>
          </p:cNvSpPr>
          <p:nvPr>
            <p:ph type="dt" sz="half" idx="10"/>
          </p:nvPr>
        </p:nvSpPr>
        <p:spPr/>
        <p:txBody>
          <a:bodyPr/>
          <a:lstStyle/>
          <a:p>
            <a:fld id="{4BD0BD8E-187E-4D34-828B-18FE0F3F8674}" type="datetimeFigureOut">
              <a:rPr lang="en-US" smtClean="0"/>
              <a:t>7/15/2021</a:t>
            </a:fld>
            <a:endParaRPr lang="en-US"/>
          </a:p>
        </p:txBody>
      </p:sp>
      <p:sp>
        <p:nvSpPr>
          <p:cNvPr id="6" name="Footer Placeholder 5">
            <a:extLst>
              <a:ext uri="{FF2B5EF4-FFF2-40B4-BE49-F238E27FC236}">
                <a16:creationId xmlns:a16="http://schemas.microsoft.com/office/drawing/2014/main" id="{1D49E52D-E69A-4B1A-806C-DB1F0AC04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E51FC-392F-403C-B3DB-96EF4F6D44DD}"/>
              </a:ext>
            </a:extLst>
          </p:cNvPr>
          <p:cNvSpPr>
            <a:spLocks noGrp="1"/>
          </p:cNvSpPr>
          <p:nvPr>
            <p:ph type="sldNum" sz="quarter" idx="12"/>
          </p:nvPr>
        </p:nvSpPr>
        <p:spPr/>
        <p:txBody>
          <a:bodyPr/>
          <a:lstStyle/>
          <a:p>
            <a:fld id="{EED380C1-EE9C-4418-ABAD-DE18EF95D687}" type="slidenum">
              <a:rPr lang="en-US" smtClean="0"/>
              <a:t>‹#›</a:t>
            </a:fld>
            <a:endParaRPr lang="en-US"/>
          </a:p>
        </p:txBody>
      </p:sp>
    </p:spTree>
    <p:extLst>
      <p:ext uri="{BB962C8B-B14F-4D97-AF65-F5344CB8AC3E}">
        <p14:creationId xmlns:p14="http://schemas.microsoft.com/office/powerpoint/2010/main" val="372736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EF2AA-4FA7-4866-9E25-C9F6D35D5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571631-CFF2-4927-B245-9CCE07083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27DC9-3268-404A-93DF-E27451E0D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0BD8E-187E-4D34-828B-18FE0F3F8674}" type="datetimeFigureOut">
              <a:rPr lang="en-US" smtClean="0"/>
              <a:t>7/15/2021</a:t>
            </a:fld>
            <a:endParaRPr lang="en-US"/>
          </a:p>
        </p:txBody>
      </p:sp>
      <p:sp>
        <p:nvSpPr>
          <p:cNvPr id="5" name="Footer Placeholder 4">
            <a:extLst>
              <a:ext uri="{FF2B5EF4-FFF2-40B4-BE49-F238E27FC236}">
                <a16:creationId xmlns:a16="http://schemas.microsoft.com/office/drawing/2014/main" id="{125D0081-4BAB-4144-8405-0E750998F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C2AFD-C80C-4EE3-A768-D0BB8AD012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380C1-EE9C-4418-ABAD-DE18EF95D687}" type="slidenum">
              <a:rPr lang="en-US" smtClean="0"/>
              <a:t>‹#›</a:t>
            </a:fld>
            <a:endParaRPr lang="en-US"/>
          </a:p>
        </p:txBody>
      </p:sp>
    </p:spTree>
    <p:extLst>
      <p:ext uri="{BB962C8B-B14F-4D97-AF65-F5344CB8AC3E}">
        <p14:creationId xmlns:p14="http://schemas.microsoft.com/office/powerpoint/2010/main" val="28686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a:xfrm>
            <a:off x="2031503" y="742815"/>
            <a:ext cx="8128986" cy="2387600"/>
          </a:xfrm>
        </p:spPr>
        <p:txBody>
          <a:bodyPr>
            <a:normAutofit fontScale="90000"/>
          </a:bodyPr>
          <a:lstStyle/>
          <a:p>
            <a:r>
              <a:rPr lang="en-US" dirty="0">
                <a:solidFill>
                  <a:srgbClr val="C00000"/>
                </a:solidFill>
              </a:rPr>
              <a:t>Separations for Estimating Large Frequency Moments on Data Streams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7" y="3727586"/>
            <a:ext cx="2926558" cy="954107"/>
          </a:xfrm>
          <a:prstGeom prst="rect">
            <a:avLst/>
          </a:prstGeom>
          <a:noFill/>
        </p:spPr>
        <p:txBody>
          <a:bodyPr wrap="square" rtlCol="0">
            <a:spAutoFit/>
          </a:bodyPr>
          <a:lstStyle/>
          <a:p>
            <a:pPr algn="ctr"/>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4430" y="5191501"/>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b="0" i="1" smtClean="0">
                        <a:solidFill>
                          <a:srgbClr val="C00000"/>
                        </a:solidFill>
                        <a:latin typeface="Cambria Math" panose="02040503050406030204" pitchFamily="18" charset="0"/>
                      </a:rPr>
                      <m:t>𝑘</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𝜀</m:t>
                    </m:r>
                    <m:r>
                      <a:rPr lang="en-US"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and their approximate frequencies </a:t>
                </a:r>
                <a14:m>
                  <m:oMath xmlns:m="http://schemas.openxmlformats.org/officeDocument/2006/math">
                    <m:acc>
                      <m:accPr>
                        <m:chr m:val="̂"/>
                        <m:ctrlPr>
                          <a:rPr lang="en-US" i="1" smtClean="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Sub>
                      </m:e>
                    </m:acc>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 moment estimation</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1754" r="-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236409" y="2500520"/>
                <a:ext cx="6253315" cy="7750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𝑝</m:t>
                                  </m:r>
                                </m:sup>
                              </m:sSubSup>
                            </m:e>
                          </m:d>
                        </m:e>
                        <m:sup>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𝑝</m:t>
                          </m:r>
                        </m:sup>
                      </m:sSup>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236409" y="2500520"/>
                <a:ext cx="6253315" cy="77508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 to Level Set Contributions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55956" y="1825625"/>
                <a:ext cx="10242755" cy="4859260"/>
              </a:xfrm>
            </p:spPr>
            <p:txBody>
              <a:bodyPr>
                <a:normAutofit/>
              </a:bodyPr>
              <a:lstStyle/>
              <a:p>
                <a:pPr>
                  <a:buFont typeface="Wingdings" panose="05000000000000000000" pitchFamily="2" charset="2"/>
                  <a:buChar char="v"/>
                </a:pPr>
                <a:r>
                  <a:rPr lang="en-US" dirty="0"/>
                  <a:t> If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then </a:t>
                </a:r>
                <a14:m>
                  <m:oMath xmlns:m="http://schemas.openxmlformats.org/officeDocument/2006/math">
                    <m:r>
                      <a:rPr lang="en-US" i="1" smtClean="0">
                        <a:solidFill>
                          <a:srgbClr val="C00000"/>
                        </a:solidFill>
                        <a:latin typeface="Cambria Math" panose="02040503050406030204" pitchFamily="18" charset="0"/>
                      </a:rPr>
                      <m:t>𝑘</m:t>
                    </m:r>
                  </m:oMath>
                </a14:m>
                <a:r>
                  <a:rPr lang="en-US" dirty="0"/>
                  <a:t> is an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heavy-hitter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den>
                    </m:f>
                  </m:oMath>
                </a14:m>
                <a:endParaRPr lang="en-US" dirty="0">
                  <a:solidFill>
                    <a:srgbClr val="C00000"/>
                  </a:solidFill>
                </a:endParaRPr>
              </a:p>
              <a:p>
                <a:pPr lvl="1">
                  <a:buFont typeface="Wingdings" panose="05000000000000000000" pitchFamily="2" charset="2"/>
                  <a:buChar char="v"/>
                </a:pPr>
                <a:r>
                  <a:rPr lang="en-US" dirty="0"/>
                  <a:t>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implies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Sub>
                    <m:r>
                      <a:rPr lang="en-US" i="1">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so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up>
                        <m:r>
                          <a:rPr lang="en-US" b="0" i="1" smtClean="0">
                            <a:solidFill>
                              <a:srgbClr val="C00000"/>
                            </a:solidFill>
                            <a:latin typeface="Cambria Math" panose="02040503050406030204" pitchFamily="18" charset="0"/>
                          </a:rPr>
                          <m:t>2</m:t>
                        </m:r>
                      </m:sup>
                    </m:sSubSup>
                    <m:r>
                      <a:rPr lang="en-US" i="1">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sSubSup>
                      <m:sSubSupPr>
                        <m:ctrlPr>
                          <a:rPr lang="en-US" b="0" i="1" smtClean="0">
                            <a:solidFill>
                              <a:srgbClr val="C00000"/>
                            </a:solidFill>
                            <a:latin typeface="Cambria Math" panose="02040503050406030204" pitchFamily="18" charset="0"/>
                          </a:rPr>
                        </m:ctrlPr>
                      </m:sSubSup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2</m:t>
                        </m:r>
                      </m:sup>
                    </m:sSubSup>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𝑝</m:t>
                            </m:r>
                          </m:sup>
                        </m:sSup>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Use an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heavy-hitter algorithm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den>
                    </m:f>
                  </m:oMath>
                </a14:m>
                <a:r>
                  <a:rPr lang="en-US" dirty="0"/>
                  <a:t> to find </a:t>
                </a:r>
                <a14:m>
                  <m:oMath xmlns:m="http://schemas.openxmlformats.org/officeDocument/2006/math">
                    <m:r>
                      <a:rPr lang="en-US" i="1">
                        <a:solidFill>
                          <a:srgbClr val="C00000"/>
                        </a:solidFill>
                        <a:latin typeface="Cambria Math" panose="02040503050406030204" pitchFamily="18" charset="0"/>
                      </a:rPr>
                      <m:t>𝑘</m:t>
                    </m:r>
                  </m:oMath>
                </a14:m>
                <a:r>
                  <a:rPr lang="en-US" dirty="0"/>
                  <a:t> and obtain a </a:t>
                </a:r>
                <a14:m>
                  <m:oMath xmlns:m="http://schemas.openxmlformats.org/officeDocument/2006/math">
                    <m:d>
                      <m:dPr>
                        <m:ctrlPr>
                          <a:rPr lang="en-US" i="1" smtClean="0">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r>
                      <a:rPr lang="en-US" i="1">
                        <a:solidFill>
                          <a:srgbClr val="C00000"/>
                        </a:solidFill>
                        <a:latin typeface="Cambria Math" panose="02040503050406030204" pitchFamily="18" charset="0"/>
                      </a:rPr>
                      <m:t> </m:t>
                    </m:r>
                  </m:oMath>
                </a14:m>
                <a:r>
                  <a:rPr lang="en-US" dirty="0"/>
                  <a:t>approximate frequency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55956" y="1825625"/>
                <a:ext cx="10242755" cy="4859260"/>
              </a:xfrm>
              <a:blipFill>
                <a:blip r:embed="rId2"/>
                <a:stretch>
                  <a:fillRect l="-1011"/>
                </a:stretch>
              </a:blipFill>
            </p:spPr>
            <p:txBody>
              <a:bodyPr/>
              <a:lstStyle/>
              <a:p>
                <a:r>
                  <a:rPr lang="en-US">
                    <a:noFill/>
                  </a:rPr>
                  <a:t> </a:t>
                </a:r>
              </a:p>
            </p:txBody>
          </p:sp>
        </mc:Fallback>
      </mc:AlternateContent>
    </p:spTree>
    <p:extLst>
      <p:ext uri="{BB962C8B-B14F-4D97-AF65-F5344CB8AC3E}">
        <p14:creationId xmlns:p14="http://schemas.microsoft.com/office/powerpoint/2010/main" val="409965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Large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0688"/>
                <a:ext cx="10242755" cy="5023497"/>
              </a:xfrm>
            </p:spPr>
            <p:txBody>
              <a:bodyPr>
                <a:normAutofit/>
              </a:bodyPr>
              <a:lstStyle/>
              <a:p>
                <a:pPr>
                  <a:buFont typeface="Wingdings" panose="05000000000000000000" pitchFamily="2" charset="2"/>
                  <a:buChar char="v"/>
                </a:pPr>
                <a:r>
                  <a:rPr lang="en-US" dirty="0"/>
                  <a:t> </a:t>
                </a:r>
                <a:r>
                  <a:rPr lang="en-US" dirty="0">
                    <a:solidFill>
                      <a:srgbClr val="00B050"/>
                    </a:solidFill>
                  </a:rPr>
                  <a:t>Recall</a:t>
                </a:r>
                <a:r>
                  <a:rPr lang="en-US" dirty="0"/>
                  <a:t>: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it suffices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of each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If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then an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 heavy-hitter algorithm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1/2−1/</m:t>
                            </m:r>
                            <m:r>
                              <a:rPr lang="en-US" i="1">
                                <a:solidFill>
                                  <a:srgbClr val="C00000"/>
                                </a:solidFill>
                                <a:latin typeface="Cambria Math" panose="02040503050406030204" pitchFamily="18" charset="0"/>
                              </a:rPr>
                              <m:t>𝑝</m:t>
                            </m:r>
                          </m:sup>
                        </m:sSup>
                      </m:den>
                    </m:f>
                  </m:oMath>
                </a14:m>
                <a:r>
                  <a:rPr lang="en-US" dirty="0"/>
                  <a:t> can find </a:t>
                </a:r>
                <a14:m>
                  <m:oMath xmlns:m="http://schemas.openxmlformats.org/officeDocument/2006/math">
                    <m:r>
                      <a:rPr lang="en-US" i="1">
                        <a:solidFill>
                          <a:srgbClr val="C00000"/>
                        </a:solidFill>
                        <a:latin typeface="Cambria Math" panose="02040503050406030204" pitchFamily="18" charset="0"/>
                      </a:rPr>
                      <m:t>𝑘</m:t>
                    </m:r>
                  </m:oMath>
                </a14:m>
                <a:r>
                  <a:rPr lang="en-US" dirty="0"/>
                  <a:t> and obtain a </a:t>
                </a:r>
                <a14:m>
                  <m:oMath xmlns:m="http://schemas.openxmlformats.org/officeDocument/2006/math">
                    <m:d>
                      <m:dPr>
                        <m:ctrlPr>
                          <a:rPr lang="en-US" i="1" smtClean="0">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 approximate frequency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In summary, we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of each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&lt;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e>
                    </m:func>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0688"/>
                <a:ext cx="10242755" cy="5023497"/>
              </a:xfrm>
              <a:blipFill>
                <a:blip r:embed="rId2"/>
                <a:stretch>
                  <a:fillRect l="-1071" t="-1699"/>
                </a:stretch>
              </a:blipFill>
            </p:spPr>
            <p:txBody>
              <a:bodyPr/>
              <a:lstStyle/>
              <a:p>
                <a:r>
                  <a:rPr lang="en-US">
                    <a:noFill/>
                  </a:rPr>
                  <a:t> </a:t>
                </a:r>
              </a:p>
            </p:txBody>
          </p:sp>
        </mc:Fallback>
      </mc:AlternateContent>
    </p:spTree>
    <p:extLst>
      <p:ext uri="{BB962C8B-B14F-4D97-AF65-F5344CB8AC3E}">
        <p14:creationId xmlns:p14="http://schemas.microsoft.com/office/powerpoint/2010/main" val="253727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Idealized Algorithm</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9566"/>
                <a:ext cx="10242755" cy="5023497"/>
              </a:xfrm>
            </p:spPr>
            <p:txBody>
              <a:bodyPr>
                <a:normAutofit/>
              </a:bodyPr>
              <a:lstStyle/>
              <a:p>
                <a:pPr marL="514350" indent="-514350">
                  <a:buFont typeface="+mj-lt"/>
                  <a:buAutoNum type="arabicPeriod"/>
                </a:pPr>
                <a:r>
                  <a:rPr lang="en-US" dirty="0"/>
                  <a:t>Form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t> streams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0</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3</m:t>
                        </m:r>
                      </m:sub>
                    </m:sSub>
                    <m:r>
                      <a:rPr lang="en-US" b="0" i="1" smtClean="0">
                        <a:solidFill>
                          <a:srgbClr val="C00000"/>
                        </a:solidFill>
                        <a:latin typeface="Cambria Math" panose="02040503050406030204" pitchFamily="18" charset="0"/>
                      </a:rPr>
                      <m:t>,…</m:t>
                    </m:r>
                  </m:oMath>
                </a14:m>
                <a:r>
                  <a:rPr lang="en-US" dirty="0"/>
                  <a:t> by subsampling the universe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at rate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𝑗</m:t>
                            </m:r>
                          </m:sup>
                        </m:sSup>
                      </m:den>
                    </m:f>
                  </m:oMath>
                </a14:m>
                <a:r>
                  <a:rPr lang="en-US" dirty="0"/>
                  <a:t> for </a:t>
                </a:r>
                <a14:m>
                  <m:oMath xmlns:m="http://schemas.openxmlformats.org/officeDocument/2006/math">
                    <m:r>
                      <a:rPr lang="en-US" b="0" i="1" smtClean="0">
                        <a:solidFill>
                          <a:srgbClr val="C00000"/>
                        </a:solidFill>
                        <a:latin typeface="Cambria Math" panose="02040503050406030204" pitchFamily="18" charset="0"/>
                      </a:rPr>
                      <m:t>𝑗</m:t>
                    </m:r>
                    <m:r>
                      <a:rPr lang="en-US" b="0" i="1" smtClean="0">
                        <a:solidFill>
                          <a:srgbClr val="C00000"/>
                        </a:solidFill>
                        <a:latin typeface="Cambria Math" panose="02040503050406030204" pitchFamily="18" charset="0"/>
                      </a:rPr>
                      <m:t>=0,1,2,3,…</m:t>
                    </m:r>
                  </m:oMath>
                </a14:m>
                <a:endParaRPr lang="en-US" dirty="0"/>
              </a:p>
              <a:p>
                <a:pPr marL="514350" indent="-514350">
                  <a:buFont typeface="+mj-lt"/>
                  <a:buAutoNum type="arabicPeriod"/>
                </a:pPr>
                <a:r>
                  <a:rPr lang="en-US" dirty="0"/>
                  <a:t>Use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heavy-hitter algorithms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den>
                    </m:f>
                  </m:oMath>
                </a14:m>
                <a:r>
                  <a:rPr lang="en-US" dirty="0"/>
                  <a:t> on the </a:t>
                </a:r>
                <a:r>
                  <a:rPr lang="en-US" dirty="0" err="1"/>
                  <a:t>substreams</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0</m:t>
                        </m:r>
                      </m:sub>
                    </m:sSub>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oMath>
                </a14:m>
                <a:r>
                  <a:rPr lang="en-US" dirty="0"/>
                  <a:t> and find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-approximate frequencies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r>
                  <a:rPr lang="en-US" dirty="0"/>
                  <a:t> to each reported heavy-hitter </a:t>
                </a:r>
                <a14:m>
                  <m:oMath xmlns:m="http://schemas.openxmlformats.org/officeDocument/2006/math">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endParaRPr lang="en-US" dirty="0"/>
              </a:p>
              <a:p>
                <a:pPr marL="514350" indent="-514350">
                  <a:buFont typeface="+mj-lt"/>
                  <a:buAutoNum type="arabicPeriod"/>
                </a:pPr>
                <a:r>
                  <a:rPr lang="en-US" dirty="0"/>
                  <a:t>Use the approximate frequencies </a:t>
                </a:r>
                <a14:m>
                  <m:oMath xmlns:m="http://schemas.openxmlformats.org/officeDocument/2006/math">
                    <m:acc>
                      <m:accPr>
                        <m:chr m:val="̂"/>
                        <m:ctrlPr>
                          <a:rPr lang="en-US" i="1" smtClean="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r>
                  <a:rPr lang="en-US" dirty="0"/>
                  <a:t> to compute approximate contributions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endParaRPr lang="en-US" dirty="0">
                  <a:solidFill>
                    <a:srgbClr val="C00000"/>
                  </a:solidFill>
                </a:endParaRPr>
              </a:p>
              <a:p>
                <a:pPr marL="514350" indent="-514350">
                  <a:buFont typeface="+mj-lt"/>
                  <a:buAutoNum type="arabicPeriod"/>
                </a:pPr>
                <a:r>
                  <a:rPr lang="en-US" dirty="0"/>
                  <a:t>Output </a:t>
                </a:r>
                <a14:m>
                  <m:oMath xmlns:m="http://schemas.openxmlformats.org/officeDocument/2006/math">
                    <m:nary>
                      <m:naryPr>
                        <m:chr m:val="∑"/>
                        <m:supHide m:val="on"/>
                        <m:ctrlPr>
                          <a:rPr lang="en-US" sz="2800" i="1" smtClean="0">
                            <a:solidFill>
                              <a:srgbClr val="C00000"/>
                            </a:solidFill>
                            <a:latin typeface="Cambria Math" panose="02040503050406030204" pitchFamily="18" charset="0"/>
                          </a:rPr>
                        </m:ctrlPr>
                      </m:naryPr>
                      <m:sub>
                        <m:r>
                          <a:rPr lang="en-US" sz="2800" b="0" i="1" smtClean="0">
                            <a:solidFill>
                              <a:srgbClr val="C00000"/>
                            </a:solidFill>
                            <a:latin typeface="Cambria Math" panose="02040503050406030204" pitchFamily="18" charset="0"/>
                          </a:rPr>
                          <m:t>𝑖</m:t>
                        </m:r>
                      </m:sub>
                      <m:sup/>
                      <m:e>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e>
                    </m:nary>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9566"/>
                <a:ext cx="10242755" cy="5023497"/>
              </a:xfrm>
              <a:blipFill>
                <a:blip r:embed="rId2"/>
                <a:stretch>
                  <a:fillRect l="-1250" t="-2184"/>
                </a:stretch>
              </a:blipFill>
            </p:spPr>
            <p:txBody>
              <a:bodyPr/>
              <a:lstStyle/>
              <a:p>
                <a:r>
                  <a:rPr lang="en-US">
                    <a:noFill/>
                  </a:rPr>
                  <a:t> </a:t>
                </a:r>
              </a:p>
            </p:txBody>
          </p:sp>
        </mc:Fallback>
      </mc:AlternateContent>
    </p:spTree>
    <p:extLst>
      <p:ext uri="{BB962C8B-B14F-4D97-AF65-F5344CB8AC3E}">
        <p14:creationId xmlns:p14="http://schemas.microsoft.com/office/powerpoint/2010/main" val="62017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Space Complexity / Source of the Separation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535838"/>
                <a:ext cx="10242755" cy="5187226"/>
              </a:xfrm>
            </p:spPr>
            <p:txBody>
              <a:bodyPr>
                <a:normAutofit/>
              </a:bodyPr>
              <a:lstStyle/>
              <a:p>
                <a:pPr>
                  <a:buFont typeface="Wingdings" panose="05000000000000000000" pitchFamily="2" charset="2"/>
                  <a:buChar char="v"/>
                </a:pPr>
                <a:r>
                  <a:rPr lang="en-US" dirty="0"/>
                  <a:t> Space determined by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heavy-hitter algorithms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den>
                    </m:f>
                  </m:oMath>
                </a14:m>
                <a:r>
                  <a:rPr lang="en-US" dirty="0"/>
                  <a:t> on the </a:t>
                </a:r>
                <a:r>
                  <a:rPr lang="en-US" dirty="0" err="1"/>
                  <a:t>substreams</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0</m:t>
                        </m:r>
                      </m:sub>
                    </m:sSub>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oMath>
                </a14:m>
                <a:r>
                  <a:rPr lang="en-US" dirty="0"/>
                  <a:t> to find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-approximate frequencies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r>
                  <a:rPr lang="en-US" dirty="0"/>
                  <a:t> to each reported heavy-hitter </a:t>
                </a:r>
                <a14:m>
                  <m:oMath xmlns:m="http://schemas.openxmlformats.org/officeDocument/2006/math">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Can black-box heavy-hitter algorithms for one-pass random-order streams </a:t>
                </a:r>
                <a:r>
                  <a:rPr lang="en-US" dirty="0">
                    <a:solidFill>
                      <a:srgbClr val="00B0F0"/>
                    </a:solidFill>
                  </a:rPr>
                  <a:t>[BravermanGargWoodruff20]</a:t>
                </a: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Similar results are </a:t>
                </a:r>
                <a:r>
                  <a:rPr lang="en-US" dirty="0">
                    <a:solidFill>
                      <a:srgbClr val="FF0000"/>
                    </a:solidFill>
                  </a:rPr>
                  <a:t>NOT</a:t>
                </a:r>
                <a:r>
                  <a:rPr lang="en-US" dirty="0"/>
                  <a:t> known for one-pass arbitrary-order streams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535838"/>
                <a:ext cx="10242755" cy="5187226"/>
              </a:xfrm>
              <a:blipFill>
                <a:blip r:embed="rId2"/>
                <a:stretch>
                  <a:fillRect l="-1071" t="-1998"/>
                </a:stretch>
              </a:blipFill>
            </p:spPr>
            <p:txBody>
              <a:bodyPr/>
              <a:lstStyle/>
              <a:p>
                <a:r>
                  <a:rPr lang="en-US">
                    <a:noFill/>
                  </a:rPr>
                  <a:t> </a:t>
                </a:r>
              </a:p>
            </p:txBody>
          </p:sp>
        </mc:Fallback>
      </mc:AlternateContent>
    </p:spTree>
    <p:extLst>
      <p:ext uri="{BB962C8B-B14F-4D97-AF65-F5344CB8AC3E}">
        <p14:creationId xmlns:p14="http://schemas.microsoft.com/office/powerpoint/2010/main" val="336528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hank you">
            <a:extLst>
              <a:ext uri="{FF2B5EF4-FFF2-40B4-BE49-F238E27FC236}">
                <a16:creationId xmlns:a16="http://schemas.microsoft.com/office/drawing/2014/main" id="{9609F2A7-1EC8-4292-BDD8-1135C82226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1" r="5" b="5"/>
          <a:stretch/>
        </p:blipFill>
        <p:spPr bwMode="auto">
          <a:xfrm>
            <a:off x="8087207" y="76200"/>
            <a:ext cx="3866668" cy="21745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C00000"/>
                    </a:solidFill>
                  </a:rPr>
                  <a:t>Moment Estimation,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𝑝</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r>
                      <a:rPr lang="en-US" i="1">
                        <a:solidFill>
                          <a:srgbClr val="C00000"/>
                        </a:solidFill>
                        <a:latin typeface="Cambria Math" panose="02040503050406030204" pitchFamily="18" charset="0"/>
                      </a:rPr>
                      <m:t> </m:t>
                    </m:r>
                  </m:oMath>
                </a14:m>
                <a:r>
                  <a:rPr lang="en-US" dirty="0"/>
                  <a:t>algorithm for random-order streams</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𝑝</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r>
                      <a:rPr lang="en-US" i="1">
                        <a:solidFill>
                          <a:srgbClr val="C00000"/>
                        </a:solidFill>
                        <a:latin typeface="Cambria Math" panose="02040503050406030204" pitchFamily="18" charset="0"/>
                      </a:rPr>
                      <m:t> </m:t>
                    </m:r>
                  </m:oMath>
                </a14:m>
                <a:r>
                  <a:rPr lang="en-US" dirty="0"/>
                  <a:t>algorithm for two-pass streams in arbitrary-order, even with turnstile updates</a:t>
                </a:r>
                <a:endParaRPr lang="en-US" dirty="0">
                  <a:solidFill>
                    <a:srgbClr val="00B0F0"/>
                  </a:solidFill>
                </a:endParaRP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Space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oMath>
                </a14:m>
                <a:r>
                  <a:rPr lang="en-US" dirty="0"/>
                  <a:t> necessary for one-pass arbitrary-order streams</a:t>
                </a: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Results show separation between one-pass arbitrary-order and one-pass random-order, multi-pass arbitrary order</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5"/>
                <a:stretch>
                  <a:fillRect l="-1043" r="-638"/>
                </a:stretch>
              </a:blipFill>
            </p:spPr>
            <p:txBody>
              <a:bodyPr/>
              <a:lstStyle/>
              <a:p>
                <a:r>
                  <a:rPr lang="en-US">
                    <a:noFill/>
                  </a:rPr>
                  <a:t> </a:t>
                </a:r>
              </a:p>
            </p:txBody>
          </p:sp>
        </mc:Fallback>
      </mc:AlternateContent>
    </p:spTree>
    <p:extLst>
      <p:ext uri="{BB962C8B-B14F-4D97-AF65-F5344CB8AC3E}">
        <p14:creationId xmlns:p14="http://schemas.microsoft.com/office/powerpoint/2010/main" val="204413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Small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9566"/>
                <a:ext cx="10242755" cy="5023497"/>
              </a:xfrm>
            </p:spPr>
            <p:txBody>
              <a:bodyPr>
                <a:normAutofit/>
              </a:bodyPr>
              <a:lstStyle/>
              <a:p>
                <a:pPr>
                  <a:buFont typeface="Wingdings" panose="05000000000000000000" pitchFamily="2" charset="2"/>
                  <a:buChar char="v"/>
                </a:pPr>
                <a:r>
                  <a:rPr lang="en-US" dirty="0"/>
                  <a:t> Remains to approximate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of each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e>
                    </m:func>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Suppose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for some </a:t>
                </a:r>
                <a14:m>
                  <m:oMath xmlns:m="http://schemas.openxmlformats.org/officeDocument/2006/math">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oMath>
                </a14:m>
                <a:r>
                  <a:rPr lang="en-US" dirty="0"/>
                  <a:t>, where </a:t>
                </a:r>
                <a14:m>
                  <m:oMath xmlns:m="http://schemas.openxmlformats.org/officeDocument/2006/math">
                    <m:func>
                      <m:funcPr>
                        <m:ctrlPr>
                          <a:rPr lang="en-US" i="1">
                            <a:solidFill>
                              <a:srgbClr val="C00000"/>
                            </a:solidFill>
                            <a:latin typeface="Cambria Math" panose="02040503050406030204" pitchFamily="18" charset="0"/>
                          </a:rPr>
                        </m:ctrlPr>
                      </m:funcPr>
                      <m:fName>
                        <m:r>
                          <a:rPr lang="en-US" b="0" i="1" smtClean="0">
                            <a:solidFill>
                              <a:srgbClr val="C00000"/>
                            </a:solidFill>
                            <a:latin typeface="Cambria Math" panose="02040503050406030204" pitchFamily="18" charset="0"/>
                          </a:rPr>
                          <m:t>𝑇</m:t>
                        </m:r>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func>
                  </m:oMath>
                </a14:m>
                <a:r>
                  <a:rPr lang="en-US" dirty="0"/>
                  <a:t> </a:t>
                </a:r>
              </a:p>
              <a:p>
                <a:pPr>
                  <a:buFont typeface="Wingdings" panose="05000000000000000000" pitchFamily="2" charset="2"/>
                  <a:buChar char="v"/>
                </a:pPr>
                <a:r>
                  <a:rPr lang="en-US" dirty="0"/>
                  <a:t> Since </a:t>
                </a:r>
                <a14:m>
                  <m:oMath xmlns:m="http://schemas.openxmlformats.org/officeDocument/2006/math">
                    <m:sSubSup>
                      <m:sSubSupPr>
                        <m:ctrlPr>
                          <a:rPr lang="en-US" sz="2800" i="1" smtClean="0">
                            <a:solidFill>
                              <a:srgbClr val="C00000"/>
                            </a:solidFill>
                            <a:latin typeface="Cambria Math" panose="02040503050406030204" pitchFamily="18" charset="0"/>
                          </a:rPr>
                        </m:ctrlPr>
                      </m:sSubSupPr>
                      <m:e>
                        <m:r>
                          <a:rPr lang="en-US" sz="2800" i="1">
                            <a:solidFill>
                              <a:srgbClr val="C00000"/>
                            </a:solidFill>
                            <a:latin typeface="Cambria Math" panose="02040503050406030204" pitchFamily="18" charset="0"/>
                          </a:rPr>
                          <m:t>𝑓</m:t>
                        </m:r>
                      </m:e>
                      <m:sub>
                        <m:r>
                          <a:rPr lang="en-US" sz="2800" i="1">
                            <a:solidFill>
                              <a:srgbClr val="C00000"/>
                            </a:solidFill>
                            <a:latin typeface="Cambria Math" panose="02040503050406030204" pitchFamily="18" charset="0"/>
                          </a:rPr>
                          <m:t>𝑘</m:t>
                        </m:r>
                      </m:sub>
                      <m:sup>
                        <m:r>
                          <a:rPr lang="en-US" sz="2800" i="1">
                            <a:solidFill>
                              <a:srgbClr val="C00000"/>
                            </a:solidFill>
                            <a:latin typeface="Cambria Math" panose="02040503050406030204" pitchFamily="18" charset="0"/>
                          </a:rPr>
                          <m:t>𝑝</m:t>
                        </m:r>
                      </m:sup>
                    </m:sSubSup>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i="1">
                                    <a:solidFill>
                                      <a:srgbClr val="C00000"/>
                                    </a:solidFill>
                                    <a:latin typeface="Cambria Math" panose="02040503050406030204" pitchFamily="18" charset="0"/>
                                  </a:rPr>
                                  <m:t>𝑝</m:t>
                                </m:r>
                              </m:sub>
                            </m:sSub>
                          </m:num>
                          <m:den>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2</m:t>
                                </m:r>
                              </m:e>
                              <m:sup>
                                <m:r>
                                  <a:rPr lang="en-US" sz="2800" i="1">
                                    <a:solidFill>
                                      <a:srgbClr val="C00000"/>
                                    </a:solidFill>
                                    <a:latin typeface="Cambria Math" panose="02040503050406030204" pitchFamily="18" charset="0"/>
                                  </a:rPr>
                                  <m:t>𝑖</m:t>
                                </m:r>
                              </m:sup>
                            </m:sSup>
                          </m:den>
                        </m:f>
                        <m:r>
                          <a:rPr lang="en-US" sz="2800" i="1">
                            <a:solidFill>
                              <a:srgbClr val="C00000"/>
                            </a:solidFill>
                            <a:latin typeface="Cambria Math" panose="02040503050406030204" pitchFamily="18" charset="0"/>
                          </a:rPr>
                          <m:t>,</m:t>
                        </m:r>
                        <m:f>
                          <m:fPr>
                            <m:ctrlPr>
                              <a:rPr lang="en-US" sz="2800" i="1">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2</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i="1">
                                    <a:solidFill>
                                      <a:srgbClr val="C00000"/>
                                    </a:solidFill>
                                    <a:latin typeface="Cambria Math" panose="02040503050406030204" pitchFamily="18" charset="0"/>
                                  </a:rPr>
                                  <m:t>𝑝</m:t>
                                </m:r>
                              </m:sub>
                            </m:sSub>
                          </m:num>
                          <m:den>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2</m:t>
                                </m:r>
                              </m:e>
                              <m:sup>
                                <m:r>
                                  <a:rPr lang="en-US" sz="2800" i="1">
                                    <a:solidFill>
                                      <a:srgbClr val="C00000"/>
                                    </a:solidFill>
                                    <a:latin typeface="Cambria Math" panose="02040503050406030204" pitchFamily="18" charset="0"/>
                                  </a:rPr>
                                  <m:t>𝑖</m:t>
                                </m:r>
                              </m:sup>
                            </m:sSup>
                          </m:den>
                        </m:f>
                      </m:e>
                    </m:d>
                  </m:oMath>
                </a14:m>
                <a:r>
                  <a:rPr lang="en-US" dirty="0"/>
                  <a:t> for each </a:t>
                </a:r>
                <a14:m>
                  <m:oMath xmlns:m="http://schemas.openxmlformats.org/officeDocument/2006/math">
                    <m:r>
                      <a:rPr lang="en-US" i="1">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then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p>
                    </m:sSup>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9566"/>
                <a:ext cx="10242755" cy="5023497"/>
              </a:xfrm>
              <a:blipFill>
                <a:blip r:embed="rId2"/>
                <a:stretch>
                  <a:fillRect l="-1071" t="-2063"/>
                </a:stretch>
              </a:blipFill>
            </p:spPr>
            <p:txBody>
              <a:bodyPr/>
              <a:lstStyle/>
              <a:p>
                <a:r>
                  <a:rPr lang="en-US">
                    <a:noFill/>
                  </a:rPr>
                  <a:t> </a:t>
                </a:r>
              </a:p>
            </p:txBody>
          </p:sp>
        </mc:Fallback>
      </mc:AlternateContent>
    </p:spTree>
    <p:extLst>
      <p:ext uri="{BB962C8B-B14F-4D97-AF65-F5344CB8AC3E}">
        <p14:creationId xmlns:p14="http://schemas.microsoft.com/office/powerpoint/2010/main" val="236171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Small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9566"/>
                <a:ext cx="10242755" cy="5023497"/>
              </a:xfrm>
            </p:spPr>
            <p:txBody>
              <a:bodyPr>
                <a:normAutofit/>
              </a:bodyPr>
              <a:lstStyle/>
              <a:p>
                <a:pPr>
                  <a:buFont typeface="Wingdings" panose="05000000000000000000" pitchFamily="2" charset="2"/>
                  <a:buChar char="v"/>
                </a:pPr>
                <a:r>
                  <a:rPr lang="en-US" dirty="0"/>
                  <a:t> If we sample the universe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at a rate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sup>
                        </m:sSup>
                      </m:den>
                    </m:f>
                  </m:oMath>
                </a14:m>
                <a:r>
                  <a:rPr lang="en-US" dirty="0"/>
                  <a:t>, then </a:t>
                </a:r>
                <a14:m>
                  <m:oMath xmlns:m="http://schemas.openxmlformats.org/officeDocument/2006/math">
                    <m:f>
                      <m:fPr>
                        <m:ctrlPr>
                          <a:rPr lang="en-US" i="1">
                            <a:solidFill>
                              <a:srgbClr val="C00000"/>
                            </a:solidFill>
                            <a:latin typeface="Cambria Math" panose="02040503050406030204" pitchFamily="18" charset="0"/>
                          </a:rPr>
                        </m:ctrlPr>
                      </m:fPr>
                      <m:num>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e>
                        </m:d>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𝑇</m:t>
                            </m:r>
                          </m:sup>
                        </m:sSup>
                      </m:den>
                    </m:f>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r>
                  <a:rPr lang="en-US" dirty="0"/>
                  <a:t> elements of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will be sampled</a:t>
                </a:r>
              </a:p>
              <a:p>
                <a:pPr>
                  <a:buFont typeface="Wingdings" panose="05000000000000000000" pitchFamily="2" charset="2"/>
                  <a:buChar char="v"/>
                </a:pPr>
                <a:r>
                  <a:rPr lang="en-US" dirty="0"/>
                  <a:t> </a:t>
                </a:r>
                <a:r>
                  <a:rPr lang="en-US" dirty="0">
                    <a:solidFill>
                      <a:srgbClr val="00B050"/>
                    </a:solidFill>
                  </a:rPr>
                  <a:t>Intuition</a:t>
                </a:r>
                <a:r>
                  <a:rPr lang="en-US" dirty="0"/>
                  <a:t>: Use their approximate frequencies to estimate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𝐶</m:t>
                        </m:r>
                      </m:e>
                      <m:sub>
                        <m:r>
                          <a:rPr lang="en-US" b="0" i="1" smtClean="0">
                            <a:solidFill>
                              <a:srgbClr val="C00000"/>
                            </a:solidFill>
                            <a:latin typeface="Cambria Math" panose="02040503050406030204" pitchFamily="18" charset="0"/>
                          </a:rPr>
                          <m:t>𝑖</m:t>
                        </m:r>
                      </m:sub>
                    </m:sSub>
                  </m:oMath>
                </a14:m>
                <a:endParaRPr lang="en-US" dirty="0"/>
              </a:p>
              <a:p>
                <a:pPr marL="0" indent="0">
                  <a:buNone/>
                </a:pPr>
                <a:r>
                  <a:rPr lang="en-US" dirty="0"/>
                  <a:t> </a:t>
                </a:r>
              </a:p>
              <a:p>
                <a:pPr>
                  <a:buFont typeface="Wingdings" panose="05000000000000000000" pitchFamily="2" charset="2"/>
                  <a:buChar char="v"/>
                </a:pPr>
                <a:endParaRPr lang="en-US" dirty="0"/>
              </a:p>
              <a:p>
                <a:pPr>
                  <a:buFont typeface="Wingdings" panose="05000000000000000000" pitchFamily="2" charset="2"/>
                  <a:buChar char="v"/>
                </a:pPr>
                <a:r>
                  <a:rPr lang="en-US" dirty="0"/>
                  <a:t> Standard variance argument shows rescaling the sampled contribution by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sup>
                    </m:sSup>
                  </m:oMath>
                </a14:m>
                <a:r>
                  <a:rPr lang="en-US" dirty="0"/>
                  <a:t> gives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if we sample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oMath>
                </a14:m>
                <a:r>
                  <a:rPr lang="en-US" dirty="0"/>
                  <a:t> elements of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9566"/>
                <a:ext cx="10242755" cy="5023497"/>
              </a:xfrm>
              <a:blipFill>
                <a:blip r:embed="rId2"/>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213080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Small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9566"/>
                <a:ext cx="10242755" cy="5023497"/>
              </a:xfrm>
            </p:spPr>
            <p:txBody>
              <a:bodyPr>
                <a:normAutofit/>
              </a:bodyPr>
              <a:lstStyle/>
              <a:p>
                <a:pPr>
                  <a:buFont typeface="Wingdings" panose="05000000000000000000" pitchFamily="2" charset="2"/>
                  <a:buChar char="v"/>
                </a:pPr>
                <a:r>
                  <a:rPr lang="en-US" dirty="0"/>
                  <a:t> How to compute approximate frequencies?</a:t>
                </a:r>
              </a:p>
              <a:p>
                <a:pPr>
                  <a:buFont typeface="Wingdings" panose="05000000000000000000" pitchFamily="2" charset="2"/>
                  <a:buChar char="v"/>
                </a:pPr>
                <a:r>
                  <a:rPr lang="en-US" dirty="0"/>
                  <a:t> If we sample the universe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at a rate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sup>
                        </m:sSup>
                      </m:den>
                    </m:f>
                  </m:oMath>
                </a14:m>
                <a:r>
                  <a:rPr lang="en-US" dirty="0"/>
                  <a:t>, the frequency moment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𝑈</m:t>
                        </m:r>
                      </m:e>
                      <m:sub>
                        <m:r>
                          <a:rPr lang="en-US" i="1">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sup>
                    </m:sSubSup>
                  </m:oMath>
                </a14:m>
                <a:r>
                  <a:rPr lang="en-US" dirty="0"/>
                  <a:t> of the subsampled stream will be </a:t>
                </a:r>
                <a14:m>
                  <m:oMath xmlns:m="http://schemas.openxmlformats.org/officeDocument/2006/math">
                    <m:f>
                      <m:fPr>
                        <m:ctrlPr>
                          <a:rPr lang="en-US" i="1">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𝑇</m:t>
                            </m:r>
                          </m:sup>
                        </m:sSup>
                      </m:den>
                    </m:f>
                  </m:oMath>
                </a14:m>
                <a:r>
                  <a:rPr lang="en-US" dirty="0"/>
                  <a:t> in expectation</a:t>
                </a:r>
              </a:p>
              <a:p>
                <a:pPr>
                  <a:buFont typeface="Wingdings" panose="05000000000000000000" pitchFamily="2" charset="2"/>
                  <a:buChar char="v"/>
                </a:pPr>
                <a:r>
                  <a:rPr lang="en-US" dirty="0"/>
                  <a:t> We have </a:t>
                </a:r>
                <a14:m>
                  <m:oMath xmlns:m="http://schemas.openxmlformats.org/officeDocument/2006/math">
                    <m:sSubSup>
                      <m:sSubSupPr>
                        <m:ctrlPr>
                          <a:rPr lang="en-US" sz="2800" i="1" smtClean="0">
                            <a:solidFill>
                              <a:srgbClr val="C00000"/>
                            </a:solidFill>
                            <a:latin typeface="Cambria Math" panose="02040503050406030204" pitchFamily="18" charset="0"/>
                          </a:rPr>
                        </m:ctrlPr>
                      </m:sSubSupPr>
                      <m:e>
                        <m:r>
                          <a:rPr lang="en-US" sz="2800" i="1">
                            <a:solidFill>
                              <a:srgbClr val="C00000"/>
                            </a:solidFill>
                            <a:latin typeface="Cambria Math" panose="02040503050406030204" pitchFamily="18" charset="0"/>
                          </a:rPr>
                          <m:t>𝑓</m:t>
                        </m:r>
                      </m:e>
                      <m:sub>
                        <m:r>
                          <a:rPr lang="en-US" sz="2800" i="1">
                            <a:solidFill>
                              <a:srgbClr val="C00000"/>
                            </a:solidFill>
                            <a:latin typeface="Cambria Math" panose="02040503050406030204" pitchFamily="18" charset="0"/>
                          </a:rPr>
                          <m:t>𝑘</m:t>
                        </m:r>
                      </m:sub>
                      <m:sup>
                        <m:r>
                          <a:rPr lang="en-US" sz="2800" i="1">
                            <a:solidFill>
                              <a:srgbClr val="C00000"/>
                            </a:solidFill>
                            <a:latin typeface="Cambria Math" panose="02040503050406030204" pitchFamily="18" charset="0"/>
                          </a:rPr>
                          <m:t>𝑝</m:t>
                        </m:r>
                      </m:sup>
                    </m:sSubSup>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i="1">
                                    <a:solidFill>
                                      <a:srgbClr val="C00000"/>
                                    </a:solidFill>
                                    <a:latin typeface="Cambria Math" panose="02040503050406030204" pitchFamily="18" charset="0"/>
                                  </a:rPr>
                                  <m:t>𝑝</m:t>
                                </m:r>
                              </m:sub>
                            </m:sSub>
                          </m:num>
                          <m:den>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2</m:t>
                                </m:r>
                              </m:e>
                              <m:sup>
                                <m:r>
                                  <a:rPr lang="en-US" sz="2800" i="1">
                                    <a:solidFill>
                                      <a:srgbClr val="C00000"/>
                                    </a:solidFill>
                                    <a:latin typeface="Cambria Math" panose="02040503050406030204" pitchFamily="18" charset="0"/>
                                  </a:rPr>
                                  <m:t>𝑖</m:t>
                                </m:r>
                              </m:sup>
                            </m:sSup>
                          </m:den>
                        </m:f>
                        <m:r>
                          <a:rPr lang="en-US" sz="2800" i="1">
                            <a:solidFill>
                              <a:srgbClr val="C00000"/>
                            </a:solidFill>
                            <a:latin typeface="Cambria Math" panose="02040503050406030204" pitchFamily="18" charset="0"/>
                          </a:rPr>
                          <m:t>,</m:t>
                        </m:r>
                        <m:f>
                          <m:fPr>
                            <m:ctrlPr>
                              <a:rPr lang="en-US" sz="2800" i="1">
                                <a:solidFill>
                                  <a:srgbClr val="C00000"/>
                                </a:solidFill>
                                <a:latin typeface="Cambria Math" panose="02040503050406030204" pitchFamily="18" charset="0"/>
                              </a:rPr>
                            </m:ctrlPr>
                          </m:fPr>
                          <m:num>
                            <m:r>
                              <a:rPr lang="en-US" sz="2800" i="1">
                                <a:solidFill>
                                  <a:srgbClr val="C00000"/>
                                </a:solidFill>
                                <a:latin typeface="Cambria Math" panose="02040503050406030204" pitchFamily="18" charset="0"/>
                              </a:rPr>
                              <m:t>2</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𝐹</m:t>
                                </m:r>
                              </m:e>
                              <m:sub>
                                <m:r>
                                  <a:rPr lang="en-US" sz="2800" i="1">
                                    <a:solidFill>
                                      <a:srgbClr val="C00000"/>
                                    </a:solidFill>
                                    <a:latin typeface="Cambria Math" panose="02040503050406030204" pitchFamily="18" charset="0"/>
                                  </a:rPr>
                                  <m:t>𝑝</m:t>
                                </m:r>
                              </m:sub>
                            </m:sSub>
                          </m:num>
                          <m:den>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2</m:t>
                                </m:r>
                              </m:e>
                              <m:sup>
                                <m:r>
                                  <a:rPr lang="en-US" sz="2800" i="1">
                                    <a:solidFill>
                                      <a:srgbClr val="C00000"/>
                                    </a:solidFill>
                                    <a:latin typeface="Cambria Math" panose="02040503050406030204" pitchFamily="18" charset="0"/>
                                  </a:rPr>
                                  <m:t>𝑖</m:t>
                                </m:r>
                              </m:sup>
                            </m:sSup>
                          </m:den>
                        </m:f>
                      </m:e>
                    </m:d>
                  </m:oMath>
                </a14:m>
                <a:r>
                  <a:rPr lang="en-US" dirty="0"/>
                  <a:t>, so </a:t>
                </a:r>
                <a14:m>
                  <m:oMath xmlns:m="http://schemas.openxmlformats.org/officeDocument/2006/math">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up>
                        <m:r>
                          <a:rPr lang="en-US" i="1">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𝑇</m:t>
                            </m:r>
                          </m:sup>
                        </m:sSup>
                      </m:den>
                    </m:f>
                  </m:oMath>
                </a14:m>
                <a:r>
                  <a:rPr lang="en-US" dirty="0"/>
                  <a:t> </a:t>
                </a:r>
                <a14:m>
                  <m:oMath xmlns:m="http://schemas.openxmlformats.org/officeDocument/2006/math">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𝑈</m:t>
                        </m:r>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sup>
                    </m:sSubSup>
                  </m:oMath>
                </a14:m>
                <a:r>
                  <a:rPr lang="en-US" dirty="0"/>
                  <a:t> with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𝑇</m:t>
                            </m:r>
                          </m:sup>
                        </m:sSup>
                      </m:den>
                    </m:f>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oMath>
                </a14:m>
                <a:r>
                  <a:rPr lang="en-US" dirty="0"/>
                  <a:t> </a:t>
                </a:r>
              </a:p>
              <a:p>
                <a:pPr marL="0" indent="0">
                  <a:buNone/>
                </a:pPr>
                <a:endParaRPr lang="en-US" dirty="0"/>
              </a:p>
              <a:p>
                <a:pPr>
                  <a:buFont typeface="Wingdings" panose="05000000000000000000" pitchFamily="2" charset="2"/>
                  <a:buChar char="v"/>
                </a:pPr>
                <a:r>
                  <a:rPr lang="en-US" dirty="0"/>
                  <a:t> In summary, we expect </a:t>
                </a:r>
                <a14:m>
                  <m:oMath xmlns:m="http://schemas.openxmlformats.org/officeDocument/2006/math">
                    <m:r>
                      <a:rPr lang="en-US" sz="2800" b="0" i="1" smtClean="0">
                        <a:solidFill>
                          <a:srgbClr val="C00000"/>
                        </a:solidFill>
                        <a:latin typeface="Cambria Math" panose="02040503050406030204" pitchFamily="18" charset="0"/>
                      </a:rPr>
                      <m:t>𝑘</m:t>
                    </m:r>
                  </m:oMath>
                </a14:m>
                <a:r>
                  <a:rPr lang="en-US" dirty="0"/>
                  <a:t> to be a heavy-hitter with respect to </a:t>
                </a:r>
                <a14:m>
                  <m:oMath xmlns:m="http://schemas.openxmlformats.org/officeDocument/2006/math">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𝑈</m:t>
                        </m:r>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sup>
                    </m:sSubSup>
                  </m:oMath>
                </a14:m>
                <a:endParaRPr lang="en-US" dirty="0"/>
              </a:p>
              <a:p>
                <a:pPr>
                  <a:buFont typeface="Wingdings" panose="05000000000000000000" pitchFamily="2" charset="2"/>
                  <a:buChar char="v"/>
                </a:pPr>
                <a:r>
                  <a:rPr lang="en-US" dirty="0"/>
                  <a:t> Use an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heavy-hitter algorithm with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den>
                    </m:f>
                  </m:oMath>
                </a14:m>
                <a:r>
                  <a:rPr lang="en-US" dirty="0"/>
                  <a:t> </a:t>
                </a:r>
                <a:r>
                  <a:rPr lang="en-US" dirty="0" err="1"/>
                  <a:t>w.r.t.</a:t>
                </a:r>
                <a:r>
                  <a:rPr lang="en-US" dirty="0"/>
                  <a:t> </a:t>
                </a:r>
                <a14:m>
                  <m:oMath xmlns:m="http://schemas.openxmlformats.org/officeDocument/2006/math">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𝑈</m:t>
                        </m:r>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sup>
                    </m:sSubSup>
                  </m:oMath>
                </a14:m>
                <a:r>
                  <a:rPr lang="en-US" dirty="0"/>
                  <a:t> to find </a:t>
                </a:r>
                <a14:m>
                  <m:oMath xmlns:m="http://schemas.openxmlformats.org/officeDocument/2006/math">
                    <m:r>
                      <a:rPr lang="en-US" i="1">
                        <a:solidFill>
                          <a:srgbClr val="C00000"/>
                        </a:solidFill>
                        <a:latin typeface="Cambria Math" panose="02040503050406030204" pitchFamily="18" charset="0"/>
                      </a:rPr>
                      <m:t>𝑘</m:t>
                    </m:r>
                  </m:oMath>
                </a14:m>
                <a:r>
                  <a:rPr lang="en-US" dirty="0"/>
                  <a:t> and obtain an approximate frequency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9566"/>
                <a:ext cx="10242755" cy="5023497"/>
              </a:xfrm>
              <a:blipFill>
                <a:blip r:embed="rId2"/>
                <a:stretch>
                  <a:fillRect l="-1071" t="-2063" r="-1726"/>
                </a:stretch>
              </a:blipFill>
            </p:spPr>
            <p:txBody>
              <a:bodyPr/>
              <a:lstStyle/>
              <a:p>
                <a:r>
                  <a:rPr lang="en-US">
                    <a:noFill/>
                  </a:rPr>
                  <a:t> </a:t>
                </a:r>
              </a:p>
            </p:txBody>
          </p:sp>
        </mc:Fallback>
      </mc:AlternateContent>
    </p:spTree>
    <p:extLst>
      <p:ext uri="{BB962C8B-B14F-4D97-AF65-F5344CB8AC3E}">
        <p14:creationId xmlns:p14="http://schemas.microsoft.com/office/powerpoint/2010/main" val="380789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Small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0688"/>
                <a:ext cx="10242755" cy="5023497"/>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for some </a:t>
                </a:r>
                <a14:m>
                  <m:oMath xmlns:m="http://schemas.openxmlformats.org/officeDocument/2006/math">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oMath>
                </a14:m>
                <a:r>
                  <a:rPr lang="en-US" dirty="0"/>
                  <a:t> and </a:t>
                </a:r>
                <a14:m>
                  <m:oMath xmlns:m="http://schemas.openxmlformats.org/officeDocument/2006/math">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𝑖</m:t>
                                </m:r>
                              </m:sup>
                            </m:sSup>
                          </m:den>
                        </m:f>
                        <m:r>
                          <a:rPr lang="en-US" i="1">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𝑖</m:t>
                                </m:r>
                              </m:sup>
                            </m:sSup>
                          </m:den>
                        </m:f>
                      </m:e>
                    </m:d>
                  </m:oMath>
                </a14:m>
                <a:r>
                  <a:rPr lang="en-US" dirty="0"/>
                  <a:t> then an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 heavy-hitter algorithm on a </a:t>
                </a:r>
                <a:r>
                  <a:rPr lang="en-US" dirty="0" err="1"/>
                  <a:t>substream</a:t>
                </a:r>
                <a:r>
                  <a:rPr lang="en-US" dirty="0"/>
                  <a:t> that samples </a:t>
                </a:r>
                <a14:m>
                  <m:oMath xmlns:m="http://schemas.openxmlformats.org/officeDocument/2006/math">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 </m:t>
                    </m:r>
                  </m:oMath>
                </a14:m>
                <a:r>
                  <a:rPr lang="en-US" dirty="0"/>
                  <a:t>with rate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𝑇</m:t>
                            </m:r>
                          </m:sup>
                        </m:sSup>
                      </m:den>
                    </m:f>
                  </m:oMath>
                </a14:m>
                <a:r>
                  <a:rPr lang="en-US" dirty="0"/>
                  <a:t> and threshold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1/2−1/</m:t>
                            </m:r>
                            <m:r>
                              <a:rPr lang="en-US" i="1">
                                <a:solidFill>
                                  <a:srgbClr val="C00000"/>
                                </a:solidFill>
                                <a:latin typeface="Cambria Math" panose="02040503050406030204" pitchFamily="18" charset="0"/>
                              </a:rPr>
                              <m:t>𝑝</m:t>
                            </m:r>
                          </m:sup>
                        </m:sSup>
                      </m:den>
                    </m:f>
                  </m:oMath>
                </a14:m>
                <a:r>
                  <a:rPr lang="en-US" dirty="0"/>
                  <a:t> can obtain an approximate frequency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If </a:t>
                </a:r>
                <a14:m>
                  <m:oMath xmlns:m="http://schemas.openxmlformats.org/officeDocument/2006/math">
                    <m:acc>
                      <m:accPr>
                        <m:chr m:val="̂"/>
                        <m:ctrlPr>
                          <a:rPr lang="en-US" i="1" smtClean="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e>
                    </m:acc>
                  </m:oMath>
                </a14:m>
                <a:r>
                  <a:rPr lang="en-US" dirty="0"/>
                  <a:t> is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oMath>
                </a14:m>
                <a:r>
                  <a:rPr lang="en-US" dirty="0"/>
                  <a:t> for all such </a:t>
                </a:r>
                <a14:m>
                  <m:oMath xmlns:m="http://schemas.openxmlformats.org/officeDocument/2006/math">
                    <m:r>
                      <a:rPr lang="en-US" i="1">
                        <a:solidFill>
                          <a:srgbClr val="C00000"/>
                        </a:solidFill>
                        <a:latin typeface="Cambria Math" panose="02040503050406030204" pitchFamily="18" charset="0"/>
                      </a:rPr>
                      <m:t>𝑘</m:t>
                    </m:r>
                  </m:oMath>
                </a14:m>
                <a:r>
                  <a:rPr lang="en-US" dirty="0"/>
                  <a:t>, then we can rescale and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endParaRPr lang="en-US" dirty="0">
                  <a:solidFill>
                    <a:srgbClr val="C00000"/>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0688"/>
                <a:ext cx="10242755" cy="5023497"/>
              </a:xfrm>
              <a:blipFill>
                <a:blip r:embed="rId2"/>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396466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a:t>
                </a:r>
                <a:r>
                  <a:rPr lang="en-US" dirty="0" err="1"/>
                  <a:t>inpu</a:t>
                </a:r>
                <a:r>
                  <a:rPr lang="en-US" dirty="0"/>
                  <a:t>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marL="0" indent="0">
                  <a:buNone/>
                </a:pPr>
                <a:endParaRPr lang="en-US" dirty="0"/>
              </a:p>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𝑘</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𝑘</m:t>
                    </m:r>
                  </m:oMath>
                </a14:m>
                <a:r>
                  <a:rPr lang="en-US" dirty="0"/>
                  <a:t> (how often it appears)</a:t>
                </a: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EF5EFE-A3BF-423B-8246-291B168D68F5}"/>
                  </a:ext>
                </a:extLst>
              </p:cNvPr>
              <p:cNvSpPr txBox="1"/>
              <p:nvPr/>
            </p:nvSpPr>
            <p:spPr>
              <a:xfrm>
                <a:off x="2154216" y="5248923"/>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81EF5EFE-A3BF-423B-8246-291B168D68F5}"/>
                  </a:ext>
                </a:extLst>
              </p:cNvPr>
              <p:cNvSpPr txBox="1">
                <a:spLocks noRot="1" noChangeAspect="1" noMove="1" noResize="1" noEditPoints="1" noAdjustHandles="1" noChangeArrowheads="1" noChangeShapeType="1" noTextEdit="1"/>
              </p:cNvSpPr>
              <p:nvPr/>
            </p:nvSpPr>
            <p:spPr>
              <a:xfrm>
                <a:off x="2154216" y="5248923"/>
                <a:ext cx="7262181" cy="707886"/>
              </a:xfrm>
              <a:prstGeom prst="rect">
                <a:avLst/>
              </a:prstGeom>
              <a:blipFill>
                <a:blip r:embed="rId4"/>
                <a:stretch>
                  <a:fillRect l="-2936" t="-17241" b="-37069"/>
                </a:stretch>
              </a:blipFill>
            </p:spPr>
            <p:txBody>
              <a:bodyPr/>
              <a:lstStyle/>
              <a:p>
                <a:r>
                  <a:rPr lang="en-US">
                    <a:noFill/>
                  </a:rPr>
                  <a:t> </a:t>
                </a:r>
              </a:p>
            </p:txBody>
          </p:sp>
        </mc:Fallback>
      </mc:AlternateContent>
    </p:spTree>
    <p:extLst>
      <p:ext uri="{BB962C8B-B14F-4D97-AF65-F5344CB8AC3E}">
        <p14:creationId xmlns:p14="http://schemas.microsoft.com/office/powerpoint/2010/main" val="11538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 with Small Frequencies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699566"/>
                <a:ext cx="10242755" cy="5023497"/>
              </a:xfrm>
            </p:spPr>
            <p:txBody>
              <a:bodyPr>
                <a:normAutofit/>
              </a:bodyPr>
              <a:lstStyle/>
              <a:p>
                <a:pPr>
                  <a:buFont typeface="Wingdings" panose="05000000000000000000" pitchFamily="2" charset="2"/>
                  <a:buChar char="v"/>
                </a:pPr>
                <a:r>
                  <a:rPr lang="en-US" dirty="0"/>
                  <a:t> </a:t>
                </a:r>
                <a:r>
                  <a:rPr lang="en-US" dirty="0">
                    <a:solidFill>
                      <a:srgbClr val="00B050"/>
                    </a:solidFill>
                  </a:rPr>
                  <a:t>Recall</a:t>
                </a:r>
                <a:r>
                  <a:rPr lang="en-US" dirty="0"/>
                  <a:t>: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it suffices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of each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Previous argument shows </a:t>
                </a:r>
                <a14:m>
                  <m:oMath xmlns:m="http://schemas.openxmlformats.org/officeDocument/2006/math">
                    <m:d>
                      <m:dPr>
                        <m:ctrlPr>
                          <a:rPr lang="en-US" i="1" smtClean="0">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Same argument will work if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𝛾</m:t>
                            </m:r>
                          </m:e>
                          <m:sub>
                            <m:r>
                              <a:rPr lang="en-US" b="0" i="1" smtClean="0">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for some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𝛾</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 1]</m:t>
                    </m:r>
                  </m:oMath>
                </a14:m>
                <a:r>
                  <a:rPr lang="en-US" dirty="0"/>
                  <a:t>, since we get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𝛾</m:t>
                            </m:r>
                          </m:e>
                          <m:sub>
                            <m:r>
                              <a:rPr lang="en-US" i="1">
                                <a:solidFill>
                                  <a:srgbClr val="C00000"/>
                                </a:solidFill>
                                <a:latin typeface="Cambria Math" panose="02040503050406030204" pitchFamily="18" charset="0"/>
                              </a:rPr>
                              <m:t>𝑖</m:t>
                            </m:r>
                          </m:sub>
                        </m:sSub>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which gives at most </a:t>
                </a:r>
                <a14:m>
                  <m:oMath xmlns:m="http://schemas.openxmlformats.org/officeDocument/2006/math">
                    <m:r>
                      <a:rPr lang="en-US" i="1">
                        <a:solidFill>
                          <a:srgbClr val="C00000"/>
                        </a:solidFill>
                        <a:latin typeface="Cambria Math" panose="02040503050406030204" pitchFamily="18" charset="0"/>
                      </a:rPr>
                      <m:t>𝜀</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additive error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699566"/>
                <a:ext cx="10242755" cy="5023497"/>
              </a:xfrm>
              <a:blipFill>
                <a:blip r:embed="rId2"/>
                <a:stretch>
                  <a:fillRect l="-1071" t="-1820"/>
                </a:stretch>
              </a:blipFill>
            </p:spPr>
            <p:txBody>
              <a:bodyPr/>
              <a:lstStyle/>
              <a:p>
                <a:r>
                  <a:rPr lang="en-US">
                    <a:noFill/>
                  </a:rPr>
                  <a:t> </a:t>
                </a:r>
              </a:p>
            </p:txBody>
          </p:sp>
        </mc:Fallback>
      </mc:AlternateContent>
    </p:spTree>
    <p:extLst>
      <p:ext uri="{BB962C8B-B14F-4D97-AF65-F5344CB8AC3E}">
        <p14:creationId xmlns:p14="http://schemas.microsoft.com/office/powerpoint/2010/main" val="1834865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EE1E-F934-488D-86A6-9671A6FCAA57}"/>
              </a:ext>
            </a:extLst>
          </p:cNvPr>
          <p:cNvSpPr>
            <a:spLocks noGrp="1"/>
          </p:cNvSpPr>
          <p:nvPr>
            <p:ph type="title"/>
          </p:nvPr>
        </p:nvSpPr>
        <p:spPr/>
        <p:txBody>
          <a:bodyPr/>
          <a:lstStyle/>
          <a:p>
            <a:r>
              <a:rPr lang="en-US" dirty="0">
                <a:solidFill>
                  <a:srgbClr val="C00000"/>
                </a:solidFill>
              </a:rPr>
              <a:t>Lower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D919E-F0A2-4122-B2EE-010AE54213F1}"/>
                  </a:ext>
                </a:extLst>
              </p:cNvPr>
              <p:cNvSpPr>
                <a:spLocks noGrp="1"/>
              </p:cNvSpPr>
              <p:nvPr>
                <p:ph idx="1"/>
              </p:nvPr>
            </p:nvSpPr>
            <p:spPr/>
            <p:txBody>
              <a:bodyPr/>
              <a:lstStyle/>
              <a:p>
                <a:pPr marL="457200" indent="-457200">
                  <a:buFont typeface="Wingdings" panose="05000000000000000000" pitchFamily="2" charset="2"/>
                  <a:buChar char="v"/>
                </a:pPr>
                <a:r>
                  <a:rPr lang="en-US" dirty="0"/>
                  <a:t>Space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oMath>
                </a14:m>
                <a:r>
                  <a:rPr lang="en-US" dirty="0"/>
                  <a:t> necessary for one-pass arbitrary-order streams</a:t>
                </a: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We define the</a:t>
                </a:r>
                <a:r>
                  <a:rPr lang="en-US" dirty="0">
                    <a:solidFill>
                      <a:srgbClr val="C00000"/>
                    </a:solidFill>
                  </a:rPr>
                  <a:t> </a:t>
                </a:r>
                <a14:m>
                  <m:oMath xmlns:m="http://schemas.openxmlformats.org/officeDocument/2006/math">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e>
                    </m:d>
                  </m:oMath>
                </a14:m>
                <a:r>
                  <a:rPr lang="en-US" dirty="0"/>
                  <a:t>-player set </a:t>
                </a:r>
                <a:r>
                  <a:rPr lang="en-US" dirty="0" err="1"/>
                  <a:t>disjointness</a:t>
                </a:r>
                <a:r>
                  <a:rPr lang="en-US" dirty="0"/>
                  <a:t> estimation problem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𝐷𝑖𝑠𝑗𝐼𝑛𝑓𝑡𝑦</m:t>
                    </m:r>
                  </m:oMath>
                </a14:m>
                <a:r>
                  <a:rPr lang="en-US" dirty="0"/>
                  <a:t> and show it has total communication cost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𝑛</m:t>
                            </m:r>
                          </m:num>
                          <m:den>
                            <m:r>
                              <a:rPr lang="en-US" b="0" i="1" smtClean="0">
                                <a:solidFill>
                                  <a:srgbClr val="C00000"/>
                                </a:solidFill>
                                <a:latin typeface="Cambria Math" panose="02040503050406030204" pitchFamily="18" charset="0"/>
                              </a:rPr>
                              <m:t>𝑡</m:t>
                            </m:r>
                          </m:den>
                        </m:f>
                      </m:e>
                    </m:d>
                  </m:oMath>
                </a14:m>
                <a:endParaRPr lang="en-US" dirty="0"/>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Set </a:t>
                </a:r>
                <a14:m>
                  <m:oMath xmlns:m="http://schemas.openxmlformats.org/officeDocument/2006/math">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Θ</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𝑝</m:t>
                            </m:r>
                          </m:sup>
                        </m:sSup>
                      </m:e>
                    </m:d>
                  </m:oMath>
                </a14:m>
                <a:r>
                  <a:rPr lang="en-US" dirty="0"/>
                  <a:t> and show a reduction from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oMath>
                </a14:m>
                <a:r>
                  <a:rPr lang="en-US" dirty="0"/>
                  <a:t>to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𝐷𝑖𝑠𝑗𝐼𝑛𝑓𝑡𝑦</m:t>
                    </m:r>
                  </m:oMath>
                </a14:m>
                <a:endParaRPr lang="en-US" dirty="0"/>
              </a:p>
            </p:txBody>
          </p:sp>
        </mc:Choice>
        <mc:Fallback xmlns="">
          <p:sp>
            <p:nvSpPr>
              <p:cNvPr id="3" name="Content Placeholder 2">
                <a:extLst>
                  <a:ext uri="{FF2B5EF4-FFF2-40B4-BE49-F238E27FC236}">
                    <a16:creationId xmlns:a16="http://schemas.microsoft.com/office/drawing/2014/main" id="{3DED919E-F0A2-4122-B2EE-010AE54213F1}"/>
                  </a:ext>
                </a:extLst>
              </p:cNvPr>
              <p:cNvSpPr>
                <a:spLocks noGrp="1" noRot="1" noChangeAspect="1" noMove="1" noResize="1" noEditPoints="1" noAdjustHandles="1" noChangeArrowheads="1" noChangeShapeType="1" noTextEdit="1"/>
              </p:cNvSpPr>
              <p:nvPr>
                <p:ph idx="1"/>
              </p:nvPr>
            </p:nvSpPr>
            <p:spPr>
              <a:blipFill>
                <a:blip r:embed="rId2"/>
                <a:stretch>
                  <a:fillRect l="-1043" b="-1821"/>
                </a:stretch>
              </a:blipFill>
            </p:spPr>
            <p:txBody>
              <a:bodyPr/>
              <a:lstStyle/>
              <a:p>
                <a:r>
                  <a:rPr lang="en-US">
                    <a:noFill/>
                  </a:rPr>
                  <a:t> </a:t>
                </a:r>
              </a:p>
            </p:txBody>
          </p:sp>
        </mc:Fallback>
      </mc:AlternateContent>
    </p:spTree>
    <p:extLst>
      <p:ext uri="{BB962C8B-B14F-4D97-AF65-F5344CB8AC3E}">
        <p14:creationId xmlns:p14="http://schemas.microsoft.com/office/powerpoint/2010/main" val="343637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EE1E-F934-488D-86A6-9671A6FCAA57}"/>
              </a:ext>
            </a:extLst>
          </p:cNvPr>
          <p:cNvSpPr>
            <a:spLocks noGrp="1"/>
          </p:cNvSpPr>
          <p:nvPr>
            <p:ph type="title"/>
          </p:nvPr>
        </p:nvSpPr>
        <p:spPr/>
        <p:txBody>
          <a:bodyPr/>
          <a:lstStyle/>
          <a:p>
            <a:r>
              <a:rPr lang="en-US" dirty="0">
                <a:solidFill>
                  <a:srgbClr val="C00000"/>
                </a:solidFill>
              </a:rPr>
              <a:t>Lower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D919E-F0A2-4122-B2EE-010AE54213F1}"/>
                  </a:ext>
                </a:extLst>
              </p:cNvPr>
              <p:cNvSpPr>
                <a:spLocks noGrp="1"/>
              </p:cNvSpPr>
              <p:nvPr>
                <p:ph idx="1"/>
              </p:nvPr>
            </p:nvSpPr>
            <p:spPr/>
            <p:txBody>
              <a:bodyPr/>
              <a:lstStyle/>
              <a:p>
                <a:pPr marL="457200" indent="-457200">
                  <a:buFont typeface="Wingdings" panose="05000000000000000000" pitchFamily="2" charset="2"/>
                  <a:buChar char="v"/>
                </a:pPr>
                <a:r>
                  <a:rPr lang="en-US" dirty="0"/>
                  <a:t>Space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oMath>
                </a14:m>
                <a:r>
                  <a:rPr lang="en-US" dirty="0"/>
                  <a:t> necessary for one-pass arbitrary-order streams</a:t>
                </a: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We define the</a:t>
                </a:r>
                <a:r>
                  <a:rPr lang="en-US" dirty="0">
                    <a:solidFill>
                      <a:srgbClr val="C00000"/>
                    </a:solidFill>
                  </a:rPr>
                  <a:t> </a:t>
                </a:r>
                <a14:m>
                  <m:oMath xmlns:m="http://schemas.openxmlformats.org/officeDocument/2006/math">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e>
                    </m:d>
                  </m:oMath>
                </a14:m>
                <a:r>
                  <a:rPr lang="en-US" dirty="0"/>
                  <a:t>-player set </a:t>
                </a:r>
                <a:r>
                  <a:rPr lang="en-US" dirty="0" err="1"/>
                  <a:t>disjointness</a:t>
                </a:r>
                <a:r>
                  <a:rPr lang="en-US" dirty="0"/>
                  <a:t> estimation problem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𝐷𝑖𝑠𝑗𝐼𝑛𝑓𝑡𝑦</m:t>
                    </m:r>
                  </m:oMath>
                </a14:m>
                <a:r>
                  <a:rPr lang="en-US" dirty="0"/>
                  <a:t> and show it has total communication cost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𝑛</m:t>
                            </m:r>
                          </m:num>
                          <m:den>
                            <m:r>
                              <a:rPr lang="en-US" b="0" i="1" smtClean="0">
                                <a:solidFill>
                                  <a:srgbClr val="C00000"/>
                                </a:solidFill>
                                <a:latin typeface="Cambria Math" panose="02040503050406030204" pitchFamily="18" charset="0"/>
                              </a:rPr>
                              <m:t>𝑡</m:t>
                            </m:r>
                          </m:den>
                        </m:f>
                      </m:e>
                    </m:d>
                  </m:oMath>
                </a14:m>
                <a:endParaRPr lang="en-US" dirty="0"/>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Set </a:t>
                </a:r>
                <a14:m>
                  <m:oMath xmlns:m="http://schemas.openxmlformats.org/officeDocument/2006/math">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Θ</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𝑝</m:t>
                            </m:r>
                          </m:sup>
                        </m:sSup>
                      </m:e>
                    </m:d>
                  </m:oMath>
                </a14:m>
                <a:r>
                  <a:rPr lang="en-US" dirty="0"/>
                  <a:t> and show a reduction from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oMath>
                </a14:m>
                <a:r>
                  <a:rPr lang="en-US" dirty="0"/>
                  <a:t>to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𝐷𝑖𝑠𝑗𝐼𝑛𝑓𝑡𝑦</m:t>
                    </m:r>
                  </m:oMath>
                </a14:m>
                <a:endParaRPr lang="en-US" dirty="0"/>
              </a:p>
            </p:txBody>
          </p:sp>
        </mc:Choice>
        <mc:Fallback xmlns="">
          <p:sp>
            <p:nvSpPr>
              <p:cNvPr id="3" name="Content Placeholder 2">
                <a:extLst>
                  <a:ext uri="{FF2B5EF4-FFF2-40B4-BE49-F238E27FC236}">
                    <a16:creationId xmlns:a16="http://schemas.microsoft.com/office/drawing/2014/main" id="{3DED919E-F0A2-4122-B2EE-010AE54213F1}"/>
                  </a:ext>
                </a:extLst>
              </p:cNvPr>
              <p:cNvSpPr>
                <a:spLocks noGrp="1" noRot="1" noChangeAspect="1" noMove="1" noResize="1" noEditPoints="1" noAdjustHandles="1" noChangeArrowheads="1" noChangeShapeType="1" noTextEdit="1"/>
              </p:cNvSpPr>
              <p:nvPr>
                <p:ph idx="1"/>
              </p:nvPr>
            </p:nvSpPr>
            <p:spPr>
              <a:blipFill>
                <a:blip r:embed="rId2"/>
                <a:stretch>
                  <a:fillRect l="-1043" b="-1821"/>
                </a:stretch>
              </a:blipFill>
            </p:spPr>
            <p:txBody>
              <a:bodyPr/>
              <a:lstStyle/>
              <a:p>
                <a:r>
                  <a:rPr lang="en-US">
                    <a:noFill/>
                  </a:rPr>
                  <a:t> </a:t>
                </a:r>
              </a:p>
            </p:txBody>
          </p:sp>
        </mc:Fallback>
      </mc:AlternateContent>
    </p:spTree>
    <p:extLst>
      <p:ext uri="{BB962C8B-B14F-4D97-AF65-F5344CB8AC3E}">
        <p14:creationId xmlns:p14="http://schemas.microsoft.com/office/powerpoint/2010/main" val="781569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14:m>
                  <m:oMath xmlns:m="http://schemas.openxmlformats.org/officeDocument/2006/math">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e>
                    </m:d>
                  </m:oMath>
                </a14:m>
                <a:r>
                  <a:rPr lang="en-US" dirty="0">
                    <a:solidFill>
                      <a:srgbClr val="C00000"/>
                    </a:solidFill>
                  </a:rPr>
                  <a:t>-Player Set </a:t>
                </a:r>
                <a:r>
                  <a:rPr lang="en-US" dirty="0" err="1">
                    <a:solidFill>
                      <a:srgbClr val="C00000"/>
                    </a:solidFill>
                  </a:rPr>
                  <a:t>Disjointness</a:t>
                </a:r>
                <a:r>
                  <a:rPr lang="en-US" dirty="0">
                    <a:solidFill>
                      <a:srgbClr val="C00000"/>
                    </a:solidFill>
                  </a:rPr>
                  <a:t> Estimation</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 There are </a:t>
                </a:r>
                <a14:m>
                  <m:oMath xmlns:m="http://schemas.openxmlformats.org/officeDocument/2006/math">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+1</m:t>
                    </m:r>
                  </m:oMath>
                </a14:m>
                <a:r>
                  <a:rPr lang="en-US" dirty="0">
                    <a:solidFill>
                      <a:schemeClr val="tx1"/>
                    </a:solidFill>
                  </a:rPr>
                  <a:t> players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+1</m:t>
                        </m:r>
                      </m:sub>
                    </m:sSub>
                  </m:oMath>
                </a14:m>
                <a:r>
                  <a:rPr lang="en-US" dirty="0">
                    <a:solidFill>
                      <a:schemeClr val="tx1"/>
                    </a:solidFill>
                  </a:rPr>
                  <a:t>. </a:t>
                </a:r>
                <a:r>
                  <a:rPr lang="en-US" dirty="0"/>
                  <a:t>For each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oMath>
                </a14:m>
                <a:r>
                  <a:rPr lang="en-US" dirty="0">
                    <a:solidFill>
                      <a:schemeClr val="tx1"/>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𝑠</m:t>
                        </m:r>
                      </m:sub>
                    </m:sSub>
                  </m:oMath>
                </a14:m>
                <a:r>
                  <a:rPr lang="en-US" dirty="0">
                    <a:solidFill>
                      <a:schemeClr val="tx1"/>
                    </a:solidFill>
                  </a:rPr>
                  <a:t> receives a vector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𝑠</m:t>
                        </m:r>
                      </m:sub>
                    </m:sSub>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e>
                      <m:sup>
                        <m:r>
                          <a:rPr lang="en-US" b="0" i="1" smtClean="0">
                            <a:solidFill>
                              <a:srgbClr val="C00000"/>
                            </a:solidFill>
                            <a:latin typeface="Cambria Math" panose="02040503050406030204" pitchFamily="18" charset="0"/>
                          </a:rPr>
                          <m:t>𝑛</m:t>
                        </m:r>
                      </m:sup>
                    </m:sSup>
                  </m:oMath>
                </a14:m>
                <a:r>
                  <a:rPr lang="en-US" dirty="0">
                    <a:solidFill>
                      <a:schemeClr val="tx1"/>
                    </a:solidFill>
                  </a:rPr>
                  <a:t>. Player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solidFill>
                      <a:schemeClr val="tx1"/>
                    </a:solidFill>
                  </a:rPr>
                  <a:t> receives a “spike location” </a:t>
                </a:r>
                <a14:m>
                  <m:oMath xmlns:m="http://schemas.openxmlformats.org/officeDocument/2006/math">
                    <m:r>
                      <a:rPr lang="en-US" b="0" i="1" smtClean="0">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r>
                  <a:rPr lang="en-US" dirty="0">
                    <a:solidFill>
                      <a:schemeClr val="tx1"/>
                    </a:solidFill>
                  </a:rPr>
                  <a:t> and a bit </a:t>
                </a:r>
                <a14:m>
                  <m:oMath xmlns:m="http://schemas.openxmlformats.org/officeDocument/2006/math">
                    <m:r>
                      <a:rPr lang="en-US" b="0" i="1" smtClean="0">
                        <a:solidFill>
                          <a:srgbClr val="C00000"/>
                        </a:solidFill>
                        <a:latin typeface="Cambria Math" panose="02040503050406030204" pitchFamily="18" charset="0"/>
                      </a:rPr>
                      <m:t>𝑐</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{0,1}</m:t>
                    </m:r>
                  </m:oMath>
                </a14:m>
                <a:r>
                  <a:rPr lang="en-US" dirty="0">
                    <a:solidFill>
                      <a:schemeClr val="tx1"/>
                    </a:solidFill>
                  </a:rPr>
                  <a:t>. </a:t>
                </a:r>
              </a:p>
              <a:p>
                <a:pPr>
                  <a:buFont typeface="Wingdings" panose="05000000000000000000" pitchFamily="2" charset="2"/>
                  <a:buChar char="v"/>
                </a:pPr>
                <a:r>
                  <a:rPr lang="en-US" dirty="0"/>
                  <a:t> Let </a:t>
                </a:r>
                <a14:m>
                  <m:oMath xmlns:m="http://schemas.openxmlformats.org/officeDocument/2006/math">
                    <m:r>
                      <a:rPr lang="en-US"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𝑠</m:t>
                        </m:r>
                      </m:sub>
                      <m:sup/>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𝑠</m:t>
                            </m:r>
                          </m:sub>
                        </m:sSub>
                      </m:e>
                    </m:nary>
                  </m:oMath>
                </a14:m>
                <a:r>
                  <a:rPr lang="en-US" dirty="0">
                    <a:solidFill>
                      <a:schemeClr val="tx1"/>
                    </a:solidFill>
                  </a:rPr>
                  <a:t>. </a:t>
                </a:r>
                <a:r>
                  <a:rPr lang="en-US" dirty="0"/>
                  <a:t>T</a:t>
                </a:r>
                <a:r>
                  <a:rPr lang="en-US" dirty="0">
                    <a:solidFill>
                      <a:schemeClr val="tx1"/>
                    </a:solidFill>
                  </a:rPr>
                  <a:t>he promise is that:</a:t>
                </a:r>
              </a:p>
              <a:p>
                <a:pPr lvl="1">
                  <a:buFont typeface="Wingdings" panose="05000000000000000000" pitchFamily="2" charset="2"/>
                  <a:buChar char="v"/>
                </a:pPr>
                <a:r>
                  <a:rPr lang="en-US" dirty="0">
                    <a:solidFill>
                      <a:schemeClr val="tx1"/>
                    </a:solidFill>
                  </a:rPr>
                  <a: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solidFill>
                      <a:schemeClr val="tx1"/>
                    </a:solidFill>
                  </a:rPr>
                  <a:t> for each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oMath>
                </a14:m>
                <a:r>
                  <a:rPr lang="en-US" dirty="0">
                    <a:solidFill>
                      <a:schemeClr val="tx1"/>
                    </a:solidFill>
                  </a:rPr>
                  <a:t> (player sets are disjoint outside of coordinate </a:t>
                </a:r>
                <a14:m>
                  <m:oMath xmlns:m="http://schemas.openxmlformats.org/officeDocument/2006/math">
                    <m:r>
                      <a:rPr lang="en-US" b="0" i="1" smtClean="0">
                        <a:solidFill>
                          <a:srgbClr val="C00000"/>
                        </a:solidFill>
                        <a:latin typeface="Cambria Math" panose="02040503050406030204" pitchFamily="18" charset="0"/>
                      </a:rPr>
                      <m:t>𝑗</m:t>
                    </m:r>
                    <m:r>
                      <m:rPr>
                        <m:nor/>
                      </m:rPr>
                      <a:rPr lang="en-US" dirty="0"/>
                      <m:t>)</m:t>
                    </m:r>
                  </m:oMath>
                </a14:m>
                <a:endParaRPr lang="en-US" b="0" dirty="0">
                  <a:solidFill>
                    <a:srgbClr val="C00000"/>
                  </a:solidFill>
                </a:endParaRPr>
              </a:p>
              <a:p>
                <a:pPr lvl="1">
                  <a:buFont typeface="Wingdings" panose="05000000000000000000" pitchFamily="2" charset="2"/>
                  <a:buChar char="v"/>
                </a:pPr>
                <a:r>
                  <a:rPr lang="en-US" dirty="0">
                    <a:solidFill>
                      <a:schemeClr val="tx1"/>
                    </a:solidFill>
                  </a:rPr>
                  <a:t> either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≤1</m:t>
                    </m:r>
                  </m:oMath>
                </a14:m>
                <a:r>
                  <a:rPr lang="en-US" dirty="0">
                    <a:solidFill>
                      <a:schemeClr val="tx1"/>
                    </a:solidFill>
                  </a:rPr>
                  <a:t> or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m:t>
                    </m:r>
                  </m:oMath>
                </a14:m>
                <a:r>
                  <a:rPr lang="en-US" dirty="0"/>
                  <a:t> (either player sets are disjoint at coordinate </a:t>
                </a:r>
                <a14:m>
                  <m:oMath xmlns:m="http://schemas.openxmlformats.org/officeDocument/2006/math">
                    <m:r>
                      <a:rPr lang="en-US" i="1">
                        <a:solidFill>
                          <a:srgbClr val="C00000"/>
                        </a:solidFill>
                        <a:latin typeface="Cambria Math" panose="02040503050406030204" pitchFamily="18" charset="0"/>
                      </a:rPr>
                      <m:t>𝑗</m:t>
                    </m:r>
                  </m:oMath>
                </a14:m>
                <a:r>
                  <a:rPr lang="en-US" dirty="0"/>
                  <a:t> or all players have </a:t>
                </a:r>
                <a14:m>
                  <m:oMath xmlns:m="http://schemas.openxmlformats.org/officeDocument/2006/math">
                    <m:r>
                      <a:rPr lang="en-US" i="1">
                        <a:solidFill>
                          <a:srgbClr val="C00000"/>
                        </a:solidFill>
                        <a:latin typeface="Cambria Math" panose="02040503050406030204" pitchFamily="18" charset="0"/>
                      </a:rPr>
                      <m:t>𝑗</m:t>
                    </m:r>
                  </m:oMath>
                </a14:m>
                <a:r>
                  <a:rPr lang="en-US" dirty="0"/>
                  <a:t> in their sets)</a:t>
                </a:r>
              </a:p>
              <a:p>
                <a:pPr>
                  <a:buFont typeface="Wingdings" panose="05000000000000000000" pitchFamily="2" charset="2"/>
                  <a:buChar char="v"/>
                </a:pPr>
                <a:r>
                  <a:rPr lang="en-US" dirty="0"/>
                  <a:t> </a:t>
                </a:r>
                <a:r>
                  <a:rPr lang="en-US" dirty="0">
                    <a:solidFill>
                      <a:schemeClr val="tx1"/>
                    </a:solidFill>
                  </a:rPr>
                  <a:t>Player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must differentiate between the three cases:</a:t>
                </a:r>
              </a:p>
              <a:p>
                <a:pPr lvl="1">
                  <a:buFont typeface="Wingdings" panose="05000000000000000000" pitchFamily="2" charset="2"/>
                  <a:buChar char="v"/>
                </a:pPr>
                <a:r>
                  <a:rPr lang="en-US" dirty="0"/>
                  <a:t> (1)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𝑐𝑡</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m:t>
                    </m:r>
                  </m:oMath>
                </a14:m>
                <a:r>
                  <a:rPr lang="en-US" dirty="0"/>
                  <a:t>, (2)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𝑐𝑡</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𝑡</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𝑡</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+1</m:t>
                        </m:r>
                      </m:e>
                    </m:d>
                  </m:oMath>
                </a14:m>
                <a:r>
                  <a:rPr lang="en-US" dirty="0"/>
                  <a:t>, (3)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𝑐𝑡</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𝑡</m:t>
                        </m:r>
                      </m:num>
                      <m:den>
                        <m:r>
                          <a:rPr lang="en-US" b="0" i="1" smtClean="0">
                            <a:solidFill>
                              <a:srgbClr val="C00000"/>
                            </a:solidFill>
                            <a:latin typeface="Cambria Math" panose="02040503050406030204" pitchFamily="18" charset="0"/>
                          </a:rPr>
                          <m:t>𝜀</m:t>
                        </m:r>
                      </m:den>
                    </m:f>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3"/>
                <a:stretch>
                  <a:fillRect l="-1071" t="-2005" r="-1905"/>
                </a:stretch>
              </a:blipFill>
            </p:spPr>
            <p:txBody>
              <a:bodyPr/>
              <a:lstStyle/>
              <a:p>
                <a:r>
                  <a:rPr lang="en-US">
                    <a:noFill/>
                  </a:rPr>
                  <a:t> </a:t>
                </a:r>
              </a:p>
            </p:txBody>
          </p:sp>
        </mc:Fallback>
      </mc:AlternateContent>
    </p:spTree>
    <p:extLst>
      <p:ext uri="{BB962C8B-B14F-4D97-AF65-F5344CB8AC3E}">
        <p14:creationId xmlns:p14="http://schemas.microsoft.com/office/powerpoint/2010/main" val="40863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14:m>
                  <m:oMath xmlns:m="http://schemas.openxmlformats.org/officeDocument/2006/math">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e>
                    </m:d>
                  </m:oMath>
                </a14:m>
                <a:r>
                  <a:rPr lang="en-US" dirty="0">
                    <a:solidFill>
                      <a:srgbClr val="C00000"/>
                    </a:solidFill>
                  </a:rPr>
                  <a:t>-Player Set </a:t>
                </a:r>
                <a:r>
                  <a:rPr lang="en-US" dirty="0" err="1">
                    <a:solidFill>
                      <a:srgbClr val="C00000"/>
                    </a:solidFill>
                  </a:rPr>
                  <a:t>Disjointness</a:t>
                </a:r>
                <a:r>
                  <a:rPr lang="en-US" dirty="0">
                    <a:solidFill>
                      <a:srgbClr val="C00000"/>
                    </a:solidFill>
                  </a:rPr>
                  <a:t> Estimation</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Intuition</a:t>
                </a:r>
                <a:r>
                  <a:rPr lang="en-US" dirty="0">
                    <a:solidFill>
                      <a:schemeClr val="tx1"/>
                    </a:solidFill>
                  </a:rPr>
                  <a:t>: Since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𝑡</m:t>
                        </m:r>
                      </m:sub>
                    </m:sSub>
                  </m:oMath>
                </a14:m>
                <a:r>
                  <a:rPr lang="en-US" dirty="0">
                    <a:solidFill>
                      <a:schemeClr val="tx1"/>
                    </a:solidFill>
                  </a:rPr>
                  <a:t> do not know the spike location </a:t>
                </a:r>
                <a14:m>
                  <m:oMath xmlns:m="http://schemas.openxmlformats.org/officeDocument/2006/math">
                    <m:r>
                      <a:rPr lang="en-US" i="1">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r>
                  <a:rPr lang="en-US" dirty="0">
                    <a:solidFill>
                      <a:schemeClr val="tx1"/>
                    </a:solidFill>
                  </a:rPr>
                  <a:t>, they must solve the problem on all coordinates</a:t>
                </a:r>
              </a:p>
              <a:p>
                <a:pPr>
                  <a:buFont typeface="Wingdings" panose="05000000000000000000" pitchFamily="2" charset="2"/>
                  <a:buChar char="v"/>
                </a:pPr>
                <a:r>
                  <a:rPr lang="en-US" dirty="0"/>
                  <a:t> Solving multi-party set </a:t>
                </a:r>
                <a:r>
                  <a:rPr lang="en-US" dirty="0" err="1"/>
                  <a:t>disjointness</a:t>
                </a:r>
                <a:r>
                  <a:rPr lang="en-US" dirty="0"/>
                  <a:t> on a single coordinate is roughly solving the AND problem of </a:t>
                </a:r>
                <a14:m>
                  <m:oMath xmlns:m="http://schemas.openxmlformats.org/officeDocument/2006/math">
                    <m:r>
                      <a:rPr lang="en-US" i="1" smtClean="0">
                        <a:solidFill>
                          <a:srgbClr val="C00000"/>
                        </a:solidFill>
                        <a:latin typeface="Cambria Math" panose="02040503050406030204" pitchFamily="18" charset="0"/>
                      </a:rPr>
                      <m:t>𝑡</m:t>
                    </m:r>
                  </m:oMath>
                </a14:m>
                <a:r>
                  <a:rPr lang="en-US" dirty="0">
                    <a:solidFill>
                      <a:schemeClr val="tx1"/>
                    </a:solidFill>
                  </a:rPr>
                  <a:t> bits</a:t>
                </a:r>
              </a:p>
              <a:p>
                <a:pPr>
                  <a:buFont typeface="Wingdings" panose="05000000000000000000" pitchFamily="2" charset="2"/>
                  <a:buChar char="v"/>
                </a:pPr>
                <a:r>
                  <a:rPr lang="en-US" dirty="0"/>
                  <a:t> Hellinger distance argument shows the information complexity of AND is </a:t>
                </a:r>
                <a14:m>
                  <m:oMath xmlns:m="http://schemas.openxmlformats.org/officeDocument/2006/math">
                    <m:r>
                      <m:rPr>
                        <m:sty m:val="p"/>
                      </m:rPr>
                      <a:rPr lang="en-US" smtClean="0">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𝑡</m:t>
                            </m:r>
                          </m:den>
                        </m:f>
                      </m:e>
                    </m:d>
                  </m:oMath>
                </a14:m>
                <a:r>
                  <a:rPr lang="en-US" dirty="0"/>
                  <a:t> </a:t>
                </a:r>
                <a:r>
                  <a:rPr lang="en-US" dirty="0">
                    <a:solidFill>
                      <a:srgbClr val="00B0F0"/>
                    </a:solidFill>
                  </a:rPr>
                  <a:t>[Jayram09]</a:t>
                </a:r>
              </a:p>
              <a:p>
                <a:pPr>
                  <a:buFont typeface="Wingdings" panose="05000000000000000000" pitchFamily="2" charset="2"/>
                  <a:buChar char="v"/>
                </a:pPr>
                <a:r>
                  <a:rPr lang="en-US" dirty="0"/>
                  <a:t> Use direct sum embedding to show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𝐷𝑖𝑠𝑗𝐼𝑛𝑓𝑡𝑦</m:t>
                    </m:r>
                  </m:oMath>
                </a14:m>
                <a:r>
                  <a:rPr lang="en-US" dirty="0"/>
                  <a:t> has total communication cost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𝑛</m:t>
                            </m:r>
                          </m:num>
                          <m:den>
                            <m:r>
                              <a:rPr lang="en-US" b="0" i="1" smtClean="0">
                                <a:solidFill>
                                  <a:srgbClr val="C00000"/>
                                </a:solidFill>
                                <a:latin typeface="Cambria Math" panose="02040503050406030204" pitchFamily="18" charset="0"/>
                              </a:rPr>
                              <m:t>𝑡</m:t>
                            </m:r>
                          </m:den>
                        </m:f>
                      </m:e>
                    </m:d>
                  </m:oMath>
                </a14:m>
                <a:r>
                  <a:rPr lang="en-US" dirty="0"/>
                  <a:t>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3"/>
                <a:stretch>
                  <a:fillRect l="-1071" t="-2005" r="-952"/>
                </a:stretch>
              </a:blipFill>
            </p:spPr>
            <p:txBody>
              <a:bodyPr/>
              <a:lstStyle/>
              <a:p>
                <a:r>
                  <a:rPr lang="en-US">
                    <a:noFill/>
                  </a:rPr>
                  <a:t> </a:t>
                </a:r>
              </a:p>
            </p:txBody>
          </p:sp>
        </mc:Fallback>
      </mc:AlternateContent>
    </p:spTree>
    <p:extLst>
      <p:ext uri="{BB962C8B-B14F-4D97-AF65-F5344CB8AC3E}">
        <p14:creationId xmlns:p14="http://schemas.microsoft.com/office/powerpoint/2010/main" val="367962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Reduction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 Recall that f</a:t>
                </a:r>
                <a:r>
                  <a:rPr lang="en-US" dirty="0"/>
                  <a:t>or each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oMath>
                </a14:m>
                <a:r>
                  <a:rPr lang="en-US" dirty="0">
                    <a:solidFill>
                      <a:schemeClr val="tx1"/>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𝑠</m:t>
                        </m:r>
                      </m:sub>
                    </m:sSub>
                  </m:oMath>
                </a14:m>
                <a:r>
                  <a:rPr lang="en-US" dirty="0">
                    <a:solidFill>
                      <a:schemeClr val="tx1"/>
                    </a:solidFill>
                  </a:rPr>
                  <a:t> receives a vector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𝑠</m:t>
                        </m:r>
                      </m:sub>
                    </m:sSub>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e>
                      <m:sup>
                        <m:r>
                          <a:rPr lang="en-US" b="0" i="1" smtClean="0">
                            <a:solidFill>
                              <a:srgbClr val="C00000"/>
                            </a:solidFill>
                            <a:latin typeface="Cambria Math" panose="02040503050406030204" pitchFamily="18" charset="0"/>
                          </a:rPr>
                          <m:t>𝑛</m:t>
                        </m:r>
                      </m:sup>
                    </m:sSup>
                  </m:oMath>
                </a14:m>
                <a:r>
                  <a:rPr lang="en-US" dirty="0">
                    <a:solidFill>
                      <a:schemeClr val="tx1"/>
                    </a:solidFill>
                  </a:rPr>
                  <a:t>. Player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solidFill>
                      <a:schemeClr val="tx1"/>
                    </a:solidFill>
                  </a:rPr>
                  <a:t> receives a “spike location” </a:t>
                </a:r>
                <a14:m>
                  <m:oMath xmlns:m="http://schemas.openxmlformats.org/officeDocument/2006/math">
                    <m:r>
                      <a:rPr lang="en-US" b="0" i="1" smtClean="0">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r>
                  <a:rPr lang="en-US" dirty="0">
                    <a:solidFill>
                      <a:schemeClr val="tx1"/>
                    </a:solidFill>
                  </a:rPr>
                  <a:t> and a bit </a:t>
                </a:r>
                <a14:m>
                  <m:oMath xmlns:m="http://schemas.openxmlformats.org/officeDocument/2006/math">
                    <m:r>
                      <a:rPr lang="en-US" b="0" i="1" smtClean="0">
                        <a:solidFill>
                          <a:srgbClr val="C00000"/>
                        </a:solidFill>
                        <a:latin typeface="Cambria Math" panose="02040503050406030204" pitchFamily="18" charset="0"/>
                      </a:rPr>
                      <m:t>𝑐</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{0,1}</m:t>
                    </m:r>
                  </m:oMath>
                </a14:m>
                <a:r>
                  <a:rPr lang="en-US" dirty="0">
                    <a:solidFill>
                      <a:schemeClr val="tx1"/>
                    </a:solidFill>
                  </a:rPr>
                  <a:t>. </a:t>
                </a: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r>
                  <a:rPr lang="en-US" dirty="0"/>
                  <a:t> For each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oMath>
                </a14:m>
                <a:r>
                  <a:rPr lang="en-US" dirty="0">
                    <a:solidFill>
                      <a:schemeClr val="tx1"/>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𝑠</m:t>
                        </m:r>
                      </m:sub>
                    </m:sSub>
                  </m:oMath>
                </a14:m>
                <a:r>
                  <a:rPr lang="en-US" dirty="0"/>
                  <a:t> inserts the coordinates of vector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𝑠</m:t>
                        </m:r>
                      </m:sub>
                    </m:sSub>
                  </m:oMath>
                </a14:m>
                <a:r>
                  <a:rPr lang="en-US" dirty="0"/>
                  <a:t> into the stream</a:t>
                </a:r>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adds the vector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𝑐𝑡</m:t>
                        </m:r>
                      </m:num>
                      <m:den>
                        <m:r>
                          <a:rPr lang="en-US" i="1">
                            <a:solidFill>
                              <a:srgbClr val="C00000"/>
                            </a:solidFill>
                            <a:latin typeface="Cambria Math" panose="02040503050406030204" pitchFamily="18" charset="0"/>
                          </a:rPr>
                          <m:t>𝜀</m:t>
                        </m:r>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𝑒</m:t>
                        </m:r>
                      </m:e>
                      <m:sub>
                        <m:r>
                          <a:rPr lang="en-US" i="1">
                            <a:solidFill>
                              <a:srgbClr val="C00000"/>
                            </a:solidFill>
                            <a:latin typeface="Cambria Math" panose="02040503050406030204" pitchFamily="18" charset="0"/>
                          </a:rPr>
                          <m:t>𝑗</m:t>
                        </m:r>
                      </m:sub>
                    </m:sSub>
                  </m:oMath>
                </a14:m>
                <a:r>
                  <a:rPr lang="en-US" dirty="0"/>
                  <a:t> is the elementary vector corresponding to the spike location</a:t>
                </a:r>
              </a:p>
              <a:p>
                <a:pPr>
                  <a:buFont typeface="Wingdings" panose="05000000000000000000" pitchFamily="2" charset="2"/>
                  <a:buChar char="v"/>
                </a:pPr>
                <a:r>
                  <a:rPr lang="en-US" dirty="0"/>
                  <a:t> </a:t>
                </a:r>
                <a:r>
                  <a:rPr lang="en-US" dirty="0">
                    <a:solidFill>
                      <a:srgbClr val="00B050"/>
                    </a:solidFill>
                  </a:rPr>
                  <a:t>Intuition</a:t>
                </a:r>
                <a:r>
                  <a:rPr lang="en-US" dirty="0">
                    <a:solidFill>
                      <a:schemeClr val="tx1"/>
                    </a:solidFill>
                  </a:rPr>
                  <a:t>: Mass added to spike location </a:t>
                </a:r>
                <a:r>
                  <a:rPr lang="en-US" dirty="0"/>
                  <a:t>provides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separation </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548"/>
                </a:stretch>
              </a:blipFill>
            </p:spPr>
            <p:txBody>
              <a:bodyPr/>
              <a:lstStyle/>
              <a:p>
                <a:r>
                  <a:rPr lang="en-US">
                    <a:noFill/>
                  </a:rPr>
                  <a:t> </a:t>
                </a:r>
              </a:p>
            </p:txBody>
          </p:sp>
        </mc:Fallback>
      </mc:AlternateContent>
    </p:spTree>
    <p:extLst>
      <p:ext uri="{BB962C8B-B14F-4D97-AF65-F5344CB8AC3E}">
        <p14:creationId xmlns:p14="http://schemas.microsoft.com/office/powerpoint/2010/main" val="3472203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Reduction</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 Recall that f</a:t>
                </a:r>
                <a:r>
                  <a:rPr lang="en-US" dirty="0"/>
                  <a:t>or each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𝑡</m:t>
                    </m:r>
                    <m:r>
                      <a:rPr lang="en-US" b="0" i="1" smtClean="0">
                        <a:solidFill>
                          <a:srgbClr val="C00000"/>
                        </a:solidFill>
                        <a:latin typeface="Cambria Math" panose="02040503050406030204" pitchFamily="18" charset="0"/>
                      </a:rPr>
                      <m:t>]</m:t>
                    </m:r>
                  </m:oMath>
                </a14:m>
                <a:r>
                  <a:rPr lang="en-US" dirty="0">
                    <a:solidFill>
                      <a:schemeClr val="tx1"/>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𝑠</m:t>
                        </m:r>
                      </m:sub>
                    </m:sSub>
                  </m:oMath>
                </a14:m>
                <a:r>
                  <a:rPr lang="en-US" dirty="0">
                    <a:solidFill>
                      <a:schemeClr val="tx1"/>
                    </a:solidFill>
                  </a:rPr>
                  <a:t> receives a vector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𝑠</m:t>
                        </m:r>
                      </m:sub>
                    </m:sSub>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e>
                      <m:sup>
                        <m:r>
                          <a:rPr lang="en-US" b="0" i="1" smtClean="0">
                            <a:solidFill>
                              <a:srgbClr val="C00000"/>
                            </a:solidFill>
                            <a:latin typeface="Cambria Math" panose="02040503050406030204" pitchFamily="18" charset="0"/>
                          </a:rPr>
                          <m:t>𝑛</m:t>
                        </m:r>
                      </m:sup>
                    </m:sSup>
                  </m:oMath>
                </a14:m>
                <a:r>
                  <a:rPr lang="en-US" dirty="0">
                    <a:solidFill>
                      <a:schemeClr val="tx1"/>
                    </a:solidFill>
                  </a:rPr>
                  <a:t>. Player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𝑃</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solidFill>
                      <a:schemeClr val="tx1"/>
                    </a:solidFill>
                  </a:rPr>
                  <a:t> receives a “spike location” </a:t>
                </a:r>
                <a14:m>
                  <m:oMath xmlns:m="http://schemas.openxmlformats.org/officeDocument/2006/math">
                    <m:r>
                      <a:rPr lang="en-US" b="0" i="1" smtClean="0">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oMath>
                </a14:m>
                <a:r>
                  <a:rPr lang="en-US" dirty="0">
                    <a:solidFill>
                      <a:schemeClr val="tx1"/>
                    </a:solidFill>
                  </a:rPr>
                  <a:t> and a bit </a:t>
                </a:r>
                <a14:m>
                  <m:oMath xmlns:m="http://schemas.openxmlformats.org/officeDocument/2006/math">
                    <m:r>
                      <a:rPr lang="en-US" b="0" i="1" smtClean="0">
                        <a:solidFill>
                          <a:srgbClr val="C00000"/>
                        </a:solidFill>
                        <a:latin typeface="Cambria Math" panose="02040503050406030204" pitchFamily="18" charset="0"/>
                      </a:rPr>
                      <m:t>𝑐</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{0,1}</m:t>
                    </m:r>
                  </m:oMath>
                </a14:m>
                <a:r>
                  <a:rPr lang="en-US" dirty="0">
                    <a:solidFill>
                      <a:schemeClr val="tx1"/>
                    </a:solidFill>
                  </a:rPr>
                  <a:t>. </a:t>
                </a:r>
              </a:p>
              <a:p>
                <a:pPr>
                  <a:buFont typeface="Wingdings" panose="05000000000000000000" pitchFamily="2" charset="2"/>
                  <a:buChar char="v"/>
                </a:pPr>
                <a:r>
                  <a:rPr lang="en-US" dirty="0"/>
                  <a:t> Let </a:t>
                </a:r>
                <a14:m>
                  <m:oMath xmlns:m="http://schemas.openxmlformats.org/officeDocument/2006/math">
                    <m:r>
                      <a:rPr lang="en-US"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𝑠</m:t>
                        </m:r>
                      </m:sub>
                      <m:sup/>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𝑠</m:t>
                            </m:r>
                          </m:sub>
                        </m:sSub>
                      </m:e>
                    </m:nary>
                  </m:oMath>
                </a14:m>
                <a:r>
                  <a:rPr lang="en-US" dirty="0"/>
                  <a:t> and </a:t>
                </a:r>
                <a14:m>
                  <m:oMath xmlns:m="http://schemas.openxmlformats.org/officeDocument/2006/math">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Θ</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𝑝</m:t>
                            </m:r>
                          </m:sup>
                        </m:sSup>
                      </m:e>
                    </m:d>
                  </m:oMath>
                </a14:m>
                <a:r>
                  <a:rPr lang="en-US" dirty="0"/>
                  <a:t> </a:t>
                </a:r>
              </a:p>
              <a:p>
                <a:pPr>
                  <a:buFont typeface="Wingdings" panose="05000000000000000000" pitchFamily="2" charset="2"/>
                  <a:buChar char="v"/>
                </a:pPr>
                <a:endParaRPr lang="en-US" dirty="0"/>
              </a:p>
              <a:p>
                <a:pPr>
                  <a:buFont typeface="Wingdings" panose="05000000000000000000" pitchFamily="2" charset="2"/>
                  <a:buChar char="v"/>
                </a:pPr>
                <a:r>
                  <a:rPr lang="en-US" dirty="0"/>
                  <a:t> If </a:t>
                </a:r>
                <a14:m>
                  <m:oMath xmlns:m="http://schemas.openxmlformats.org/officeDocument/2006/math">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=0</m:t>
                    </m:r>
                  </m:oMath>
                </a14:m>
                <a:r>
                  <a:rPr lang="en-US" dirty="0"/>
                  <a:t>, then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𝐶</m:t>
                            </m:r>
                          </m:e>
                          <m:sup>
                            <m:r>
                              <a:rPr lang="en-US" b="0" i="1" smtClean="0">
                                <a:solidFill>
                                  <a:srgbClr val="C00000"/>
                                </a:solidFill>
                                <a:latin typeface="Cambria Math" panose="02040503050406030204" pitchFamily="18" charset="0"/>
                              </a:rPr>
                              <m:t>𝑝</m:t>
                            </m:r>
                          </m:sup>
                        </m:sSup>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𝑝</m:t>
                            </m:r>
                          </m:sup>
                        </m:sSup>
                      </m:den>
                    </m:f>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𝑛</m:t>
                    </m:r>
                  </m:oMath>
                </a14:m>
                <a:r>
                  <a:rPr lang="en-US" dirty="0"/>
                  <a:t> for some constant </a:t>
                </a:r>
                <a14:m>
                  <m:oMath xmlns:m="http://schemas.openxmlformats.org/officeDocument/2006/math">
                    <m:r>
                      <a:rPr lang="en-US" i="1">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&gt;0</m:t>
                    </m:r>
                  </m:oMath>
                </a14:m>
                <a:endParaRPr lang="en-US" dirty="0"/>
              </a:p>
              <a:p>
                <a:pPr>
                  <a:buFont typeface="Wingdings" panose="05000000000000000000" pitchFamily="2" charset="2"/>
                  <a:buChar char="v"/>
                </a:pPr>
                <a:r>
                  <a:rPr lang="en-US" dirty="0"/>
                  <a:t> If </a:t>
                </a:r>
                <a14:m>
                  <m:oMath xmlns:m="http://schemas.openxmlformats.org/officeDocument/2006/math">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=1</m:t>
                    </m:r>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=1</m:t>
                    </m:r>
                  </m:oMath>
                </a14:m>
                <a:r>
                  <a:rPr lang="en-US" dirty="0"/>
                  <a:t>, then </a:t>
                </a:r>
                <a14:m>
                  <m:oMath xmlns:m="http://schemas.openxmlformats.org/officeDocument/2006/math">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𝐶</m:t>
                            </m:r>
                          </m:e>
                          <m:sup>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den>
                    </m:f>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𝑥</m:t>
                            </m:r>
                          </m:e>
                        </m:d>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𝑝</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𝐶</m:t>
                            </m:r>
                          </m:e>
                          <m:sup>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den>
                    </m:f>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endParaRPr lang="en-US" dirty="0"/>
              </a:p>
              <a:p>
                <a:pPr>
                  <a:buFont typeface="Wingdings" panose="05000000000000000000" pitchFamily="2" charset="2"/>
                  <a:buChar char="v"/>
                </a:pPr>
                <a:r>
                  <a:rPr lang="en-US" dirty="0"/>
                  <a:t> If </a:t>
                </a:r>
                <a14:m>
                  <m:oMath xmlns:m="http://schemas.openxmlformats.org/officeDocument/2006/math">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=1</m:t>
                    </m:r>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𝑢</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𝑡</m:t>
                    </m:r>
                  </m:oMath>
                </a14:m>
                <a:r>
                  <a:rPr lang="en-US" dirty="0"/>
                  <a:t>, then </a:t>
                </a:r>
                <a14:m>
                  <m:oMath xmlns:m="http://schemas.openxmlformats.org/officeDocument/2006/math">
                    <m:sSubSup>
                      <m:sSubSupPr>
                        <m:ctrlPr>
                          <a:rPr lang="en-US" i="1">
                            <a:solidFill>
                              <a:srgbClr val="C00000"/>
                            </a:solidFill>
                            <a:latin typeface="Cambria Math" panose="02040503050406030204" pitchFamily="18" charset="0"/>
                          </a:rPr>
                        </m:ctrlPr>
                      </m:sSub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𝑥</m:t>
                            </m:r>
                          </m:e>
                        </m:d>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e>
                        </m:d>
                      </m:e>
                      <m:sup>
                        <m:r>
                          <a:rPr lang="en-US" b="0" i="1" smtClean="0">
                            <a:solidFill>
                              <a:srgbClr val="C00000"/>
                            </a:solidFill>
                            <a:latin typeface="Cambria Math" panose="02040503050406030204" pitchFamily="18" charset="0"/>
                          </a:rPr>
                          <m:t>𝑝</m:t>
                        </m:r>
                      </m:sup>
                    </m:sSup>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𝑝</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𝐶</m:t>
                            </m:r>
                          </m:e>
                          <m:sup>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den>
                    </m:f>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548"/>
                </a:stretch>
              </a:blipFill>
            </p:spPr>
            <p:txBody>
              <a:bodyPr/>
              <a:lstStyle/>
              <a:p>
                <a:r>
                  <a:rPr lang="en-US">
                    <a:noFill/>
                  </a:rPr>
                  <a:t> </a:t>
                </a:r>
              </a:p>
            </p:txBody>
          </p:sp>
        </mc:Fallback>
      </mc:AlternateContent>
    </p:spTree>
    <p:extLst>
      <p:ext uri="{BB962C8B-B14F-4D97-AF65-F5344CB8AC3E}">
        <p14:creationId xmlns:p14="http://schemas.microsoft.com/office/powerpoint/2010/main" val="3913738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Lower Bound</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solidFill>
                      <a:schemeClr val="tx1"/>
                    </a:solidFill>
                  </a:rPr>
                  <a:t>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oMath>
                </a14:m>
                <a:r>
                  <a:rPr lang="en-US" dirty="0"/>
                  <a:t>separates these three cases and thus solves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𝐷𝑖𝑠𝑗𝐼𝑛𝑓𝑡𝑦</m:t>
                    </m:r>
                  </m:oMath>
                </a14:m>
                <a:r>
                  <a:rPr lang="en-US" dirty="0"/>
                  <a:t> for </a:t>
                </a:r>
                <a14:m>
                  <m:oMath xmlns:m="http://schemas.openxmlformats.org/officeDocument/2006/math">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Θ</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𝑝</m:t>
                            </m:r>
                          </m:sup>
                        </m:sSup>
                      </m:e>
                    </m:d>
                  </m:oMath>
                </a14:m>
                <a:r>
                  <a:rPr lang="en-US" dirty="0"/>
                  <a:t> </a:t>
                </a:r>
              </a:p>
              <a:p>
                <a:pPr>
                  <a:buFont typeface="Wingdings" panose="05000000000000000000" pitchFamily="2" charset="2"/>
                  <a:buChar char="v"/>
                </a:pP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of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oMath>
                </a14:m>
                <a:r>
                  <a:rPr lang="en-US" dirty="0"/>
                  <a:t>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oMath>
                </a14:m>
                <a:r>
                  <a:rPr lang="en-US" dirty="0"/>
                  <a:t> space</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1754" r="-298"/>
                </a:stretch>
              </a:blipFill>
            </p:spPr>
            <p:txBody>
              <a:bodyPr/>
              <a:lstStyle/>
              <a:p>
                <a:r>
                  <a:rPr lang="en-US">
                    <a:noFill/>
                  </a:rPr>
                  <a:t> </a:t>
                </a:r>
              </a:p>
            </p:txBody>
          </p:sp>
        </mc:Fallback>
      </mc:AlternateContent>
    </p:spTree>
    <p:extLst>
      <p:ext uri="{BB962C8B-B14F-4D97-AF65-F5344CB8AC3E}">
        <p14:creationId xmlns:p14="http://schemas.microsoft.com/office/powerpoint/2010/main" val="243774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Arbitrary-Order vs Random-Order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dirty="0">
                    <a:solidFill>
                      <a:srgbClr val="00B050"/>
                    </a:solidFill>
                  </a:rPr>
                  <a:t>Arbitrary-order</a:t>
                </a:r>
                <a:r>
                  <a:rPr lang="en-US" dirty="0"/>
                  <a:t>: Elements inducing </a:t>
                </a:r>
                <a14:m>
                  <m:oMath xmlns:m="http://schemas.openxmlformats.org/officeDocument/2006/math">
                    <m:r>
                      <a:rPr lang="en-US" sz="2800" b="0" i="1" smtClean="0">
                        <a:solidFill>
                          <a:srgbClr val="C00000"/>
                        </a:solidFill>
                        <a:latin typeface="Cambria Math" panose="02040503050406030204" pitchFamily="18" charset="0"/>
                      </a:rPr>
                      <m:t>𝑓</m:t>
                    </m:r>
                    <m:r>
                      <a:rPr lang="en-US" sz="2800" b="0" i="1" smtClean="0">
                        <a:solidFill>
                          <a:srgbClr val="C00000"/>
                        </a:solidFill>
                        <a:latin typeface="Cambria Math" panose="02040503050406030204" pitchFamily="18" charset="0"/>
                      </a:rPr>
                      <m:t> </m:t>
                    </m:r>
                  </m:oMath>
                </a14:m>
                <a:r>
                  <a:rPr lang="en-US" dirty="0"/>
                  <a:t>arrive sequentially in an arbitrary order (worst-case)</a:t>
                </a:r>
              </a:p>
              <a:p>
                <a:pPr marL="0" indent="0">
                  <a:buNone/>
                </a:pPr>
                <a:endParaRPr lang="en-US" dirty="0"/>
              </a:p>
              <a:p>
                <a:pPr>
                  <a:buFont typeface="Wingdings" panose="05000000000000000000" pitchFamily="2" charset="2"/>
                  <a:buChar char="v"/>
                </a:pPr>
                <a:r>
                  <a:rPr lang="en-US" dirty="0"/>
                  <a:t> </a:t>
                </a:r>
                <a:r>
                  <a:rPr lang="en-US" dirty="0">
                    <a:solidFill>
                      <a:srgbClr val="00B050"/>
                    </a:solidFill>
                  </a:rPr>
                  <a:t>Random-order</a:t>
                </a:r>
                <a:r>
                  <a:rPr lang="en-US" dirty="0"/>
                  <a:t>: Elements inducing </a:t>
                </a:r>
                <a14:m>
                  <m:oMath xmlns:m="http://schemas.openxmlformats.org/officeDocument/2006/math">
                    <m:r>
                      <a:rPr lang="en-US" sz="2800" b="0" i="1" smtClean="0">
                        <a:solidFill>
                          <a:srgbClr val="C00000"/>
                        </a:solidFill>
                        <a:latin typeface="Cambria Math" panose="02040503050406030204" pitchFamily="18" charset="0"/>
                      </a:rPr>
                      <m:t>𝑓</m:t>
                    </m:r>
                    <m:r>
                      <a:rPr lang="en-US" sz="2800" b="0" i="1" smtClean="0">
                        <a:solidFill>
                          <a:srgbClr val="C00000"/>
                        </a:solidFill>
                        <a:latin typeface="Cambria Math" panose="02040503050406030204" pitchFamily="18" charset="0"/>
                      </a:rPr>
                      <m:t> </m:t>
                    </m:r>
                  </m:oMath>
                </a14:m>
                <a:r>
                  <a:rPr lang="en-US" dirty="0"/>
                  <a:t>arrive in a uniformly random order (average-case)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EF5EFE-A3BF-423B-8246-291B168D68F5}"/>
                  </a:ext>
                </a:extLst>
              </p:cNvPr>
              <p:cNvSpPr txBox="1"/>
              <p:nvPr/>
            </p:nvSpPr>
            <p:spPr>
              <a:xfrm>
                <a:off x="2464908" y="433746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81EF5EFE-A3BF-423B-8246-291B168D68F5}"/>
                  </a:ext>
                </a:extLst>
              </p:cNvPr>
              <p:cNvSpPr txBox="1">
                <a:spLocks noRot="1" noChangeAspect="1" noMove="1" noResize="1" noEditPoints="1" noAdjustHandles="1" noChangeArrowheads="1" noChangeShapeType="1" noTextEdit="1"/>
              </p:cNvSpPr>
              <p:nvPr/>
            </p:nvSpPr>
            <p:spPr>
              <a:xfrm>
                <a:off x="2464908" y="4337460"/>
                <a:ext cx="7262181" cy="707886"/>
              </a:xfrm>
              <a:prstGeom prst="rect">
                <a:avLst/>
              </a:prstGeom>
              <a:blipFill>
                <a:blip r:embed="rId4"/>
                <a:stretch>
                  <a:fillRect l="-2936" t="-17241" b="-37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D45E87-C6B9-4A5D-97AB-F8F051EDAE7F}"/>
                  </a:ext>
                </a:extLst>
              </p:cNvPr>
              <p:cNvSpPr txBox="1"/>
              <p:nvPr/>
            </p:nvSpPr>
            <p:spPr>
              <a:xfrm>
                <a:off x="2464908" y="5180283"/>
                <a:ext cx="7262181" cy="707886"/>
              </a:xfrm>
              <a:prstGeom prst="rect">
                <a:avLst/>
              </a:prstGeom>
              <a:noFill/>
            </p:spPr>
            <p:txBody>
              <a:bodyPr wrap="none" rtlCol="0">
                <a:spAutoFit/>
              </a:bodyPr>
              <a:lstStyle/>
              <a:p>
                <a:r>
                  <a:rPr lang="en-US" sz="4000" dirty="0"/>
                  <a:t>2 3 1 1 1 2 2 1 1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6" name="TextBox 5">
                <a:extLst>
                  <a:ext uri="{FF2B5EF4-FFF2-40B4-BE49-F238E27FC236}">
                    <a16:creationId xmlns:a16="http://schemas.microsoft.com/office/drawing/2014/main" id="{47D45E87-C6B9-4A5D-97AB-F8F051EDAE7F}"/>
                  </a:ext>
                </a:extLst>
              </p:cNvPr>
              <p:cNvSpPr txBox="1">
                <a:spLocks noRot="1" noChangeAspect="1" noMove="1" noResize="1" noEditPoints="1" noAdjustHandles="1" noChangeArrowheads="1" noChangeShapeType="1" noTextEdit="1"/>
              </p:cNvSpPr>
              <p:nvPr/>
            </p:nvSpPr>
            <p:spPr>
              <a:xfrm>
                <a:off x="2464908" y="5180283"/>
                <a:ext cx="7262181" cy="707886"/>
              </a:xfrm>
              <a:prstGeom prst="rect">
                <a:avLst/>
              </a:prstGeom>
              <a:blipFill>
                <a:blip r:embed="rId5"/>
                <a:stretch>
                  <a:fillRect l="-2936" t="-17241" b="-37069"/>
                </a:stretch>
              </a:blipFill>
            </p:spPr>
            <p:txBody>
              <a:bodyPr/>
              <a:lstStyle/>
              <a:p>
                <a:r>
                  <a:rPr lang="en-US">
                    <a:noFill/>
                  </a:rPr>
                  <a:t> </a:t>
                </a:r>
              </a:p>
            </p:txBody>
          </p:sp>
        </mc:Fallback>
      </mc:AlternateContent>
    </p:spTree>
    <p:extLst>
      <p:ext uri="{BB962C8B-B14F-4D97-AF65-F5344CB8AC3E}">
        <p14:creationId xmlns:p14="http://schemas.microsoft.com/office/powerpoint/2010/main" val="206501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a:t>
                </a:r>
                <a14:m>
                  <m:oMath xmlns:m="http://schemas.openxmlformats.org/officeDocument/2006/math">
                    <m:r>
                      <a:rPr lang="en-US" b="0" i="1" smtClean="0">
                        <a:solidFill>
                          <a:srgbClr val="C00000"/>
                        </a:solidFill>
                        <a:latin typeface="Cambria Math" panose="02040503050406030204" pitchFamily="18" charset="0"/>
                      </a:rPr>
                      <m:t>𝑝</m:t>
                    </m:r>
                  </m:oMath>
                </a14:m>
                <a:r>
                  <a:rPr lang="en-US" dirty="0"/>
                  <a:t>-</a:t>
                </a:r>
                <a:r>
                  <a:rPr lang="en-US" dirty="0" err="1"/>
                  <a:t>th</a:t>
                </a:r>
                <a:r>
                  <a:rPr lang="en-US" dirty="0"/>
                  <a:t> frequency moment of the vector </a:t>
                </a:r>
                <a14:m>
                  <m:oMath xmlns:m="http://schemas.openxmlformats.org/officeDocument/2006/math">
                    <m:r>
                      <a:rPr lang="en-US" i="1">
                        <a:solidFill>
                          <a:srgbClr val="C00000"/>
                        </a:solidFill>
                        <a:latin typeface="Cambria Math" panose="02040503050406030204" pitchFamily="18" charset="0"/>
                      </a:rPr>
                      <m:t>𝑓</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𝑛</m:t>
                        </m:r>
                      </m:sup>
                    </m:sSup>
                  </m:oMath>
                </a14:m>
                <a:r>
                  <a:rPr lang="en-US" dirty="0"/>
                  <a:t>:</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i="1">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a:t>
                </a:r>
                <a:r>
                  <a:rPr lang="en-US"/>
                  <a:t>, network anomaly detection,…</a:t>
                </a:r>
                <a:endParaRPr lang="en-US" dirty="0"/>
              </a:p>
            </p:txBody>
          </p:sp>
        </mc:Choice>
        <mc:Fallback>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1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325798" y="2597161"/>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325798" y="2597161"/>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4451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Constant-Factor Approximation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 BravermanViolaWoodruffYang18]</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m:rPr>
                            <m:sty m:val="p"/>
                          </m:rPr>
                          <a:rPr lang="en-US" b="0" i="0" smtClean="0">
                            <a:solidFill>
                              <a:srgbClr val="C00000"/>
                            </a:solidFill>
                            <a:latin typeface="Cambria Math" panose="02040503050406030204" pitchFamily="18" charset="0"/>
                          </a:rPr>
                          <m:t>Ω</m:t>
                        </m:r>
                      </m:e>
                    </m:acc>
                    <m:d>
                      <m:dPr>
                        <m:ctrlPr>
                          <a:rPr lang="en-US" i="1">
                            <a:solidFill>
                              <a:srgbClr val="C00000"/>
                            </a:solidFill>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necessary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[Ganguly12]</a:t>
                </a:r>
                <a:r>
                  <a:rPr lang="en-US" dirty="0"/>
                  <a:t> on arbitrary-order streams,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.5</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𝑝</m:t>
                            </m:r>
                          </m:sup>
                        </m:sSup>
                      </m:e>
                    </m:d>
                  </m:oMath>
                </a14:m>
                <a:r>
                  <a:rPr lang="en-US" dirty="0"/>
                  <a:t> for random-order streams </a:t>
                </a:r>
                <a:r>
                  <a:rPr lang="en-US" dirty="0">
                    <a:solidFill>
                      <a:srgbClr val="00B0F0"/>
                    </a:solidFill>
                  </a:rPr>
                  <a:t>[ChakrabartiCormodeMcGregor16]</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043" t="-1781"/>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solidFill>
                      <a:srgbClr val="C00000"/>
                    </a:solidFill>
                  </a:rPr>
                  <a:t>-Approximation for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solidFill>
                      <a:srgbClr val="C00000"/>
                    </a:solidFill>
                  </a:rPr>
                  <a:t> with </a:t>
                </a:r>
                <a14:m>
                  <m:oMath xmlns:m="http://schemas.openxmlformats.org/officeDocument/2006/math">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&gt;2</m:t>
                    </m:r>
                  </m:oMath>
                </a14:m>
                <a:r>
                  <a:rPr lang="en-US" dirty="0"/>
                  <a:t> </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a:t>
                </a:r>
                <a:r>
                  <a:rPr lang="en-US" dirty="0">
                    <a:solidFill>
                      <a:srgbClr val="00B0F0"/>
                    </a:solidFill>
                  </a:rPr>
                  <a:t>[Ganguly11, GangulyWoodruff18]</a:t>
                </a:r>
              </a:p>
              <a:p>
                <a:pPr marL="0" indent="0">
                  <a:buNone/>
                </a:pPr>
                <a:endParaRPr lang="en-US" dirty="0"/>
              </a:p>
              <a:p>
                <a:pPr marL="457200" indent="-457200">
                  <a:buFont typeface="Wingdings" panose="05000000000000000000" pitchFamily="2" charset="2"/>
                  <a:buChar char="v"/>
                </a:pPr>
                <a:r>
                  <a:rPr lang="en-US" dirty="0"/>
                  <a:t>Space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num>
                          <m:den>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den>
                        </m:f>
                      </m:e>
                    </m:d>
                  </m:oMath>
                </a14:m>
                <a:r>
                  <a:rPr lang="en-US" dirty="0"/>
                  <a:t> necessary for arbitrary-order streams </a:t>
                </a:r>
                <a:r>
                  <a:rPr lang="en-US" dirty="0">
                    <a:solidFill>
                      <a:srgbClr val="00B0F0"/>
                    </a:solidFill>
                  </a:rPr>
                  <a:t>[Ganguly12]</a:t>
                </a:r>
                <a:r>
                  <a:rPr lang="en-US" dirty="0"/>
                  <a:t>,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1−2.5/</m:t>
                            </m:r>
                            <m:r>
                              <a:rPr lang="en-US" i="1">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for random-order streams </a:t>
                </a:r>
                <a:r>
                  <a:rPr lang="en-US" dirty="0">
                    <a:solidFill>
                      <a:srgbClr val="00B0F0"/>
                    </a:solidFill>
                  </a:rPr>
                  <a:t>[ChakrabartiCormodeMcGregor16]</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87167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C00000"/>
                    </a:solidFill>
                  </a:rPr>
                  <a:t>Moment Estimation,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𝑝</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r>
                      <a:rPr lang="en-US" i="1">
                        <a:solidFill>
                          <a:srgbClr val="C00000"/>
                        </a:solidFill>
                        <a:latin typeface="Cambria Math" panose="02040503050406030204" pitchFamily="18" charset="0"/>
                      </a:rPr>
                      <m:t> </m:t>
                    </m:r>
                  </m:oMath>
                </a14:m>
                <a:r>
                  <a:rPr lang="en-US" dirty="0"/>
                  <a:t>algorithm for random-order insertion-only streams</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𝑝</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r>
                      <a:rPr lang="en-US" i="1">
                        <a:solidFill>
                          <a:srgbClr val="C00000"/>
                        </a:solidFill>
                        <a:latin typeface="Cambria Math" panose="02040503050406030204" pitchFamily="18" charset="0"/>
                      </a:rPr>
                      <m:t> </m:t>
                    </m:r>
                  </m:oMath>
                </a14:m>
                <a:r>
                  <a:rPr lang="en-US" dirty="0"/>
                  <a:t>algorithm for two-pass streams in arbitrary-order, even with turnstile updates</a:t>
                </a:r>
                <a:endParaRPr lang="en-US" dirty="0">
                  <a:solidFill>
                    <a:srgbClr val="00B0F0"/>
                  </a:solidFill>
                </a:endParaRP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Space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𝑛</m:t>
                            </m:r>
                          </m:e>
                          <m:sup>
                            <m:r>
                              <a:rPr lang="en-US" i="1">
                                <a:solidFill>
                                  <a:srgbClr val="C00000"/>
                                </a:solidFill>
                                <a:latin typeface="Cambria Math" panose="02040503050406030204" pitchFamily="18" charset="0"/>
                              </a:rPr>
                              <m:t>1−2/</m:t>
                            </m:r>
                            <m:r>
                              <a:rPr lang="en-US" i="1">
                                <a:solidFill>
                                  <a:srgbClr val="C00000"/>
                                </a:solidFill>
                                <a:latin typeface="Cambria Math" panose="02040503050406030204" pitchFamily="18" charset="0"/>
                              </a:rPr>
                              <m:t>𝑝</m:t>
                            </m:r>
                          </m:sup>
                        </m:sSup>
                      </m:e>
                    </m:d>
                  </m:oMath>
                </a14:m>
                <a:r>
                  <a:rPr lang="en-US" dirty="0"/>
                  <a:t> necessary for one-pass arbitrary-order streams</a:t>
                </a:r>
              </a:p>
              <a:p>
                <a:pPr marL="457200" indent="-457200">
                  <a:buFont typeface="Wingdings" panose="05000000000000000000" pitchFamily="2" charset="2"/>
                  <a:buChar char="v"/>
                </a:pPr>
                <a:endParaRPr lang="en-US" dirty="0"/>
              </a:p>
              <a:p>
                <a:pPr marL="457200" indent="-457200">
                  <a:buFont typeface="Wingdings" panose="05000000000000000000" pitchFamily="2" charset="2"/>
                  <a:buChar char="v"/>
                </a:pPr>
                <a:r>
                  <a:rPr lang="en-US" dirty="0"/>
                  <a:t>Results show separation between one-pass arbitrary-order and one-pass random-order, multi-pass arbitrary order</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638" b="-2926"/>
                </a:stretch>
              </a:blipFill>
            </p:spPr>
            <p:txBody>
              <a:bodyPr/>
              <a:lstStyle/>
              <a:p>
                <a:r>
                  <a:rPr lang="en-US">
                    <a:noFill/>
                  </a:rPr>
                  <a:t> </a:t>
                </a:r>
              </a:p>
            </p:txBody>
          </p:sp>
        </mc:Fallback>
      </mc:AlternateContent>
    </p:spTree>
    <p:extLst>
      <p:ext uri="{BB962C8B-B14F-4D97-AF65-F5344CB8AC3E}">
        <p14:creationId xmlns:p14="http://schemas.microsoft.com/office/powerpoint/2010/main" val="1682446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Partition the coordinates </a:t>
                </a:r>
                <a14:m>
                  <m:oMath xmlns:m="http://schemas.openxmlformats.org/officeDocument/2006/math">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e>
                    </m:d>
                  </m:oMath>
                </a14:m>
                <a:r>
                  <a:rPr lang="en-US" i="1" dirty="0"/>
                  <a:t> </a:t>
                </a:r>
                <a:r>
                  <a:rPr lang="en-US" dirty="0"/>
                  <a:t>into </a:t>
                </a:r>
                <a:r>
                  <a:rPr lang="en-US" i="1" dirty="0"/>
                  <a:t>level sets</a:t>
                </a:r>
                <a:r>
                  <a:rPr lang="en-US" dirty="0"/>
                  <a:t> </a:t>
                </a:r>
                <a14:m>
                  <m:oMath xmlns:m="http://schemas.openxmlformats.org/officeDocument/2006/math">
                    <m:sSub>
                      <m:sSubPr>
                        <m:ctrlPr>
                          <a:rPr lang="en-US" b="0" i="1" smtClean="0">
                            <a:solidFill>
                              <a:srgbClr val="C00000"/>
                            </a:solidFill>
                            <a:latin typeface="Cambria Math" panose="02040503050406030204" pitchFamily="18" charset="0"/>
                          </a:rPr>
                        </m:ctrlPr>
                      </m:sSubPr>
                      <m:e>
                        <m:r>
                          <m:rPr>
                            <m:sty m:val="p"/>
                          </m:rPr>
                          <a:rPr lang="en-US" b="0" i="0" smtClean="0">
                            <a:solidFill>
                              <a:srgbClr val="C00000"/>
                            </a:solidFill>
                            <a:latin typeface="Cambria Math" panose="02040503050406030204" pitchFamily="18" charset="0"/>
                          </a:rPr>
                          <m:t>Λ</m:t>
                        </m:r>
                      </m:e>
                      <m:sub>
                        <m:r>
                          <a:rPr lang="en-US" b="0" i="1" smtClean="0">
                            <a:solidFill>
                              <a:srgbClr val="C00000"/>
                            </a:solidFill>
                            <a:latin typeface="Cambria Math" panose="02040503050406030204" pitchFamily="18" charset="0"/>
                          </a:rPr>
                          <m:t>𝑖</m:t>
                        </m:r>
                      </m:sub>
                    </m:sSub>
                  </m:oMath>
                </a14:m>
                <a:r>
                  <a:rPr lang="en-US" dirty="0"/>
                  <a:t> based on the frequencies of each item, so that </a:t>
                </a:r>
                <a14:m>
                  <m:oMath xmlns:m="http://schemas.openxmlformats.org/officeDocument/2006/math">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if</a:t>
                </a:r>
              </a:p>
              <a:p>
                <a:pPr>
                  <a:buFont typeface="Wingdings" panose="05000000000000000000" pitchFamily="2" charset="2"/>
                  <a:buChar char="v"/>
                </a:pPr>
                <a:endParaRPr lang="en-US" dirty="0">
                  <a:solidFill>
                    <a:schemeClr val="tx1"/>
                  </a:solidFill>
                </a:endParaRPr>
              </a:p>
              <a:p>
                <a:pPr marL="0" indent="0">
                  <a:buNone/>
                </a:pPr>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Define </a:t>
                </a:r>
                <a:r>
                  <a:rPr lang="en-US" i="1" dirty="0"/>
                  <a:t>contribution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𝐶</m:t>
                        </m:r>
                      </m:e>
                      <m:sub>
                        <m:r>
                          <a:rPr lang="en-US" b="0" i="1" smtClean="0">
                            <a:solidFill>
                              <a:srgbClr val="C00000"/>
                            </a:solidFill>
                            <a:latin typeface="Cambria Math" panose="02040503050406030204" pitchFamily="18" charset="0"/>
                          </a:rPr>
                          <m:t>𝑖</m:t>
                        </m:r>
                      </m:sub>
                    </m:sSub>
                  </m:oMath>
                </a14:m>
                <a:r>
                  <a:rPr lang="en-US" dirty="0"/>
                  <a:t> of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solidFill>
                      <a:schemeClr val="tx1"/>
                    </a:solidFill>
                  </a:rPr>
                  <a:t> as the total contribution of all coordinates in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C613EDC-D128-4B6B-A6EB-62CDB82BB237}"/>
                  </a:ext>
                </a:extLst>
              </p:cNvPr>
              <p:cNvSpPr txBox="1"/>
              <p:nvPr/>
            </p:nvSpPr>
            <p:spPr>
              <a:xfrm>
                <a:off x="4187202" y="2834895"/>
                <a:ext cx="2747034"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d>
                        <m:dPr>
                          <m:begChr m:val="["/>
                          <m:endChr m:val="]"/>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i="1">
                                      <a:solidFill>
                                        <a:srgbClr val="C00000"/>
                                      </a:solidFill>
                                      <a:latin typeface="Cambria Math" panose="02040503050406030204" pitchFamily="18" charset="0"/>
                                    </a:rPr>
                                    <m:t>𝑝</m:t>
                                  </m:r>
                                </m:sub>
                              </m:sSub>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2</m:t>
                                  </m:r>
                                </m:e>
                                <m:sup>
                                  <m:r>
                                    <a:rPr lang="en-US" sz="3200" i="1">
                                      <a:solidFill>
                                        <a:srgbClr val="C00000"/>
                                      </a:solidFill>
                                      <a:latin typeface="Cambria Math" panose="02040503050406030204" pitchFamily="18" charset="0"/>
                                    </a:rPr>
                                    <m:t>𝑖</m:t>
                                  </m:r>
                                </m:sup>
                              </m:sSup>
                            </m:den>
                          </m:f>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2</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i="1">
                                      <a:solidFill>
                                        <a:srgbClr val="C00000"/>
                                      </a:solidFill>
                                      <a:latin typeface="Cambria Math" panose="02040503050406030204" pitchFamily="18" charset="0"/>
                                    </a:rPr>
                                    <m:t>𝑝</m:t>
                                  </m:r>
                                </m:sub>
                              </m:sSub>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2</m:t>
                                  </m:r>
                                </m:e>
                                <m:sup>
                                  <m:r>
                                    <a:rPr lang="en-US" sz="3200" i="1">
                                      <a:solidFill>
                                        <a:srgbClr val="C00000"/>
                                      </a:solidFill>
                                      <a:latin typeface="Cambria Math" panose="02040503050406030204" pitchFamily="18" charset="0"/>
                                    </a:rPr>
                                    <m:t>𝑖</m:t>
                                  </m:r>
                                </m:sup>
                              </m:sSup>
                            </m:den>
                          </m:f>
                        </m:e>
                      </m:d>
                    </m:oMath>
                  </m:oMathPara>
                </a14:m>
                <a:endParaRPr lang="en-US" sz="3600" dirty="0"/>
              </a:p>
            </p:txBody>
          </p:sp>
        </mc:Choice>
        <mc:Fallback xmlns="">
          <p:sp>
            <p:nvSpPr>
              <p:cNvPr id="6" name="TextBox 5">
                <a:extLst>
                  <a:ext uri="{FF2B5EF4-FFF2-40B4-BE49-F238E27FC236}">
                    <a16:creationId xmlns:a16="http://schemas.microsoft.com/office/drawing/2014/main" id="{6C613EDC-D128-4B6B-A6EB-62CDB82BB237}"/>
                  </a:ext>
                </a:extLst>
              </p:cNvPr>
              <p:cNvSpPr txBox="1">
                <a:spLocks noRot="1" noChangeAspect="1" noMove="1" noResize="1" noEditPoints="1" noAdjustHandles="1" noChangeArrowheads="1" noChangeShapeType="1" noTextEdit="1"/>
              </p:cNvSpPr>
              <p:nvPr/>
            </p:nvSpPr>
            <p:spPr>
              <a:xfrm>
                <a:off x="4187202" y="2834895"/>
                <a:ext cx="2747034" cy="11882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E0BAF8-1738-4FB7-A52D-CAA830B74421}"/>
                  </a:ext>
                </a:extLst>
              </p:cNvPr>
              <p:cNvSpPr txBox="1"/>
              <p:nvPr/>
            </p:nvSpPr>
            <p:spPr>
              <a:xfrm>
                <a:off x="4187202" y="5153447"/>
                <a:ext cx="2470163" cy="13513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𝐶</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 </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m:rPr>
                                  <m:sty m:val="p"/>
                                </m:rPr>
                                <a:rPr lang="en-US" sz="3200" b="0" i="0" smtClean="0">
                                  <a:solidFill>
                                    <a:srgbClr val="C00000"/>
                                  </a:solidFill>
                                  <a:latin typeface="Cambria Math" panose="02040503050406030204" pitchFamily="18" charset="0"/>
                                </a:rPr>
                                <m:t>Λ</m:t>
                              </m:r>
                            </m:e>
                            <m:sub>
                              <m:r>
                                <a:rPr lang="en-US" sz="3200" b="0" i="1" smtClean="0">
                                  <a:solidFill>
                                    <a:srgbClr val="C00000"/>
                                  </a:solidFill>
                                  <a:latin typeface="Cambria Math" panose="02040503050406030204" pitchFamily="18" charset="0"/>
                                </a:rPr>
                                <m:t>𝑖</m:t>
                              </m:r>
                            </m:sub>
                          </m:sSub>
                        </m:sub>
                        <m:sup/>
                        <m:e>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up>
                              <m:r>
                                <a:rPr lang="en-US" sz="3200" b="0" i="1" smtClean="0">
                                  <a:solidFill>
                                    <a:srgbClr val="C00000"/>
                                  </a:solidFill>
                                  <a:latin typeface="Cambria Math" panose="02040503050406030204" pitchFamily="18" charset="0"/>
                                </a:rPr>
                                <m:t>𝑝</m:t>
                              </m:r>
                            </m:sup>
                          </m:sSubSup>
                        </m:e>
                      </m:nary>
                    </m:oMath>
                  </m:oMathPara>
                </a14:m>
                <a:endParaRPr lang="en-US" sz="3600" dirty="0"/>
              </a:p>
            </p:txBody>
          </p:sp>
        </mc:Choice>
        <mc:Fallback xmlns="">
          <p:sp>
            <p:nvSpPr>
              <p:cNvPr id="7" name="TextBox 6">
                <a:extLst>
                  <a:ext uri="{FF2B5EF4-FFF2-40B4-BE49-F238E27FC236}">
                    <a16:creationId xmlns:a16="http://schemas.microsoft.com/office/drawing/2014/main" id="{46E0BAF8-1738-4FB7-A52D-CAA830B74421}"/>
                  </a:ext>
                </a:extLst>
              </p:cNvPr>
              <p:cNvSpPr txBox="1">
                <a:spLocks noRot="1" noChangeAspect="1" noMove="1" noResize="1" noEditPoints="1" noAdjustHandles="1" noChangeArrowheads="1" noChangeShapeType="1" noTextEdit="1"/>
              </p:cNvSpPr>
              <p:nvPr/>
            </p:nvSpPr>
            <p:spPr>
              <a:xfrm>
                <a:off x="4187202" y="5153447"/>
                <a:ext cx="2470163" cy="135139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69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Level Sets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a:t>
                </a:r>
                <a:r>
                  <a:rPr lang="en-US" dirty="0">
                    <a:solidFill>
                      <a:srgbClr val="00B050"/>
                    </a:solidFill>
                  </a:rPr>
                  <a:t>Intuition</a:t>
                </a:r>
                <a:r>
                  <a:rPr lang="en-US" dirty="0"/>
                  <a:t>: Level sets </a:t>
                </a:r>
                <a14:m>
                  <m:oMath xmlns:m="http://schemas.openxmlformats.org/officeDocument/2006/math">
                    <m:sSub>
                      <m:sSubPr>
                        <m:ctrlPr>
                          <a:rPr lang="en-US" b="0" i="1" smtClean="0">
                            <a:solidFill>
                              <a:srgbClr val="C00000"/>
                            </a:solidFill>
                            <a:latin typeface="Cambria Math" panose="02040503050406030204" pitchFamily="18" charset="0"/>
                          </a:rPr>
                        </m:ctrlPr>
                      </m:sSubPr>
                      <m:e>
                        <m:r>
                          <m:rPr>
                            <m:sty m:val="p"/>
                          </m:rPr>
                          <a:rPr lang="en-US" b="0" i="0" smtClean="0">
                            <a:solidFill>
                              <a:srgbClr val="C00000"/>
                            </a:solidFill>
                            <a:latin typeface="Cambria Math" panose="02040503050406030204" pitchFamily="18" charset="0"/>
                          </a:rPr>
                          <m:t>Λ</m:t>
                        </m:r>
                      </m:e>
                      <m:sub>
                        <m:r>
                          <a:rPr lang="en-US" b="0" i="1" smtClean="0">
                            <a:solidFill>
                              <a:srgbClr val="C00000"/>
                            </a:solidFill>
                            <a:latin typeface="Cambria Math" panose="02040503050406030204" pitchFamily="18" charset="0"/>
                          </a:rPr>
                          <m:t>𝑖</m:t>
                        </m:r>
                      </m:sub>
                    </m:sSub>
                  </m:oMath>
                </a14:m>
                <a:r>
                  <a:rPr lang="en-US" dirty="0"/>
                  <a:t> decompose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it suffices to obtain a </a:t>
                </a:r>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a:t>
                </a:r>
                <a14:m>
                  <m:oMath xmlns:m="http://schemas.openxmlformats.org/officeDocument/2006/math">
                    <m:acc>
                      <m:accPr>
                        <m:chr m:val="̂"/>
                        <m:ctrlPr>
                          <a:rPr lang="en-US" i="1">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e>
                    </m:acc>
                    <m:r>
                      <a:rPr lang="en-US" i="1">
                        <a:solidFill>
                          <a:srgbClr val="C00000"/>
                        </a:solidFill>
                        <a:latin typeface="Cambria Math" panose="02040503050406030204" pitchFamily="18" charset="0"/>
                      </a:rPr>
                      <m:t> </m:t>
                    </m:r>
                  </m:oMath>
                </a14:m>
                <a:r>
                  <a:rPr lang="en-US" dirty="0"/>
                  <a:t>to the contribution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oMath>
                </a14:m>
                <a:r>
                  <a:rPr lang="en-US" dirty="0"/>
                  <a:t> of each level set </a:t>
                </a:r>
                <a14:m>
                  <m:oMath xmlns:m="http://schemas.openxmlformats.org/officeDocument/2006/math">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Λ</m:t>
                        </m:r>
                      </m:e>
                      <m:sub>
                        <m:r>
                          <a:rPr lang="en-US" i="1">
                            <a:solidFill>
                              <a:srgbClr val="C00000"/>
                            </a:solidFill>
                            <a:latin typeface="Cambria Math" panose="02040503050406030204" pitchFamily="18" charset="0"/>
                          </a:rPr>
                          <m:t>𝑖</m:t>
                        </m:r>
                      </m:sub>
                    </m:sSub>
                  </m:oMath>
                </a14:m>
                <a:r>
                  <a:rPr lang="en-US" dirty="0"/>
                  <a:t> with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𝐶</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𝜀</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6E0BAF8-1738-4FB7-A52D-CAA830B74421}"/>
                  </a:ext>
                </a:extLst>
              </p:cNvPr>
              <p:cNvSpPr txBox="1"/>
              <p:nvPr/>
            </p:nvSpPr>
            <p:spPr>
              <a:xfrm>
                <a:off x="1825741" y="2557994"/>
                <a:ext cx="7673365" cy="13516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sub>
                        <m:sup/>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𝑝</m:t>
                              </m:r>
                            </m:sup>
                          </m:sSubSup>
                        </m:e>
                      </m:nary>
                      <m:r>
                        <a:rPr lang="en-US" sz="3200" b="0" i="1" smtClean="0">
                          <a:solidFill>
                            <a:srgbClr val="C00000"/>
                          </a:solidFill>
                          <a:latin typeface="Cambria Math" panose="02040503050406030204" pitchFamily="18" charset="0"/>
                        </a:rPr>
                        <m:t>=</m:t>
                      </m:r>
                      <m:nary>
                        <m:naryPr>
                          <m:chr m:val="∑"/>
                          <m:supHide m:val="on"/>
                          <m:ctrlPr>
                            <a:rPr lang="en-US" sz="3200" i="1" smtClean="0">
                              <a:solidFill>
                                <a:srgbClr val="C00000"/>
                              </a:solidFill>
                              <a:latin typeface="Cambria Math" panose="02040503050406030204" pitchFamily="18" charset="0"/>
                            </a:rPr>
                          </m:ctrlPr>
                        </m:naryPr>
                        <m:sub>
                          <m:r>
                            <a:rPr lang="en-US" sz="3200" b="0" i="1" smtClean="0">
                              <a:solidFill>
                                <a:srgbClr val="C00000"/>
                              </a:solidFill>
                              <a:latin typeface="Cambria Math" panose="02040503050406030204" pitchFamily="18" charset="0"/>
                            </a:rPr>
                            <m:t>𝑖</m:t>
                          </m:r>
                        </m:sub>
                        <m:sup/>
                        <m:e>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m:rPr>
                                      <m:sty m:val="p"/>
                                    </m:rPr>
                                    <a:rPr lang="en-US" sz="3200">
                                      <a:solidFill>
                                        <a:srgbClr val="C00000"/>
                                      </a:solidFill>
                                      <a:latin typeface="Cambria Math" panose="02040503050406030204" pitchFamily="18" charset="0"/>
                                    </a:rPr>
                                    <m:t>Λ</m:t>
                                  </m:r>
                                </m:e>
                                <m:sub>
                                  <m:r>
                                    <a:rPr lang="en-US" sz="3200" i="1">
                                      <a:solidFill>
                                        <a:srgbClr val="C00000"/>
                                      </a:solidFill>
                                      <a:latin typeface="Cambria Math" panose="02040503050406030204" pitchFamily="18" charset="0"/>
                                    </a:rPr>
                                    <m:t>𝑖</m:t>
                                  </m:r>
                                </m:sub>
                              </m:sSub>
                            </m:sub>
                            <m:sup/>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𝑝</m:t>
                                  </m:r>
                                </m:sup>
                              </m:sSubSup>
                            </m:e>
                          </m:nary>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a:rPr lang="en-US" sz="3200" b="0" i="1" smtClean="0">
                                  <a:solidFill>
                                    <a:srgbClr val="C00000"/>
                                  </a:solidFill>
                                  <a:latin typeface="Cambria Math" panose="02040503050406030204" pitchFamily="18" charset="0"/>
                                </a:rPr>
                                <m:t>𝑖</m:t>
                              </m:r>
                            </m:sub>
                            <m:sup/>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𝐶</m:t>
                                  </m:r>
                                </m:e>
                                <m:sub>
                                  <m:r>
                                    <a:rPr lang="en-US" sz="3200" b="0" i="1" smtClean="0">
                                      <a:solidFill>
                                        <a:srgbClr val="C00000"/>
                                      </a:solidFill>
                                      <a:latin typeface="Cambria Math" panose="02040503050406030204" pitchFamily="18" charset="0"/>
                                    </a:rPr>
                                    <m:t>𝑖</m:t>
                                  </m:r>
                                </m:sub>
                              </m:sSub>
                            </m:e>
                          </m:nary>
                        </m:e>
                      </m:nary>
                    </m:oMath>
                  </m:oMathPara>
                </a14:m>
                <a:endParaRPr lang="en-US" sz="3600" dirty="0"/>
              </a:p>
            </p:txBody>
          </p:sp>
        </mc:Choice>
        <mc:Fallback xmlns="">
          <p:sp>
            <p:nvSpPr>
              <p:cNvPr id="7" name="TextBox 6">
                <a:extLst>
                  <a:ext uri="{FF2B5EF4-FFF2-40B4-BE49-F238E27FC236}">
                    <a16:creationId xmlns:a16="http://schemas.microsoft.com/office/drawing/2014/main" id="{46E0BAF8-1738-4FB7-A52D-CAA830B74421}"/>
                  </a:ext>
                </a:extLst>
              </p:cNvPr>
              <p:cNvSpPr txBox="1">
                <a:spLocks noRot="1" noChangeAspect="1" noMove="1" noResize="1" noEditPoints="1" noAdjustHandles="1" noChangeArrowheads="1" noChangeShapeType="1" noTextEdit="1"/>
              </p:cNvSpPr>
              <p:nvPr/>
            </p:nvSpPr>
            <p:spPr>
              <a:xfrm>
                <a:off x="1825741" y="2557994"/>
                <a:ext cx="7673365" cy="135165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358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1965</Words>
  <Application>Microsoft Office PowerPoint</Application>
  <PresentationFormat>Widescreen</PresentationFormat>
  <Paragraphs>169</Paragraphs>
  <Slides>27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Separations for Estimating Large Frequency Moments on Data Streams</vt:lpstr>
      <vt:lpstr>Streaming Model</vt:lpstr>
      <vt:lpstr>Arbitrary-Order vs Random-Order Streams</vt:lpstr>
      <vt:lpstr>Frequency Moments</vt:lpstr>
      <vt:lpstr>Constant-Factor Approximation</vt:lpstr>
      <vt:lpstr>(1+ε)-Approximation for F_p with p&gt;2 </vt:lpstr>
      <vt:lpstr>Our Results: F_p Moment Estimation, p&gt;2 </vt:lpstr>
      <vt:lpstr>Level Sets</vt:lpstr>
      <vt:lpstr>Level Sets</vt:lpstr>
      <vt:lpstr>Heavy-Hitters</vt:lpstr>
      <vt:lpstr>Heavy-Hitters to Level Set Contributions</vt:lpstr>
      <vt:lpstr>Level Sets with Large Frequencies</vt:lpstr>
      <vt:lpstr>Idealized Algorithm</vt:lpstr>
      <vt:lpstr>Space Complexity / Source of the Separation</vt:lpstr>
      <vt:lpstr>F_p Moment Estimation, p&gt;2 </vt:lpstr>
      <vt:lpstr>Level Sets with Small Frequencies</vt:lpstr>
      <vt:lpstr>Level Sets with Small Frequencies</vt:lpstr>
      <vt:lpstr>Level Sets with Small Frequencies</vt:lpstr>
      <vt:lpstr>Level Sets with Small Frequencies</vt:lpstr>
      <vt:lpstr>Level Sets with Small Frequencies</vt:lpstr>
      <vt:lpstr>Lower Bound</vt:lpstr>
      <vt:lpstr>Lower Bound</vt:lpstr>
      <vt:lpstr>(t,ε, n)-Player Set Disjointness Estimation</vt:lpstr>
      <vt:lpstr>(t,ε, n)-Player Set Disjointness Estimation</vt:lpstr>
      <vt:lpstr>Reduction</vt:lpstr>
      <vt:lpstr>Reduction</vt:lpstr>
      <vt:lpstr>Lower Bound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Separations for Estimating Large Frequency Moments on Data Streams</dc:title>
  <dc:creator>samson</dc:creator>
  <cp:lastModifiedBy>samson</cp:lastModifiedBy>
  <cp:revision>6</cp:revision>
  <dcterms:created xsi:type="dcterms:W3CDTF">2021-07-15T01:37:43Z</dcterms:created>
  <dcterms:modified xsi:type="dcterms:W3CDTF">2021-07-15T11:51:02Z</dcterms:modified>
</cp:coreProperties>
</file>