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40" d="100"/>
          <a:sy n="40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0454285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Learning a Latent Simplex in Input-Sparsity Time</a:t>
            </a:r>
            <a:endParaRPr dirty="0"/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46144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Problem Statement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9"/>
              <p:cNvSpPr txBox="1"/>
              <p:nvPr/>
            </p:nvSpPr>
            <p:spPr>
              <a:xfrm>
                <a:off x="948146" y="4527035"/>
                <a:ext cx="10955683" cy="677589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vertices of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-simplex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latent points in convex hull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observed points perturbations of latent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2800" dirty="0"/>
                  <a:t>: recover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accurately and efficiently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dirty="0"/>
              </a:p>
            </p:txBody>
          </p:sp>
        </mc:Choice>
        <mc:Fallback>
          <p:sp>
            <p:nvSpPr>
              <p:cNvPr id="34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146" y="4527035"/>
                <a:ext cx="10955683" cy="6775894"/>
              </a:xfrm>
              <a:prstGeom prst="rect">
                <a:avLst/>
              </a:prstGeom>
              <a:blipFill>
                <a:blip r:embed="rId2"/>
                <a:stretch>
                  <a:fillRect l="-1391" t="-36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43"/>
          <p:cNvSpPr txBox="1"/>
          <p:nvPr/>
        </p:nvSpPr>
        <p:spPr>
          <a:xfrm>
            <a:off x="11960187" y="10059352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Results and Related Work</a:t>
            </a:r>
            <a:endParaRPr dirty="0"/>
          </a:p>
        </p:txBody>
      </p:sp>
      <p:sp>
        <p:nvSpPr>
          <p:cNvPr id="48" name="TextBox 60"/>
          <p:cNvSpPr txBox="1"/>
          <p:nvPr/>
        </p:nvSpPr>
        <p:spPr>
          <a:xfrm>
            <a:off x="9792722" y="21100288"/>
            <a:ext cx="175757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49" name="TextBox 61"/>
          <p:cNvSpPr txBox="1"/>
          <p:nvPr/>
        </p:nvSpPr>
        <p:spPr>
          <a:xfrm>
            <a:off x="11550293" y="20881724"/>
            <a:ext cx="11966334" cy="921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400" dirty="0">
                <a:solidFill>
                  <a:srgbClr val="00B0F0"/>
                </a:solidFill>
              </a:rPr>
              <a:t>[BK20] </a:t>
            </a:r>
            <a:r>
              <a:rPr lang="en-US" sz="1400" dirty="0" err="1">
                <a:solidFill>
                  <a:schemeClr val="tx1"/>
                </a:solidFill>
              </a:rPr>
              <a:t>Chiranjib</a:t>
            </a:r>
            <a:r>
              <a:rPr lang="en-US" sz="1400" dirty="0">
                <a:solidFill>
                  <a:schemeClr val="tx1"/>
                </a:solidFill>
              </a:rPr>
              <a:t> Bhattacharyya, Ravindran Kannan: Finding a latent k-simplex in O* (k · </a:t>
            </a:r>
            <a:r>
              <a:rPr lang="en-US" sz="1400" dirty="0" err="1">
                <a:solidFill>
                  <a:schemeClr val="tx1"/>
                </a:solidFill>
              </a:rPr>
              <a:t>nnz</a:t>
            </a:r>
            <a:r>
              <a:rPr lang="en-US" sz="1400" dirty="0">
                <a:solidFill>
                  <a:schemeClr val="tx1"/>
                </a:solidFill>
              </a:rPr>
              <a:t>(data)) time via Subset Smoothing. SODA 2020: 122-140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sz="1400" dirty="0">
                <a:solidFill>
                  <a:srgbClr val="00B0F0"/>
                </a:solidFill>
              </a:rPr>
              <a:t>[CEMMP15] </a:t>
            </a:r>
            <a:r>
              <a:rPr lang="en-US" sz="1400" dirty="0">
                <a:solidFill>
                  <a:schemeClr val="tx1"/>
                </a:solidFill>
              </a:rPr>
              <a:t>Michael B. Cohen, Sam Elder, Cameron </a:t>
            </a:r>
            <a:r>
              <a:rPr lang="en-US" sz="1400" dirty="0" err="1">
                <a:solidFill>
                  <a:schemeClr val="tx1"/>
                </a:solidFill>
              </a:rPr>
              <a:t>Musco</a:t>
            </a:r>
            <a:r>
              <a:rPr lang="en-US" sz="1400" dirty="0">
                <a:solidFill>
                  <a:schemeClr val="tx1"/>
                </a:solidFill>
              </a:rPr>
              <a:t>, Christopher </a:t>
            </a:r>
            <a:r>
              <a:rPr lang="en-US" sz="1400" dirty="0" err="1">
                <a:solidFill>
                  <a:schemeClr val="tx1"/>
                </a:solidFill>
              </a:rPr>
              <a:t>Musco</a:t>
            </a:r>
            <a:r>
              <a:rPr lang="en-US" sz="1400" dirty="0">
                <a:solidFill>
                  <a:schemeClr val="tx1"/>
                </a:solidFill>
              </a:rPr>
              <a:t>, Madalina </a:t>
            </a:r>
            <a:r>
              <a:rPr lang="en-US" sz="1400" dirty="0" err="1">
                <a:solidFill>
                  <a:schemeClr val="tx1"/>
                </a:solidFill>
              </a:rPr>
              <a:t>Persu</a:t>
            </a:r>
            <a:r>
              <a:rPr lang="en-US" sz="1400" dirty="0">
                <a:solidFill>
                  <a:schemeClr val="tx1"/>
                </a:solidFill>
              </a:rPr>
              <a:t>: Dimensionality Reduction for k-Means Clustering and Low Rank Approximation. STOC 2015: 163-172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0" name="TextBox 37"/>
          <p:cNvSpPr txBox="1"/>
          <p:nvPr/>
        </p:nvSpPr>
        <p:spPr>
          <a:xfrm>
            <a:off x="11960187" y="607610"/>
            <a:ext cx="10044537" cy="2554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3200" dirty="0" err="1"/>
              <a:t>Ainesh</a:t>
            </a:r>
            <a:r>
              <a:rPr lang="en-US" sz="3200" dirty="0"/>
              <a:t> </a:t>
            </a:r>
            <a:r>
              <a:rPr lang="en-US" sz="3200" dirty="0" err="1"/>
              <a:t>Bakshi</a:t>
            </a:r>
            <a:r>
              <a:rPr lang="en-US" sz="3200" dirty="0"/>
              <a:t> (Carnegie Mellon University)</a:t>
            </a:r>
          </a:p>
          <a:p>
            <a:r>
              <a:rPr lang="en-US" sz="3200" dirty="0" err="1"/>
              <a:t>Chiranjib</a:t>
            </a:r>
            <a:r>
              <a:rPr lang="en-US" sz="3200" dirty="0"/>
              <a:t> Bhattacharyya (Indian Institute of Science)</a:t>
            </a:r>
          </a:p>
          <a:p>
            <a:r>
              <a:rPr lang="en-US" sz="3200" dirty="0"/>
              <a:t>Ravi Kannan (Microsoft Research India)</a:t>
            </a:r>
          </a:p>
          <a:p>
            <a:r>
              <a:rPr lang="en-US" sz="3200" dirty="0"/>
              <a:t>David P. Woodruff (Carnegie Mellon University)</a:t>
            </a:r>
          </a:p>
          <a:p>
            <a:r>
              <a:rPr lang="en-US" sz="3200" dirty="0"/>
              <a:t>Samson Zhou (Carnegie Mellon University)</a:t>
            </a:r>
          </a:p>
        </p:txBody>
      </p:sp>
      <p:pic>
        <p:nvPicPr>
          <p:cNvPr id="56" name="Picture 2" descr="ICLR 2021 Announces List of Accepted Papers | Synced">
            <a:extLst>
              <a:ext uri="{FF2B5EF4-FFF2-40B4-BE49-F238E27FC236}">
                <a16:creationId xmlns:a16="http://schemas.microsoft.com/office/drawing/2014/main" id="{D3DBD5BE-4E3A-450F-B600-5B8AB34C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3256" y="213932"/>
            <a:ext cx="6335025" cy="316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Oval 123">
            <a:extLst>
              <a:ext uri="{FF2B5EF4-FFF2-40B4-BE49-F238E27FC236}">
                <a16:creationId xmlns:a16="http://schemas.microsoft.com/office/drawing/2014/main" id="{ADEE53AB-DD5F-41EC-A828-567D0BC5DA69}"/>
              </a:ext>
            </a:extLst>
          </p:cNvPr>
          <p:cNvSpPr/>
          <p:nvPr/>
        </p:nvSpPr>
        <p:spPr>
          <a:xfrm>
            <a:off x="2650114" y="608835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4E85176C-ACEE-4D88-9DAD-A13DE7167774}"/>
              </a:ext>
            </a:extLst>
          </p:cNvPr>
          <p:cNvSpPr/>
          <p:nvPr/>
        </p:nvSpPr>
        <p:spPr>
          <a:xfrm>
            <a:off x="870140" y="7488081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4B280BE-4951-43A2-B049-FE353170AA56}"/>
              </a:ext>
            </a:extLst>
          </p:cNvPr>
          <p:cNvSpPr/>
          <p:nvPr/>
        </p:nvSpPr>
        <p:spPr>
          <a:xfrm>
            <a:off x="1802295" y="8843391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E6A4EA-650B-4DCB-B2CC-E2F53024EED3}"/>
              </a:ext>
            </a:extLst>
          </p:cNvPr>
          <p:cNvSpPr/>
          <p:nvPr/>
        </p:nvSpPr>
        <p:spPr>
          <a:xfrm>
            <a:off x="3533445" y="8843391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013C318-28DF-4DF7-8689-4BEE4DCB77FD}"/>
              </a:ext>
            </a:extLst>
          </p:cNvPr>
          <p:cNvSpPr/>
          <p:nvPr/>
        </p:nvSpPr>
        <p:spPr>
          <a:xfrm>
            <a:off x="4451538" y="7465350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B31AAE9-4C4A-4A4E-936B-D4E276A0DF85}"/>
                  </a:ext>
                </a:extLst>
              </p:cNvPr>
              <p:cNvSpPr txBox="1"/>
              <p:nvPr/>
            </p:nvSpPr>
            <p:spPr>
              <a:xfrm>
                <a:off x="2514732" y="5669854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1B31AAE9-4C4A-4A4E-936B-D4E276A0D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32" y="5669854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DFA26D5-1B44-45D2-A896-5263B103ABE0}"/>
                  </a:ext>
                </a:extLst>
              </p:cNvPr>
              <p:cNvSpPr txBox="1"/>
              <p:nvPr/>
            </p:nvSpPr>
            <p:spPr>
              <a:xfrm>
                <a:off x="4094585" y="697348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3DFA26D5-1B44-45D2-A896-5263B103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585" y="6973481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4535132-9838-4005-BA3C-A4E85C1F9919}"/>
                  </a:ext>
                </a:extLst>
              </p:cNvPr>
              <p:cNvSpPr txBox="1"/>
              <p:nvPr/>
            </p:nvSpPr>
            <p:spPr>
              <a:xfrm>
                <a:off x="3309656" y="9194582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4535132-9838-4005-BA3C-A4E85C1F9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56" y="9194582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CE138DF-6A36-4301-9172-FBC0D8D4C184}"/>
                  </a:ext>
                </a:extLst>
              </p:cNvPr>
              <p:cNvSpPr txBox="1"/>
              <p:nvPr/>
            </p:nvSpPr>
            <p:spPr>
              <a:xfrm>
                <a:off x="1376167" y="919164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BCE138DF-6A36-4301-9172-FBC0D8D4C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67" y="9191647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F501B49-E16C-4B1C-BC4B-FA849A6EF3CF}"/>
                  </a:ext>
                </a:extLst>
              </p:cNvPr>
              <p:cNvSpPr txBox="1"/>
              <p:nvPr/>
            </p:nvSpPr>
            <p:spPr>
              <a:xfrm>
                <a:off x="179162" y="7058618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F501B49-E16C-4B1C-BC4B-FA849A6EF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2" y="7058618"/>
                <a:ext cx="10187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D4573D6-55EE-4DCA-B350-76E80F1F912E}"/>
              </a:ext>
            </a:extLst>
          </p:cNvPr>
          <p:cNvCxnSpPr>
            <a:cxnSpLocks/>
          </p:cNvCxnSpPr>
          <p:nvPr/>
        </p:nvCxnSpPr>
        <p:spPr>
          <a:xfrm flipV="1">
            <a:off x="1029269" y="6248560"/>
            <a:ext cx="1648147" cy="126700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3AE75ED-E959-496B-B0BE-7092351ECBA4}"/>
              </a:ext>
            </a:extLst>
          </p:cNvPr>
          <p:cNvCxnSpPr>
            <a:cxnSpLocks/>
          </p:cNvCxnSpPr>
          <p:nvPr/>
        </p:nvCxnSpPr>
        <p:spPr>
          <a:xfrm flipH="1" flipV="1">
            <a:off x="1029269" y="7648288"/>
            <a:ext cx="800328" cy="122259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E73C7DB-7BEB-4D8C-A1F7-79385D1EB9FD}"/>
              </a:ext>
            </a:extLst>
          </p:cNvPr>
          <p:cNvCxnSpPr>
            <a:cxnSpLocks/>
          </p:cNvCxnSpPr>
          <p:nvPr/>
        </p:nvCxnSpPr>
        <p:spPr>
          <a:xfrm flipH="1">
            <a:off x="1988726" y="8937238"/>
            <a:ext cx="15447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2A0F2FA-C237-4E06-BD71-72C19D4E6D4F}"/>
              </a:ext>
            </a:extLst>
          </p:cNvPr>
          <p:cNvCxnSpPr>
            <a:cxnSpLocks/>
          </p:cNvCxnSpPr>
          <p:nvPr/>
        </p:nvCxnSpPr>
        <p:spPr>
          <a:xfrm flipH="1">
            <a:off x="3719876" y="7625557"/>
            <a:ext cx="758964" cy="13116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E6CC3FBE-487B-49A8-B116-99B1E3145F48}"/>
              </a:ext>
            </a:extLst>
          </p:cNvPr>
          <p:cNvCxnSpPr>
            <a:cxnSpLocks/>
          </p:cNvCxnSpPr>
          <p:nvPr/>
        </p:nvCxnSpPr>
        <p:spPr>
          <a:xfrm flipH="1" flipV="1">
            <a:off x="2809243" y="6248560"/>
            <a:ext cx="1669597" cy="124427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B8FCE61B-23BD-431E-9544-B5B8B253B5D7}"/>
              </a:ext>
            </a:extLst>
          </p:cNvPr>
          <p:cNvSpPr/>
          <p:nvPr/>
        </p:nvSpPr>
        <p:spPr>
          <a:xfrm>
            <a:off x="1750032" y="7554442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6C23FB0-6BDE-421D-B0E1-122B23E4B5F7}"/>
                  </a:ext>
                </a:extLst>
              </p:cNvPr>
              <p:cNvSpPr txBox="1"/>
              <p:nvPr/>
            </p:nvSpPr>
            <p:spPr>
              <a:xfrm>
                <a:off x="1801669" y="7657901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6C23FB0-6BDE-421D-B0E1-122B23E4B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69" y="7657901"/>
                <a:ext cx="428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Oval 140">
            <a:extLst>
              <a:ext uri="{FF2B5EF4-FFF2-40B4-BE49-F238E27FC236}">
                <a16:creationId xmlns:a16="http://schemas.microsoft.com/office/drawing/2014/main" id="{134F6531-6278-429C-9520-C20890F383A2}"/>
              </a:ext>
            </a:extLst>
          </p:cNvPr>
          <p:cNvSpPr/>
          <p:nvPr/>
        </p:nvSpPr>
        <p:spPr>
          <a:xfrm>
            <a:off x="1183818" y="7714907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EDF1482-03B5-476A-8C4A-0D475BA4771B}"/>
                  </a:ext>
                </a:extLst>
              </p:cNvPr>
              <p:cNvSpPr txBox="1"/>
              <p:nvPr/>
            </p:nvSpPr>
            <p:spPr>
              <a:xfrm>
                <a:off x="1277033" y="7784554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EDF1482-03B5-476A-8C4A-0D475BA4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33" y="7784554"/>
                <a:ext cx="428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Oval 142">
            <a:extLst>
              <a:ext uri="{FF2B5EF4-FFF2-40B4-BE49-F238E27FC236}">
                <a16:creationId xmlns:a16="http://schemas.microsoft.com/office/drawing/2014/main" id="{5711AFE1-30D2-4419-862B-C3B1BB089E87}"/>
              </a:ext>
            </a:extLst>
          </p:cNvPr>
          <p:cNvSpPr/>
          <p:nvPr/>
        </p:nvSpPr>
        <p:spPr>
          <a:xfrm>
            <a:off x="1386562" y="732413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22C5466-D9B0-4913-9B1F-747A7865F793}"/>
                  </a:ext>
                </a:extLst>
              </p:cNvPr>
              <p:cNvSpPr txBox="1"/>
              <p:nvPr/>
            </p:nvSpPr>
            <p:spPr>
              <a:xfrm>
                <a:off x="1487766" y="7023715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22C5466-D9B0-4913-9B1F-747A7865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66" y="7023715"/>
                <a:ext cx="42871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144">
            <a:extLst>
              <a:ext uri="{FF2B5EF4-FFF2-40B4-BE49-F238E27FC236}">
                <a16:creationId xmlns:a16="http://schemas.microsoft.com/office/drawing/2014/main" id="{40F4C07B-45A8-4A4E-B62E-F24827278EB4}"/>
              </a:ext>
            </a:extLst>
          </p:cNvPr>
          <p:cNvSpPr/>
          <p:nvPr/>
        </p:nvSpPr>
        <p:spPr>
          <a:xfrm>
            <a:off x="2528971" y="7378527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A353398-3B44-454A-AE55-B71EF2E106FF}"/>
                  </a:ext>
                </a:extLst>
              </p:cNvPr>
              <p:cNvSpPr txBox="1"/>
              <p:nvPr/>
            </p:nvSpPr>
            <p:spPr>
              <a:xfrm>
                <a:off x="2407827" y="7551427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BA353398-3B44-454A-AE55-B71EF2E10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827" y="7551427"/>
                <a:ext cx="42871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Oval 146">
            <a:extLst>
              <a:ext uri="{FF2B5EF4-FFF2-40B4-BE49-F238E27FC236}">
                <a16:creationId xmlns:a16="http://schemas.microsoft.com/office/drawing/2014/main" id="{8EC46408-C906-4C56-896D-928259BF0A26}"/>
              </a:ext>
            </a:extLst>
          </p:cNvPr>
          <p:cNvSpPr/>
          <p:nvPr/>
        </p:nvSpPr>
        <p:spPr>
          <a:xfrm>
            <a:off x="1962388" y="8612195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FA14C69-06BB-40EC-B63A-C6FE9C055E73}"/>
                  </a:ext>
                </a:extLst>
              </p:cNvPr>
              <p:cNvSpPr txBox="1"/>
              <p:nvPr/>
            </p:nvSpPr>
            <p:spPr>
              <a:xfrm>
                <a:off x="2094896" y="8605572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FA14C69-06BB-40EC-B63A-C6FE9C05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896" y="8605572"/>
                <a:ext cx="4287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Oval 148">
            <a:extLst>
              <a:ext uri="{FF2B5EF4-FFF2-40B4-BE49-F238E27FC236}">
                <a16:creationId xmlns:a16="http://schemas.microsoft.com/office/drawing/2014/main" id="{6F9EC51D-74FC-4923-AC18-D263AB755EC9}"/>
              </a:ext>
            </a:extLst>
          </p:cNvPr>
          <p:cNvSpPr/>
          <p:nvPr/>
        </p:nvSpPr>
        <p:spPr>
          <a:xfrm>
            <a:off x="2678042" y="6312521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A209CE7-6621-4FF0-8B29-BAAE28145EE3}"/>
                  </a:ext>
                </a:extLst>
              </p:cNvPr>
              <p:cNvSpPr txBox="1"/>
              <p:nvPr/>
            </p:nvSpPr>
            <p:spPr>
              <a:xfrm>
                <a:off x="2556898" y="6485421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A209CE7-6621-4FF0-8B29-BAAE28145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898" y="6485421"/>
                <a:ext cx="42871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Oval 150">
            <a:extLst>
              <a:ext uri="{FF2B5EF4-FFF2-40B4-BE49-F238E27FC236}">
                <a16:creationId xmlns:a16="http://schemas.microsoft.com/office/drawing/2014/main" id="{EBD17B3B-95D1-4C92-8C9D-70D2679F9417}"/>
              </a:ext>
            </a:extLst>
          </p:cNvPr>
          <p:cNvSpPr/>
          <p:nvPr/>
        </p:nvSpPr>
        <p:spPr>
          <a:xfrm>
            <a:off x="3653963" y="844360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A681D59-A2AE-4495-9290-1FE039BCE4CF}"/>
                  </a:ext>
                </a:extLst>
              </p:cNvPr>
              <p:cNvSpPr txBox="1"/>
              <p:nvPr/>
            </p:nvSpPr>
            <p:spPr>
              <a:xfrm>
                <a:off x="3309656" y="8449375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CA681D59-A2AE-4495-9290-1FE039BCE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656" y="8449375"/>
                <a:ext cx="42871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Oval 152">
            <a:extLst>
              <a:ext uri="{FF2B5EF4-FFF2-40B4-BE49-F238E27FC236}">
                <a16:creationId xmlns:a16="http://schemas.microsoft.com/office/drawing/2014/main" id="{34FFAF78-68AE-444F-B6B6-1728427B6506}"/>
              </a:ext>
            </a:extLst>
          </p:cNvPr>
          <p:cNvSpPr/>
          <p:nvPr/>
        </p:nvSpPr>
        <p:spPr>
          <a:xfrm>
            <a:off x="4094585" y="768450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0F4EAE7-5B20-450B-8A3F-6F293A0A2EDF}"/>
                  </a:ext>
                </a:extLst>
              </p:cNvPr>
              <p:cNvSpPr txBox="1"/>
              <p:nvPr/>
            </p:nvSpPr>
            <p:spPr>
              <a:xfrm>
                <a:off x="3807395" y="7802832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20F4EAE7-5B20-450B-8A3F-6F293A0A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95" y="7802832"/>
                <a:ext cx="42871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Oval 154">
            <a:extLst>
              <a:ext uri="{FF2B5EF4-FFF2-40B4-BE49-F238E27FC236}">
                <a16:creationId xmlns:a16="http://schemas.microsoft.com/office/drawing/2014/main" id="{F87FBD42-1860-46F6-8A09-03160A7F72E3}"/>
              </a:ext>
            </a:extLst>
          </p:cNvPr>
          <p:cNvSpPr/>
          <p:nvPr/>
        </p:nvSpPr>
        <p:spPr>
          <a:xfrm>
            <a:off x="4010534" y="7273448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D49BF05-EF65-477D-891E-8E496D2C4E0F}"/>
                  </a:ext>
                </a:extLst>
              </p:cNvPr>
              <p:cNvSpPr txBox="1"/>
              <p:nvPr/>
            </p:nvSpPr>
            <p:spPr>
              <a:xfrm>
                <a:off x="3558779" y="7167086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D49BF05-EF65-477D-891E-8E496D2C4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779" y="7167086"/>
                <a:ext cx="428718" cy="369332"/>
              </a:xfrm>
              <a:prstGeom prst="rect">
                <a:avLst/>
              </a:prstGeom>
              <a:blipFill>
                <a:blip r:embed="rId17"/>
                <a:stretch>
                  <a:fillRect r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Oval 191">
            <a:extLst>
              <a:ext uri="{FF2B5EF4-FFF2-40B4-BE49-F238E27FC236}">
                <a16:creationId xmlns:a16="http://schemas.microsoft.com/office/drawing/2014/main" id="{72FB78A9-B5DC-463B-8DDA-3C1AC73C05B6}"/>
              </a:ext>
            </a:extLst>
          </p:cNvPr>
          <p:cNvSpPr/>
          <p:nvPr/>
        </p:nvSpPr>
        <p:spPr>
          <a:xfrm>
            <a:off x="7916017" y="6224941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0E09427B-8A18-4196-8298-8C4C38678907}"/>
              </a:ext>
            </a:extLst>
          </p:cNvPr>
          <p:cNvSpPr/>
          <p:nvPr/>
        </p:nvSpPr>
        <p:spPr>
          <a:xfrm>
            <a:off x="6192249" y="7413454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A0BEE5DE-0B81-4D68-9DF0-FE0699B48EA2}"/>
              </a:ext>
            </a:extLst>
          </p:cNvPr>
          <p:cNvSpPr/>
          <p:nvPr/>
        </p:nvSpPr>
        <p:spPr>
          <a:xfrm>
            <a:off x="7068198" y="89799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1336749C-A5F7-4505-9660-29321A5B0F1B}"/>
              </a:ext>
            </a:extLst>
          </p:cNvPr>
          <p:cNvSpPr/>
          <p:nvPr/>
        </p:nvSpPr>
        <p:spPr>
          <a:xfrm>
            <a:off x="8799348" y="89799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9A652FFF-7BC6-44BA-8C44-37699308FB4E}"/>
              </a:ext>
            </a:extLst>
          </p:cNvPr>
          <p:cNvSpPr/>
          <p:nvPr/>
        </p:nvSpPr>
        <p:spPr>
          <a:xfrm>
            <a:off x="9717441" y="7601938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9EA0AD8-A8CB-4333-83CE-2DA2AEBB42AA}"/>
                  </a:ext>
                </a:extLst>
              </p:cNvPr>
              <p:cNvSpPr txBox="1"/>
              <p:nvPr/>
            </p:nvSpPr>
            <p:spPr>
              <a:xfrm>
                <a:off x="7780635" y="5806442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9EA0AD8-A8CB-4333-83CE-2DA2AEBB4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635" y="5806442"/>
                <a:ext cx="101871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E15E6C-B9F2-4E25-9BE9-C1CE9DEAB928}"/>
                  </a:ext>
                </a:extLst>
              </p:cNvPr>
              <p:cNvSpPr txBox="1"/>
              <p:nvPr/>
            </p:nvSpPr>
            <p:spPr>
              <a:xfrm>
                <a:off x="9449838" y="720210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A2E15E6C-B9F2-4E25-9BE9-C1CE9DEAB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9838" y="7202101"/>
                <a:ext cx="10187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EBE25D5B-D4BC-4351-BD67-7774B6464F98}"/>
                  </a:ext>
                </a:extLst>
              </p:cNvPr>
              <p:cNvSpPr txBox="1"/>
              <p:nvPr/>
            </p:nvSpPr>
            <p:spPr>
              <a:xfrm>
                <a:off x="8575559" y="933117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EBE25D5B-D4BC-4351-BD67-7774B646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559" y="9331170"/>
                <a:ext cx="101871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99D320B-F7F8-4389-A098-25B4C08E5FDD}"/>
                  </a:ext>
                </a:extLst>
              </p:cNvPr>
              <p:cNvSpPr txBox="1"/>
              <p:nvPr/>
            </p:nvSpPr>
            <p:spPr>
              <a:xfrm>
                <a:off x="6642070" y="9328235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699D320B-F7F8-4389-A098-25B4C08E5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070" y="9328235"/>
                <a:ext cx="101871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125503F-8AA9-4597-B702-82D802E47BAA}"/>
                  </a:ext>
                </a:extLst>
              </p:cNvPr>
              <p:cNvSpPr txBox="1"/>
              <p:nvPr/>
            </p:nvSpPr>
            <p:spPr>
              <a:xfrm>
                <a:off x="5501271" y="698399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125503F-8AA9-4597-B702-82D802E4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271" y="6983991"/>
                <a:ext cx="1018713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2" name="Oval 201">
            <a:extLst>
              <a:ext uri="{FF2B5EF4-FFF2-40B4-BE49-F238E27FC236}">
                <a16:creationId xmlns:a16="http://schemas.microsoft.com/office/drawing/2014/main" id="{515D7588-7BE4-4959-839D-5075C9E3B7CA}"/>
              </a:ext>
            </a:extLst>
          </p:cNvPr>
          <p:cNvSpPr/>
          <p:nvPr/>
        </p:nvSpPr>
        <p:spPr>
          <a:xfrm>
            <a:off x="5786503" y="8298171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DBA69EE-319D-497B-AA97-4D785B35D5C5}"/>
                  </a:ext>
                </a:extLst>
              </p:cNvPr>
              <p:cNvSpPr txBox="1"/>
              <p:nvPr/>
            </p:nvSpPr>
            <p:spPr>
              <a:xfrm>
                <a:off x="5342620" y="8207352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1DBA69EE-319D-497B-AA97-4D785B35D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620" y="8207352"/>
                <a:ext cx="42871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" name="Oval 203">
            <a:extLst>
              <a:ext uri="{FF2B5EF4-FFF2-40B4-BE49-F238E27FC236}">
                <a16:creationId xmlns:a16="http://schemas.microsoft.com/office/drawing/2014/main" id="{7592F547-1F41-49AA-B02E-1E10302DA92C}"/>
              </a:ext>
            </a:extLst>
          </p:cNvPr>
          <p:cNvSpPr/>
          <p:nvPr/>
        </p:nvSpPr>
        <p:spPr>
          <a:xfrm>
            <a:off x="6505927" y="764028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4CC0F8C2-5470-4C1A-BC15-73FAEB33A612}"/>
                  </a:ext>
                </a:extLst>
              </p:cNvPr>
              <p:cNvSpPr txBox="1"/>
              <p:nvPr/>
            </p:nvSpPr>
            <p:spPr>
              <a:xfrm>
                <a:off x="6384783" y="7813180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4CC0F8C2-5470-4C1A-BC15-73FAEB33A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83" y="7813180"/>
                <a:ext cx="428718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" name="Oval 205">
            <a:extLst>
              <a:ext uri="{FF2B5EF4-FFF2-40B4-BE49-F238E27FC236}">
                <a16:creationId xmlns:a16="http://schemas.microsoft.com/office/drawing/2014/main" id="{76802745-64B9-4A40-8166-0C2154266275}"/>
              </a:ext>
            </a:extLst>
          </p:cNvPr>
          <p:cNvSpPr/>
          <p:nvPr/>
        </p:nvSpPr>
        <p:spPr>
          <a:xfrm>
            <a:off x="6505927" y="679772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EA2A0AD4-ABBC-49C4-A10C-A52EC8059C19}"/>
                  </a:ext>
                </a:extLst>
              </p:cNvPr>
              <p:cNvSpPr txBox="1"/>
              <p:nvPr/>
            </p:nvSpPr>
            <p:spPr>
              <a:xfrm>
                <a:off x="6384783" y="6970620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EA2A0AD4-ABBC-49C4-A10C-A52EC8059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783" y="6970620"/>
                <a:ext cx="428718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Oval 207">
            <a:extLst>
              <a:ext uri="{FF2B5EF4-FFF2-40B4-BE49-F238E27FC236}">
                <a16:creationId xmlns:a16="http://schemas.microsoft.com/office/drawing/2014/main" id="{BB312645-FB00-4AAC-A4DB-BA356892D057}"/>
              </a:ext>
            </a:extLst>
          </p:cNvPr>
          <p:cNvSpPr/>
          <p:nvPr/>
        </p:nvSpPr>
        <p:spPr>
          <a:xfrm>
            <a:off x="7794874" y="7515115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78FBF93A-BF9D-457E-A489-65314CABDF0E}"/>
                  </a:ext>
                </a:extLst>
              </p:cNvPr>
              <p:cNvSpPr txBox="1"/>
              <p:nvPr/>
            </p:nvSpPr>
            <p:spPr>
              <a:xfrm>
                <a:off x="7673730" y="7688015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78FBF93A-BF9D-457E-A489-65314CABD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730" y="7688015"/>
                <a:ext cx="42871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Oval 209">
            <a:extLst>
              <a:ext uri="{FF2B5EF4-FFF2-40B4-BE49-F238E27FC236}">
                <a16:creationId xmlns:a16="http://schemas.microsoft.com/office/drawing/2014/main" id="{C22F06E2-FC5D-4CE2-9BCA-04349FC89982}"/>
              </a:ext>
            </a:extLst>
          </p:cNvPr>
          <p:cNvSpPr/>
          <p:nvPr/>
        </p:nvSpPr>
        <p:spPr>
          <a:xfrm>
            <a:off x="8192153" y="622796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5EBB6AC-B095-4044-A38A-106407B76DF6}"/>
                  </a:ext>
                </a:extLst>
              </p:cNvPr>
              <p:cNvSpPr txBox="1"/>
              <p:nvPr/>
            </p:nvSpPr>
            <p:spPr>
              <a:xfrm>
                <a:off x="8071009" y="6400869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B5EBB6AC-B095-4044-A38A-106407B76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009" y="6400869"/>
                <a:ext cx="42871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Oval 211">
            <a:extLst>
              <a:ext uri="{FF2B5EF4-FFF2-40B4-BE49-F238E27FC236}">
                <a16:creationId xmlns:a16="http://schemas.microsoft.com/office/drawing/2014/main" id="{D28E6197-5DC4-411F-AAB7-3148E7FB61D7}"/>
              </a:ext>
            </a:extLst>
          </p:cNvPr>
          <p:cNvSpPr/>
          <p:nvPr/>
        </p:nvSpPr>
        <p:spPr>
          <a:xfrm>
            <a:off x="9715416" y="786507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8C68ECFD-E9DB-492B-8957-7A56CA5179CD}"/>
                  </a:ext>
                </a:extLst>
              </p:cNvPr>
              <p:cNvSpPr txBox="1"/>
              <p:nvPr/>
            </p:nvSpPr>
            <p:spPr>
              <a:xfrm>
                <a:off x="9594272" y="8037979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8C68ECFD-E9DB-492B-8957-7A56CA517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272" y="8037979"/>
                <a:ext cx="42871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Oval 213">
            <a:extLst>
              <a:ext uri="{FF2B5EF4-FFF2-40B4-BE49-F238E27FC236}">
                <a16:creationId xmlns:a16="http://schemas.microsoft.com/office/drawing/2014/main" id="{8BE480CF-30E0-4E30-99D5-BC56B9CBC87D}"/>
              </a:ext>
            </a:extLst>
          </p:cNvPr>
          <p:cNvSpPr/>
          <p:nvPr/>
        </p:nvSpPr>
        <p:spPr>
          <a:xfrm>
            <a:off x="7333786" y="8625441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D636B6E-8EE4-4864-A55D-3E88C9E94222}"/>
                  </a:ext>
                </a:extLst>
              </p:cNvPr>
              <p:cNvSpPr txBox="1"/>
              <p:nvPr/>
            </p:nvSpPr>
            <p:spPr>
              <a:xfrm>
                <a:off x="7212642" y="8798341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D636B6E-8EE4-4864-A55D-3E88C9E94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642" y="8798341"/>
                <a:ext cx="428718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Oval 215">
            <a:extLst>
              <a:ext uri="{FF2B5EF4-FFF2-40B4-BE49-F238E27FC236}">
                <a16:creationId xmlns:a16="http://schemas.microsoft.com/office/drawing/2014/main" id="{A2B6C71D-5E7A-4078-8372-A7D336EB34CD}"/>
              </a:ext>
            </a:extLst>
          </p:cNvPr>
          <p:cNvSpPr/>
          <p:nvPr/>
        </p:nvSpPr>
        <p:spPr>
          <a:xfrm>
            <a:off x="9106923" y="868534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5720833-82BE-422F-8C89-B66EB314D33A}"/>
                  </a:ext>
                </a:extLst>
              </p:cNvPr>
              <p:cNvSpPr txBox="1"/>
              <p:nvPr/>
            </p:nvSpPr>
            <p:spPr>
              <a:xfrm>
                <a:off x="8985779" y="8858243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5720833-82BE-422F-8C89-B66EB314D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779" y="8858243"/>
                <a:ext cx="428718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8" name="Oval 217">
            <a:extLst>
              <a:ext uri="{FF2B5EF4-FFF2-40B4-BE49-F238E27FC236}">
                <a16:creationId xmlns:a16="http://schemas.microsoft.com/office/drawing/2014/main" id="{87786166-1A49-43BA-8D0F-FF02217D7434}"/>
              </a:ext>
            </a:extLst>
          </p:cNvPr>
          <p:cNvSpPr/>
          <p:nvPr/>
        </p:nvSpPr>
        <p:spPr>
          <a:xfrm>
            <a:off x="6762374" y="8949062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A7F117C7-2DCF-443E-A017-A63098AD7C63}"/>
                  </a:ext>
                </a:extLst>
              </p:cNvPr>
              <p:cNvSpPr txBox="1"/>
              <p:nvPr/>
            </p:nvSpPr>
            <p:spPr>
              <a:xfrm>
                <a:off x="6374697" y="8647028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A7F117C7-2DCF-443E-A017-A63098AD7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697" y="8647028"/>
                <a:ext cx="428718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Oval 219">
            <a:extLst>
              <a:ext uri="{FF2B5EF4-FFF2-40B4-BE49-F238E27FC236}">
                <a16:creationId xmlns:a16="http://schemas.microsoft.com/office/drawing/2014/main" id="{278392C1-06D7-4BB6-A99A-8F6F77F1C11F}"/>
              </a:ext>
            </a:extLst>
          </p:cNvPr>
          <p:cNvSpPr/>
          <p:nvPr/>
        </p:nvSpPr>
        <p:spPr>
          <a:xfrm>
            <a:off x="9497166" y="729292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0D3DD9F9-D1B3-41FF-AA3F-3B456258D953}"/>
                  </a:ext>
                </a:extLst>
              </p:cNvPr>
              <p:cNvSpPr txBox="1"/>
              <p:nvPr/>
            </p:nvSpPr>
            <p:spPr>
              <a:xfrm>
                <a:off x="9004919" y="7202101"/>
                <a:ext cx="4287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0D3DD9F9-D1B3-41FF-AA3F-3B456258D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4919" y="7202101"/>
                <a:ext cx="428718" cy="369332"/>
              </a:xfrm>
              <a:prstGeom prst="rect">
                <a:avLst/>
              </a:prstGeom>
              <a:blipFill>
                <a:blip r:embed="rId32"/>
                <a:stretch>
                  <a:fillRect r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D1EE182F-F9E9-4384-95BE-EF5271989E9F}"/>
              </a:ext>
            </a:extLst>
          </p:cNvPr>
          <p:cNvCxnSpPr>
            <a:cxnSpLocks/>
            <a:stCxn id="193" idx="7"/>
            <a:endCxn id="192" idx="3"/>
          </p:cNvCxnSpPr>
          <p:nvPr/>
        </p:nvCxnSpPr>
        <p:spPr>
          <a:xfrm flipV="1">
            <a:off x="6351378" y="6385148"/>
            <a:ext cx="1591941" cy="1055793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4F20BD0D-44B7-4B9E-B474-69D008CD3CBC}"/>
              </a:ext>
            </a:extLst>
          </p:cNvPr>
          <p:cNvCxnSpPr>
            <a:cxnSpLocks/>
            <a:stCxn id="196" idx="1"/>
            <a:endCxn id="192" idx="5"/>
          </p:cNvCxnSpPr>
          <p:nvPr/>
        </p:nvCxnSpPr>
        <p:spPr>
          <a:xfrm flipH="1" flipV="1">
            <a:off x="8075146" y="6385148"/>
            <a:ext cx="1669597" cy="124427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E28CA8C4-0996-468A-8C28-4CCE1403CE36}"/>
              </a:ext>
            </a:extLst>
          </p:cNvPr>
          <p:cNvCxnSpPr>
            <a:cxnSpLocks/>
            <a:stCxn id="194" idx="1"/>
            <a:endCxn id="193" idx="5"/>
          </p:cNvCxnSpPr>
          <p:nvPr/>
        </p:nvCxnSpPr>
        <p:spPr>
          <a:xfrm flipH="1" flipV="1">
            <a:off x="6351378" y="7573661"/>
            <a:ext cx="744122" cy="1433805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81BAE01F-D317-416C-BDE4-D183BE6EF08A}"/>
              </a:ext>
            </a:extLst>
          </p:cNvPr>
          <p:cNvCxnSpPr>
            <a:cxnSpLocks/>
            <a:stCxn id="195" idx="2"/>
            <a:endCxn id="194" idx="6"/>
          </p:cNvCxnSpPr>
          <p:nvPr/>
        </p:nvCxnSpPr>
        <p:spPr>
          <a:xfrm flipH="1">
            <a:off x="7254629" y="9073826"/>
            <a:ext cx="1544719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44465D69-D533-4227-A6D8-7EE61EDA30F9}"/>
              </a:ext>
            </a:extLst>
          </p:cNvPr>
          <p:cNvCxnSpPr>
            <a:cxnSpLocks/>
            <a:stCxn id="196" idx="3"/>
            <a:endCxn id="195" idx="6"/>
          </p:cNvCxnSpPr>
          <p:nvPr/>
        </p:nvCxnSpPr>
        <p:spPr>
          <a:xfrm flipH="1">
            <a:off x="8985779" y="7762145"/>
            <a:ext cx="758964" cy="131168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39">
            <a:extLst>
              <a:ext uri="{FF2B5EF4-FFF2-40B4-BE49-F238E27FC236}">
                <a16:creationId xmlns:a16="http://schemas.microsoft.com/office/drawing/2014/main" id="{872CBA4F-57C6-4BE7-A79C-69A910CD037D}"/>
              </a:ext>
            </a:extLst>
          </p:cNvPr>
          <p:cNvSpPr txBox="1"/>
          <p:nvPr/>
        </p:nvSpPr>
        <p:spPr>
          <a:xfrm>
            <a:off x="965500" y="12367656"/>
            <a:ext cx="10818393" cy="41813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Topic models</a:t>
            </a:r>
            <a:r>
              <a:rPr lang="en-US" sz="2800" dirty="0"/>
              <a:t>: identify abstract topics in a collection of documents by discovering latent semantic 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Mixed membership block stochastic model</a:t>
            </a:r>
            <a:r>
              <a:rPr lang="en-US" sz="2800" dirty="0"/>
              <a:t>: recover communities in a network by observing frequencies of communication between nodes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Adversarial clustering</a:t>
            </a:r>
            <a:r>
              <a:rPr lang="en-US" sz="2800" dirty="0"/>
              <a:t>: learn the centers of clusters whose mixture forms a set of latent points that may be perturbed </a:t>
            </a:r>
            <a:r>
              <a:rPr lang="en-US" sz="2800" dirty="0" err="1"/>
              <a:t>adversarially</a:t>
            </a:r>
            <a:r>
              <a:rPr lang="en-US" sz="2800" dirty="0"/>
              <a:t> but with bounded norm</a:t>
            </a:r>
            <a:endParaRPr lang="en-US" sz="2800" i="1" dirty="0"/>
          </a:p>
        </p:txBody>
      </p:sp>
      <p:sp>
        <p:nvSpPr>
          <p:cNvPr id="228" name="TextBox 38">
            <a:extLst>
              <a:ext uri="{FF2B5EF4-FFF2-40B4-BE49-F238E27FC236}">
                <a16:creationId xmlns:a16="http://schemas.microsoft.com/office/drawing/2014/main" id="{57C3C0AF-2C5E-446B-BC7D-DDB22247477D}"/>
              </a:ext>
            </a:extLst>
          </p:cNvPr>
          <p:cNvSpPr txBox="1"/>
          <p:nvPr/>
        </p:nvSpPr>
        <p:spPr>
          <a:xfrm>
            <a:off x="966242" y="11287614"/>
            <a:ext cx="58336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Applications / Motivations</a:t>
            </a:r>
            <a:endParaRPr sz="3600" dirty="0"/>
          </a:p>
        </p:txBody>
      </p:sp>
      <p:sp>
        <p:nvSpPr>
          <p:cNvPr id="229" name="TextBox 38">
            <a:extLst>
              <a:ext uri="{FF2B5EF4-FFF2-40B4-BE49-F238E27FC236}">
                <a16:creationId xmlns:a16="http://schemas.microsoft.com/office/drawing/2014/main" id="{ACD66178-5F48-4A8C-B170-22AA930CD9B3}"/>
              </a:ext>
            </a:extLst>
          </p:cNvPr>
          <p:cNvSpPr txBox="1"/>
          <p:nvPr/>
        </p:nvSpPr>
        <p:spPr>
          <a:xfrm>
            <a:off x="11960187" y="3566019"/>
            <a:ext cx="5833601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Topic Model (Latent Dirichlet Allocation)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0" name="TextBox 39">
                <a:extLst>
                  <a:ext uri="{FF2B5EF4-FFF2-40B4-BE49-F238E27FC236}">
                    <a16:creationId xmlns:a16="http://schemas.microsoft.com/office/drawing/2014/main" id="{C142CDD1-EA7E-4D16-83D4-808A38FA6754}"/>
                  </a:ext>
                </a:extLst>
              </p:cNvPr>
              <p:cNvSpPr txBox="1"/>
              <p:nvPr/>
            </p:nvSpPr>
            <p:spPr>
              <a:xfrm>
                <a:off x="11960187" y="5134643"/>
                <a:ext cx="10785513" cy="448956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vertices of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-simplex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 is the size of the dictionary and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-</a:t>
                </a:r>
                <a:r>
                  <a:rPr lang="en-US" sz="2800" dirty="0" err="1"/>
                  <a:t>th</a:t>
                </a:r>
                <a:r>
                  <a:rPr lang="en-US" sz="2800" dirty="0"/>
                  <a:t> entry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represents the frequency of word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in topic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are latent points (distributions)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i="1" dirty="0"/>
                  <a:t>, </a:t>
                </a: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Dir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(1/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are observed points (documents)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i="1" dirty="0"/>
                  <a:t>, </a:t>
                </a:r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is an elementary vector drawn from the multinomial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i="1" dirty="0"/>
              </a:p>
            </p:txBody>
          </p:sp>
        </mc:Choice>
        <mc:Fallback>
          <p:sp>
            <p:nvSpPr>
              <p:cNvPr id="230" name="TextBox 39">
                <a:extLst>
                  <a:ext uri="{FF2B5EF4-FFF2-40B4-BE49-F238E27FC236}">
                    <a16:creationId xmlns:a16="http://schemas.microsoft.com/office/drawing/2014/main" id="{C142CDD1-EA7E-4D16-83D4-808A38FA6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87" y="5134643"/>
                <a:ext cx="10785513" cy="4489562"/>
              </a:xfrm>
              <a:prstGeom prst="rect">
                <a:avLst/>
              </a:prstGeom>
              <a:blipFill>
                <a:blip r:embed="rId33"/>
                <a:stretch>
                  <a:fillRect l="-1583" t="-407" r="-2487" b="-2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39">
                <a:extLst>
                  <a:ext uri="{FF2B5EF4-FFF2-40B4-BE49-F238E27FC236}">
                    <a16:creationId xmlns:a16="http://schemas.microsoft.com/office/drawing/2014/main" id="{957084EB-4DAD-4CF3-8B8A-59ED266AD61D}"/>
                  </a:ext>
                </a:extLst>
              </p:cNvPr>
              <p:cNvSpPr txBox="1"/>
              <p:nvPr/>
            </p:nvSpPr>
            <p:spPr>
              <a:xfrm>
                <a:off x="11960186" y="11091645"/>
                <a:ext cx="10579601" cy="368953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Our result</a:t>
                </a:r>
                <a:r>
                  <a:rPr lang="en-US" sz="2800" dirty="0"/>
                  <a:t>: Given certain geometric assumptions, there exists an algorithm with runtime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𝑛𝑛𝑧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that recovers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, e.g., each vertex is recovered up to “small” Euclidean distance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Previous</a:t>
                </a:r>
                <a:r>
                  <a:rPr lang="en-US" sz="2800" dirty="0"/>
                  <a:t>: Bhattacharyya and Kannan </a:t>
                </a:r>
                <a:r>
                  <a:rPr lang="en-US" sz="2800" dirty="0">
                    <a:solidFill>
                      <a:srgbClr val="00B0F0"/>
                    </a:solidFill>
                  </a:rPr>
                  <a:t>[BK20]</a:t>
                </a:r>
                <a:r>
                  <a:rPr lang="en-US" sz="2800" i="1" dirty="0"/>
                  <a:t> </a:t>
                </a:r>
                <a:r>
                  <a:rPr lang="en-US" sz="2800" dirty="0"/>
                  <a:t>showed that given certain geometric assumptions, there exists an algorithm with runtime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𝑛𝑛𝑧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that recovers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, e.g., each vertex is recovered up to “small” Euclidean distance </a:t>
                </a:r>
              </a:p>
            </p:txBody>
          </p:sp>
        </mc:Choice>
        <mc:Fallback>
          <p:sp>
            <p:nvSpPr>
              <p:cNvPr id="231" name="TextBox 39">
                <a:extLst>
                  <a:ext uri="{FF2B5EF4-FFF2-40B4-BE49-F238E27FC236}">
                    <a16:creationId xmlns:a16="http://schemas.microsoft.com/office/drawing/2014/main" id="{957084EB-4DAD-4CF3-8B8A-59ED266AD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86" y="11091645"/>
                <a:ext cx="10579601" cy="3689536"/>
              </a:xfrm>
              <a:prstGeom prst="rect">
                <a:avLst/>
              </a:prstGeom>
              <a:blipFill>
                <a:blip r:embed="rId34"/>
                <a:stretch>
                  <a:fillRect l="-1614" t="-660" r="-2017" b="-346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TextBox 43">
            <a:extLst>
              <a:ext uri="{FF2B5EF4-FFF2-40B4-BE49-F238E27FC236}">
                <a16:creationId xmlns:a16="http://schemas.microsoft.com/office/drawing/2014/main" id="{DBC16AA4-F8B1-443C-B819-7E7EDD7E6AE6}"/>
              </a:ext>
            </a:extLst>
          </p:cNvPr>
          <p:cNvSpPr txBox="1"/>
          <p:nvPr/>
        </p:nvSpPr>
        <p:spPr>
          <a:xfrm>
            <a:off x="11960187" y="15348954"/>
            <a:ext cx="341316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Assumptions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39">
                <a:extLst>
                  <a:ext uri="{FF2B5EF4-FFF2-40B4-BE49-F238E27FC236}">
                    <a16:creationId xmlns:a16="http://schemas.microsoft.com/office/drawing/2014/main" id="{DBB6F6AF-8B9A-4905-8CA6-A95A085B6216}"/>
                  </a:ext>
                </a:extLst>
              </p:cNvPr>
              <p:cNvSpPr txBox="1"/>
              <p:nvPr/>
            </p:nvSpPr>
            <p:spPr>
              <a:xfrm>
                <a:off x="11927366" y="16446913"/>
                <a:ext cx="10579601" cy="418133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[Well-Separateness] </a:t>
                </a:r>
                <a:r>
                  <a:rPr lang="en-US" sz="2800" dirty="0"/>
                  <a:t>Each simplex vertex has non-trivial mass in the orthogonal complement of the span of the remaining vectors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[Proximate Latent Points] </a:t>
                </a:r>
                <a:r>
                  <a:rPr lang="en-US" sz="2800" dirty="0"/>
                  <a:t>There exists a significant fraction of points near each simplex vertex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[Spectrally Bounded Perturbation] </a:t>
                </a:r>
                <a:r>
                  <a:rPr lang="en-US" sz="2800" dirty="0"/>
                  <a:t>Total mass of perturbation should not be too large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[Significant Singular Values] </a:t>
                </a:r>
                <a:r>
                  <a:rPr lang="en-US" sz="2800" dirty="0"/>
                  <a:t>The top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singular values should make up most of the mass of the </a:t>
                </a:r>
                <a:r>
                  <a:rPr lang="en-US" sz="2800" dirty="0" err="1"/>
                  <a:t>Frobenius</a:t>
                </a:r>
                <a:r>
                  <a:rPr lang="en-US" sz="2800" dirty="0"/>
                  <a:t> norm</a:t>
                </a:r>
              </a:p>
            </p:txBody>
          </p:sp>
        </mc:Choice>
        <mc:Fallback>
          <p:sp>
            <p:nvSpPr>
              <p:cNvPr id="233" name="TextBox 39">
                <a:extLst>
                  <a:ext uri="{FF2B5EF4-FFF2-40B4-BE49-F238E27FC236}">
                    <a16:creationId xmlns:a16="http://schemas.microsoft.com/office/drawing/2014/main" id="{DBB6F6AF-8B9A-4905-8CA6-A95A085B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366" y="16446913"/>
                <a:ext cx="10579601" cy="4181337"/>
              </a:xfrm>
              <a:prstGeom prst="rect">
                <a:avLst/>
              </a:prstGeom>
              <a:blipFill>
                <a:blip r:embed="rId35"/>
                <a:stretch>
                  <a:fillRect l="-1614" t="-729" r="-1210" b="-306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Oval 233">
            <a:extLst>
              <a:ext uri="{FF2B5EF4-FFF2-40B4-BE49-F238E27FC236}">
                <a16:creationId xmlns:a16="http://schemas.microsoft.com/office/drawing/2014/main" id="{704AA400-4470-4EBB-937F-A10B2E2A6184}"/>
              </a:ext>
            </a:extLst>
          </p:cNvPr>
          <p:cNvSpPr/>
          <p:nvPr/>
        </p:nvSpPr>
        <p:spPr>
          <a:xfrm>
            <a:off x="16457162" y="158424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AFA6057A-6ABE-46C1-8D06-06A185DA1348}"/>
              </a:ext>
            </a:extLst>
          </p:cNvPr>
          <p:cNvSpPr/>
          <p:nvPr/>
        </p:nvSpPr>
        <p:spPr>
          <a:xfrm>
            <a:off x="19098268" y="158424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20EBAA08-AE99-4677-97ED-3F91EC474B07}"/>
              </a:ext>
            </a:extLst>
          </p:cNvPr>
          <p:cNvSpPr/>
          <p:nvPr/>
        </p:nvSpPr>
        <p:spPr>
          <a:xfrm>
            <a:off x="20498357" y="158424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21FABD3A-26C2-4C3C-96AB-5B172C3BF503}"/>
                  </a:ext>
                </a:extLst>
              </p:cNvPr>
              <p:cNvSpPr txBox="1"/>
              <p:nvPr/>
            </p:nvSpPr>
            <p:spPr>
              <a:xfrm>
                <a:off x="16041020" y="1530945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21FABD3A-26C2-4C3C-96AB-5B172C3BF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1020" y="15309457"/>
                <a:ext cx="1018713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13E205F-40CF-4D27-8C61-24A1728DCA2B}"/>
                  </a:ext>
                </a:extLst>
              </p:cNvPr>
              <p:cNvSpPr txBox="1"/>
              <p:nvPr/>
            </p:nvSpPr>
            <p:spPr>
              <a:xfrm>
                <a:off x="18682126" y="1530945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013E205F-40CF-4D27-8C61-24A1728DC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2126" y="15309457"/>
                <a:ext cx="1018713" cy="369332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ED29A1AF-0601-45F9-8F9E-043C0A2C5C18}"/>
                  </a:ext>
                </a:extLst>
              </p:cNvPr>
              <p:cNvSpPr txBox="1"/>
              <p:nvPr/>
            </p:nvSpPr>
            <p:spPr>
              <a:xfrm>
                <a:off x="20090719" y="1530945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ED29A1AF-0601-45F9-8F9E-043C0A2C5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0719" y="15309457"/>
                <a:ext cx="1018713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Oval 239">
            <a:extLst>
              <a:ext uri="{FF2B5EF4-FFF2-40B4-BE49-F238E27FC236}">
                <a16:creationId xmlns:a16="http://schemas.microsoft.com/office/drawing/2014/main" id="{E3D237BC-79DB-4CBF-AD9D-0D58F67BBC59}"/>
              </a:ext>
            </a:extLst>
          </p:cNvPr>
          <p:cNvSpPr/>
          <p:nvPr/>
        </p:nvSpPr>
        <p:spPr>
          <a:xfrm>
            <a:off x="17777715" y="158424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78FA560-3FDA-451C-A26B-B553E966DC19}"/>
                  </a:ext>
                </a:extLst>
              </p:cNvPr>
              <p:cNvSpPr txBox="1"/>
              <p:nvPr/>
            </p:nvSpPr>
            <p:spPr>
              <a:xfrm>
                <a:off x="17361573" y="1530945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E78FA560-3FDA-451C-A26B-B553E966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1573" y="15309457"/>
                <a:ext cx="1018713" cy="369332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Oval 241">
            <a:extLst>
              <a:ext uri="{FF2B5EF4-FFF2-40B4-BE49-F238E27FC236}">
                <a16:creationId xmlns:a16="http://schemas.microsoft.com/office/drawing/2014/main" id="{64DF013B-E3B0-4C65-A210-CD619F4F6E6A}"/>
              </a:ext>
            </a:extLst>
          </p:cNvPr>
          <p:cNvSpPr/>
          <p:nvPr/>
        </p:nvSpPr>
        <p:spPr>
          <a:xfrm>
            <a:off x="18437991" y="1584247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3FFA4F33-E087-46D4-828B-BFC87D95D5F4}"/>
              </a:ext>
            </a:extLst>
          </p:cNvPr>
          <p:cNvSpPr/>
          <p:nvPr/>
        </p:nvSpPr>
        <p:spPr>
          <a:xfrm>
            <a:off x="3067214" y="17685518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B498A476-FFAB-4A70-9949-46184ED34DB2}"/>
              </a:ext>
            </a:extLst>
          </p:cNvPr>
          <p:cNvSpPr/>
          <p:nvPr/>
        </p:nvSpPr>
        <p:spPr>
          <a:xfrm>
            <a:off x="1287240" y="19085246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2234C1A1-FA12-4EDC-8207-F121602067F1}"/>
              </a:ext>
            </a:extLst>
          </p:cNvPr>
          <p:cNvSpPr/>
          <p:nvPr/>
        </p:nvSpPr>
        <p:spPr>
          <a:xfrm>
            <a:off x="2219395" y="20440556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AF5580C3-9CFE-4228-941D-7AE0CB471F11}"/>
              </a:ext>
            </a:extLst>
          </p:cNvPr>
          <p:cNvSpPr/>
          <p:nvPr/>
        </p:nvSpPr>
        <p:spPr>
          <a:xfrm>
            <a:off x="3950545" y="20440556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4EA8110E-6495-471D-8446-814A8BD8489B}"/>
              </a:ext>
            </a:extLst>
          </p:cNvPr>
          <p:cNvSpPr/>
          <p:nvPr/>
        </p:nvSpPr>
        <p:spPr>
          <a:xfrm>
            <a:off x="4868638" y="1906251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8C2A3B0-36E0-4492-B3DB-23A6303CA79C}"/>
                  </a:ext>
                </a:extLst>
              </p:cNvPr>
              <p:cNvSpPr txBox="1"/>
              <p:nvPr/>
            </p:nvSpPr>
            <p:spPr>
              <a:xfrm>
                <a:off x="2931832" y="17267019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88C2A3B0-36E0-4492-B3DB-23A6303CA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32" y="17267019"/>
                <a:ext cx="1018713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0BA451AC-1E1F-41DC-B7ED-3205C21BCEE3}"/>
                  </a:ext>
                </a:extLst>
              </p:cNvPr>
              <p:cNvSpPr txBox="1"/>
              <p:nvPr/>
            </p:nvSpPr>
            <p:spPr>
              <a:xfrm>
                <a:off x="4961853" y="1891233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0BA451AC-1E1F-41DC-B7ED-3205C21B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853" y="18912336"/>
                <a:ext cx="1018713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8881D87-FED9-457B-8582-C99FB027D4BA}"/>
                  </a:ext>
                </a:extLst>
              </p:cNvPr>
              <p:cNvSpPr txBox="1"/>
              <p:nvPr/>
            </p:nvSpPr>
            <p:spPr>
              <a:xfrm>
                <a:off x="3726756" y="2079174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8881D87-FED9-457B-8582-C99FB027D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756" y="20791747"/>
                <a:ext cx="1018713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0F02D017-4B64-4F77-BA35-61104CC4C5E6}"/>
                  </a:ext>
                </a:extLst>
              </p:cNvPr>
              <p:cNvSpPr txBox="1"/>
              <p:nvPr/>
            </p:nvSpPr>
            <p:spPr>
              <a:xfrm>
                <a:off x="1793267" y="20788812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0F02D017-4B64-4F77-BA35-61104CC4C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67" y="20788812"/>
                <a:ext cx="1018713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F957E915-14BA-4715-BCBD-D66D61CA9B13}"/>
                  </a:ext>
                </a:extLst>
              </p:cNvPr>
              <p:cNvSpPr txBox="1"/>
              <p:nvPr/>
            </p:nvSpPr>
            <p:spPr>
              <a:xfrm>
                <a:off x="596262" y="1865578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F957E915-14BA-4715-BCBD-D66D61CA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62" y="18655783"/>
                <a:ext cx="1018713" cy="36933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5" name="Oval 274">
            <a:extLst>
              <a:ext uri="{FF2B5EF4-FFF2-40B4-BE49-F238E27FC236}">
                <a16:creationId xmlns:a16="http://schemas.microsoft.com/office/drawing/2014/main" id="{E2ED75FD-00E9-4128-B193-E910DC5115C2}"/>
              </a:ext>
            </a:extLst>
          </p:cNvPr>
          <p:cNvSpPr/>
          <p:nvPr/>
        </p:nvSpPr>
        <p:spPr>
          <a:xfrm>
            <a:off x="4559038" y="18868106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102E2F30-A74A-4F80-9702-D280B6A076E0}"/>
              </a:ext>
            </a:extLst>
          </p:cNvPr>
          <p:cNvSpPr/>
          <p:nvPr/>
        </p:nvSpPr>
        <p:spPr>
          <a:xfrm>
            <a:off x="4535728" y="1923949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E3ECE7E1-6B5A-49B9-AAD1-539433C791AC}"/>
              </a:ext>
            </a:extLst>
          </p:cNvPr>
          <p:cNvSpPr/>
          <p:nvPr/>
        </p:nvSpPr>
        <p:spPr>
          <a:xfrm>
            <a:off x="4868638" y="18677168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20EB5A98-EEAE-4820-97C2-95A320854033}"/>
              </a:ext>
            </a:extLst>
          </p:cNvPr>
          <p:cNvSpPr/>
          <p:nvPr/>
        </p:nvSpPr>
        <p:spPr>
          <a:xfrm>
            <a:off x="4868637" y="19414571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979870A1-1C02-4189-A405-BAFB62A90474}"/>
              </a:ext>
            </a:extLst>
          </p:cNvPr>
          <p:cNvSpPr/>
          <p:nvPr/>
        </p:nvSpPr>
        <p:spPr>
          <a:xfrm>
            <a:off x="4349297" y="20148818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6CE1339-A65D-4EA0-8140-044528FADBDF}"/>
              </a:ext>
            </a:extLst>
          </p:cNvPr>
          <p:cNvSpPr/>
          <p:nvPr/>
        </p:nvSpPr>
        <p:spPr>
          <a:xfrm>
            <a:off x="2511617" y="20252862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EA521D97-8D7A-46DE-9033-9ADA98FD3BC2}"/>
              </a:ext>
            </a:extLst>
          </p:cNvPr>
          <p:cNvSpPr/>
          <p:nvPr/>
        </p:nvSpPr>
        <p:spPr>
          <a:xfrm>
            <a:off x="2221617" y="20085642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A4571A3F-9A1C-4831-8526-36FAC6F5691E}"/>
              </a:ext>
            </a:extLst>
          </p:cNvPr>
          <p:cNvSpPr/>
          <p:nvPr/>
        </p:nvSpPr>
        <p:spPr>
          <a:xfrm>
            <a:off x="1886853" y="2034670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66BC09AB-8A4E-4278-8BF3-CB89FD6A6C44}"/>
              </a:ext>
            </a:extLst>
          </p:cNvPr>
          <p:cNvSpPr/>
          <p:nvPr/>
        </p:nvSpPr>
        <p:spPr>
          <a:xfrm>
            <a:off x="2765378" y="1980258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9C1E15C1-8B02-4B13-8FAD-B87D363E175C}"/>
              </a:ext>
            </a:extLst>
          </p:cNvPr>
          <p:cNvSpPr/>
          <p:nvPr/>
        </p:nvSpPr>
        <p:spPr>
          <a:xfrm>
            <a:off x="3067213" y="19478735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40D86DD0-E014-49F0-853E-426C0B2F6C1E}"/>
              </a:ext>
            </a:extLst>
          </p:cNvPr>
          <p:cNvSpPr/>
          <p:nvPr/>
        </p:nvSpPr>
        <p:spPr>
          <a:xfrm>
            <a:off x="3470042" y="1923901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E3E205A7-0A7D-456E-969D-127A247C776E}"/>
              </a:ext>
            </a:extLst>
          </p:cNvPr>
          <p:cNvSpPr/>
          <p:nvPr/>
        </p:nvSpPr>
        <p:spPr>
          <a:xfrm>
            <a:off x="3861961" y="19025115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AA4FB579-5A9F-49DA-B1AB-E429B7E2B425}"/>
              </a:ext>
            </a:extLst>
          </p:cNvPr>
          <p:cNvSpPr/>
          <p:nvPr/>
        </p:nvSpPr>
        <p:spPr>
          <a:xfrm>
            <a:off x="8383208" y="20249332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6499E595-199F-45E2-AD86-9028C53595CB}"/>
              </a:ext>
            </a:extLst>
          </p:cNvPr>
          <p:cNvSpPr/>
          <p:nvPr/>
        </p:nvSpPr>
        <p:spPr>
          <a:xfrm>
            <a:off x="10939217" y="20361494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8C73F0CD-EF4A-4B58-863E-D6813E750A04}"/>
                  </a:ext>
                </a:extLst>
              </p:cNvPr>
              <p:cNvSpPr txBox="1"/>
              <p:nvPr/>
            </p:nvSpPr>
            <p:spPr>
              <a:xfrm>
                <a:off x="7967066" y="1971631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8C73F0CD-EF4A-4B58-863E-D6813E75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7066" y="19716310"/>
                <a:ext cx="1018713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81679C7-29EF-4ABE-B678-4AAF660644BB}"/>
                  </a:ext>
                </a:extLst>
              </p:cNvPr>
              <p:cNvSpPr txBox="1"/>
              <p:nvPr/>
            </p:nvSpPr>
            <p:spPr>
              <a:xfrm>
                <a:off x="10531579" y="19828472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81679C7-29EF-4ABE-B678-4AAF6606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579" y="19828472"/>
                <a:ext cx="1018713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Oval 290">
            <a:extLst>
              <a:ext uri="{FF2B5EF4-FFF2-40B4-BE49-F238E27FC236}">
                <a16:creationId xmlns:a16="http://schemas.microsoft.com/office/drawing/2014/main" id="{22DEC050-4F23-4223-A859-8627659E5D23}"/>
              </a:ext>
            </a:extLst>
          </p:cNvPr>
          <p:cNvSpPr/>
          <p:nvPr/>
        </p:nvSpPr>
        <p:spPr>
          <a:xfrm>
            <a:off x="7425888" y="20249332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11F7B76A-C4CF-444E-AFC2-370838B952D6}"/>
              </a:ext>
            </a:extLst>
          </p:cNvPr>
          <p:cNvSpPr/>
          <p:nvPr/>
        </p:nvSpPr>
        <p:spPr>
          <a:xfrm>
            <a:off x="7151406" y="20249332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A4AF7693-E25D-4D6D-9738-AA7F82CD0A0A}"/>
              </a:ext>
            </a:extLst>
          </p:cNvPr>
          <p:cNvSpPr/>
          <p:nvPr/>
        </p:nvSpPr>
        <p:spPr>
          <a:xfrm>
            <a:off x="6835888" y="20249332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905F384C-6D50-4B8B-B885-E79C1366246D}"/>
              </a:ext>
            </a:extLst>
          </p:cNvPr>
          <p:cNvSpPr/>
          <p:nvPr/>
        </p:nvSpPr>
        <p:spPr>
          <a:xfrm>
            <a:off x="10714136" y="20361494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BC1CEBF4-3DF6-4C11-A5C2-59058FF88C46}"/>
              </a:ext>
            </a:extLst>
          </p:cNvPr>
          <p:cNvSpPr/>
          <p:nvPr/>
        </p:nvSpPr>
        <p:spPr>
          <a:xfrm>
            <a:off x="11161521" y="20361494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52C685A0-7D22-449C-8B05-E69B72AD6F95}"/>
              </a:ext>
            </a:extLst>
          </p:cNvPr>
          <p:cNvSpPr/>
          <p:nvPr/>
        </p:nvSpPr>
        <p:spPr>
          <a:xfrm>
            <a:off x="7246824" y="19991795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6B2B3A41-9A46-40E2-9111-1939AC2D1BB7}"/>
              </a:ext>
            </a:extLst>
          </p:cNvPr>
          <p:cNvSpPr/>
          <p:nvPr/>
        </p:nvSpPr>
        <p:spPr>
          <a:xfrm>
            <a:off x="7332672" y="2050686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FA3B09E3-8D08-4DBD-A97F-E74CB535E8C8}"/>
              </a:ext>
            </a:extLst>
          </p:cNvPr>
          <p:cNvSpPr/>
          <p:nvPr/>
        </p:nvSpPr>
        <p:spPr>
          <a:xfrm>
            <a:off x="7050792" y="20506869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4BDC349D-B1A7-4533-B7B5-CE481EB1EAF0}"/>
              </a:ext>
            </a:extLst>
          </p:cNvPr>
          <p:cNvSpPr/>
          <p:nvPr/>
        </p:nvSpPr>
        <p:spPr>
          <a:xfrm>
            <a:off x="7011726" y="17825730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38F424A1-62BE-4F3C-990F-0EEC1C95C0B8}"/>
              </a:ext>
            </a:extLst>
          </p:cNvPr>
          <p:cNvSpPr/>
          <p:nvPr/>
        </p:nvSpPr>
        <p:spPr>
          <a:xfrm>
            <a:off x="11052921" y="17825730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6A258865-C7ED-49AF-882E-12E7F44768E6}"/>
                  </a:ext>
                </a:extLst>
              </p:cNvPr>
              <p:cNvSpPr txBox="1"/>
              <p:nvPr/>
            </p:nvSpPr>
            <p:spPr>
              <a:xfrm>
                <a:off x="6595584" y="17292708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6A258865-C7ED-49AF-882E-12E7F4476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584" y="17292708"/>
                <a:ext cx="1018713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D3B84552-D8EB-45EC-9A9D-C896474EE892}"/>
                  </a:ext>
                </a:extLst>
              </p:cNvPr>
              <p:cNvSpPr txBox="1"/>
              <p:nvPr/>
            </p:nvSpPr>
            <p:spPr>
              <a:xfrm>
                <a:off x="10645283" y="17292708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8" name="TextBox 317">
                <a:extLst>
                  <a:ext uri="{FF2B5EF4-FFF2-40B4-BE49-F238E27FC236}">
                    <a16:creationId xmlns:a16="http://schemas.microsoft.com/office/drawing/2014/main" id="{D3B84552-D8EB-45EC-9A9D-C896474EE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5283" y="17292708"/>
                <a:ext cx="1018713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9" name="Oval 318">
            <a:extLst>
              <a:ext uri="{FF2B5EF4-FFF2-40B4-BE49-F238E27FC236}">
                <a16:creationId xmlns:a16="http://schemas.microsoft.com/office/drawing/2014/main" id="{73B16C5E-2EFE-4128-A5CA-42DDF3652B97}"/>
              </a:ext>
            </a:extLst>
          </p:cNvPr>
          <p:cNvSpPr/>
          <p:nvPr/>
        </p:nvSpPr>
        <p:spPr>
          <a:xfrm>
            <a:off x="6693609" y="1782573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911C0C55-83E2-4FA9-90EA-645BADB43A45}"/>
              </a:ext>
            </a:extLst>
          </p:cNvPr>
          <p:cNvSpPr/>
          <p:nvPr/>
        </p:nvSpPr>
        <p:spPr>
          <a:xfrm>
            <a:off x="7329843" y="1782573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22E3AD04-C4B4-4580-A72C-ABEFAC52ECCC}"/>
              </a:ext>
            </a:extLst>
          </p:cNvPr>
          <p:cNvSpPr/>
          <p:nvPr/>
        </p:nvSpPr>
        <p:spPr>
          <a:xfrm>
            <a:off x="8943358" y="17250566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A142CAF6-A835-40FA-8BC9-1B1674044317}"/>
              </a:ext>
            </a:extLst>
          </p:cNvPr>
          <p:cNvSpPr/>
          <p:nvPr/>
        </p:nvSpPr>
        <p:spPr>
          <a:xfrm>
            <a:off x="10827840" y="1782573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491BF545-A256-461C-A66A-12EC299185D4}"/>
              </a:ext>
            </a:extLst>
          </p:cNvPr>
          <p:cNvSpPr/>
          <p:nvPr/>
        </p:nvSpPr>
        <p:spPr>
          <a:xfrm>
            <a:off x="11275225" y="17825730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FC2451DE-B9C9-43B6-A69E-4D67A85E17D5}"/>
              </a:ext>
            </a:extLst>
          </p:cNvPr>
          <p:cNvSpPr/>
          <p:nvPr/>
        </p:nvSpPr>
        <p:spPr>
          <a:xfrm>
            <a:off x="8636298" y="17250566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93C5F3E8-1559-4F32-AA35-1394D6420283}"/>
              </a:ext>
            </a:extLst>
          </p:cNvPr>
          <p:cNvSpPr/>
          <p:nvPr/>
        </p:nvSpPr>
        <p:spPr>
          <a:xfrm>
            <a:off x="7012056" y="18083267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9F6AD158-D889-4403-B4BC-E88618B4B1C6}"/>
              </a:ext>
            </a:extLst>
          </p:cNvPr>
          <p:cNvSpPr/>
          <p:nvPr/>
        </p:nvSpPr>
        <p:spPr>
          <a:xfrm>
            <a:off x="8822729" y="17042368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33A78E63-74B2-4567-8798-227EEF412877}"/>
              </a:ext>
            </a:extLst>
          </p:cNvPr>
          <p:cNvSpPr/>
          <p:nvPr/>
        </p:nvSpPr>
        <p:spPr>
          <a:xfrm>
            <a:off x="8543082" y="17025068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8D8222C9-B6E5-4045-8980-42F24EA2D38B}"/>
              </a:ext>
            </a:extLst>
          </p:cNvPr>
          <p:cNvSpPr/>
          <p:nvPr/>
        </p:nvSpPr>
        <p:spPr>
          <a:xfrm>
            <a:off x="9130900" y="17030653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272BF97F-84DA-49EF-B66A-BD9081DBA098}"/>
              </a:ext>
            </a:extLst>
          </p:cNvPr>
          <p:cNvSpPr/>
          <p:nvPr/>
        </p:nvSpPr>
        <p:spPr>
          <a:xfrm>
            <a:off x="8878996" y="16783151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C3FB2263-0171-4561-ACD3-FE8A02D9164E}"/>
              </a:ext>
            </a:extLst>
          </p:cNvPr>
          <p:cNvSpPr/>
          <p:nvPr/>
        </p:nvSpPr>
        <p:spPr>
          <a:xfrm>
            <a:off x="7317637" y="18083267"/>
            <a:ext cx="186431" cy="187694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509CA1-C3F0-4521-9408-800BB7F0E38C}"/>
              </a:ext>
            </a:extLst>
          </p:cNvPr>
          <p:cNvCxnSpPr/>
          <p:nvPr/>
        </p:nvCxnSpPr>
        <p:spPr>
          <a:xfrm flipH="1">
            <a:off x="5972934" y="17368623"/>
            <a:ext cx="7632" cy="3792456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1C2F9935-8643-4448-B9DE-DC9F4AF0BB54}"/>
              </a:ext>
            </a:extLst>
          </p:cNvPr>
          <p:cNvCxnSpPr>
            <a:cxnSpLocks/>
            <a:stCxn id="271" idx="3"/>
          </p:cNvCxnSpPr>
          <p:nvPr/>
        </p:nvCxnSpPr>
        <p:spPr>
          <a:xfrm flipV="1">
            <a:off x="5980566" y="19055800"/>
            <a:ext cx="5641561" cy="4120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2" name="TextBox 38">
            <a:extLst>
              <a:ext uri="{FF2B5EF4-FFF2-40B4-BE49-F238E27FC236}">
                <a16:creationId xmlns:a16="http://schemas.microsoft.com/office/drawing/2014/main" id="{F92166F5-BD29-4547-958B-E33F2B152718}"/>
              </a:ext>
            </a:extLst>
          </p:cNvPr>
          <p:cNvSpPr txBox="1"/>
          <p:nvPr/>
        </p:nvSpPr>
        <p:spPr>
          <a:xfrm>
            <a:off x="23407143" y="2611588"/>
            <a:ext cx="58336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Algorithm</a:t>
            </a: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TextBox 39">
                <a:extLst>
                  <a:ext uri="{FF2B5EF4-FFF2-40B4-BE49-F238E27FC236}">
                    <a16:creationId xmlns:a16="http://schemas.microsoft.com/office/drawing/2014/main" id="{52E48DC0-6B41-485F-96BF-6F6ACB02EE09}"/>
                  </a:ext>
                </a:extLst>
              </p:cNvPr>
              <p:cNvSpPr txBox="1"/>
              <p:nvPr/>
            </p:nvSpPr>
            <p:spPr>
              <a:xfrm>
                <a:off x="23344754" y="3486457"/>
                <a:ext cx="9341227" cy="407470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Compute rank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matrices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dirty="0"/>
                  <a:t> so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𝑌𝑍</m:t>
                            </m:r>
                          </m:e>
                        </m:d>
                      </m:e>
                      <m: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Initiate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 and repeat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times:</a:t>
                </a:r>
                <a:endParaRPr lang="en-US" sz="3600" dirty="0"/>
              </a:p>
              <a:p>
                <a:pPr marL="3429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be an orthonormal basis for the vectors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3429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Compute the projection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that projects onto the row span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2400" dirty="0"/>
              </a:p>
              <a:p>
                <a:pPr marL="3429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Generate a random Gaussian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400" dirty="0"/>
                  <a:t> and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𝑌𝑍</m:t>
                    </m:r>
                  </m:oMath>
                </a14:m>
                <a:endParaRPr lang="en-US" sz="2400" dirty="0"/>
              </a:p>
              <a:p>
                <a:pPr marL="342900" lvl="1" indent="-342900"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Add into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/>
                  <a:t> the average of the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columns of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indexed by the largest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coordinates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Output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34" name="TextBox 39">
                <a:extLst>
                  <a:ext uri="{FF2B5EF4-FFF2-40B4-BE49-F238E27FC236}">
                    <a16:creationId xmlns:a16="http://schemas.microsoft.com/office/drawing/2014/main" id="{52E48DC0-6B41-485F-96BF-6F6ACB02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4754" y="3486457"/>
                <a:ext cx="9341227" cy="4074705"/>
              </a:xfrm>
              <a:prstGeom prst="rect">
                <a:avLst/>
              </a:prstGeom>
              <a:blipFill>
                <a:blip r:embed="rId49"/>
                <a:stretch>
                  <a:fillRect l="-1632" t="-599" r="-2480" b="-194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5" name="TextBox 38">
            <a:extLst>
              <a:ext uri="{FF2B5EF4-FFF2-40B4-BE49-F238E27FC236}">
                <a16:creationId xmlns:a16="http://schemas.microsoft.com/office/drawing/2014/main" id="{20453FE5-C1DA-4144-985E-30F9D6FA7767}"/>
              </a:ext>
            </a:extLst>
          </p:cNvPr>
          <p:cNvSpPr txBox="1"/>
          <p:nvPr/>
        </p:nvSpPr>
        <p:spPr>
          <a:xfrm>
            <a:off x="23383714" y="7694209"/>
            <a:ext cx="863495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Technical Contribution / Intuition</a:t>
            </a:r>
            <a:endParaRPr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Box 39">
                <a:extLst>
                  <a:ext uri="{FF2B5EF4-FFF2-40B4-BE49-F238E27FC236}">
                    <a16:creationId xmlns:a16="http://schemas.microsoft.com/office/drawing/2014/main" id="{78F4E2AA-46E5-4369-9AA0-1DEED6C82BB6}"/>
                  </a:ext>
                </a:extLst>
              </p:cNvPr>
              <p:cNvSpPr txBox="1"/>
              <p:nvPr/>
            </p:nvSpPr>
            <p:spPr>
              <a:xfrm>
                <a:off x="23401937" y="8537450"/>
                <a:ext cx="9064533" cy="840634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Show that the subspaces obtained via spectral low-rank approximation are close to the true left and right top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singular space in angular (</a:t>
                </a:r>
                <a:r>
                  <a:rPr lang="en-US" sz="2800" dirty="0">
                    <a:solidFill>
                      <a:srgbClr val="C00000"/>
                    </a:solidFill>
                  </a:rPr>
                  <a:t>sin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800" dirty="0"/>
                  <a:t>) distance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To recover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, it suffices to consider the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/>
                  <a:t>-dimensional smoothed polytope in the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-dimensional space spanned by the top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singular vectors of the approximate data matrix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𝑌𝑍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Use input sparsity runtime algorithm to find rank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matrices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F0"/>
                    </a:solidFill>
                  </a:rPr>
                  <a:t>[CEMMP15]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Use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𝑌𝑍</m:t>
                    </m:r>
                  </m:oMath>
                </a14:m>
                <a:r>
                  <a:rPr lang="en-US" sz="2800" dirty="0"/>
                  <a:t> as a proxy for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: avoids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𝑛𝑛𝑧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runtime from repeated power iteration 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Subset smoothing (average of the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coordinates) to reduce the affects of outliers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effectLst/>
                  </a:rPr>
                  <a:t> Repeatedly sample random vectors from the subspace orthogonal to the set of vertex approximations picked thus far</a:t>
                </a:r>
                <a:endParaRPr lang="en-US" sz="2800" dirty="0"/>
              </a:p>
            </p:txBody>
          </p:sp>
        </mc:Choice>
        <mc:Fallback>
          <p:sp>
            <p:nvSpPr>
              <p:cNvPr id="336" name="TextBox 39">
                <a:extLst>
                  <a:ext uri="{FF2B5EF4-FFF2-40B4-BE49-F238E27FC236}">
                    <a16:creationId xmlns:a16="http://schemas.microsoft.com/office/drawing/2014/main" id="{78F4E2AA-46E5-4369-9AA0-1DEED6C82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1937" y="8537450"/>
                <a:ext cx="9064533" cy="8406340"/>
              </a:xfrm>
              <a:prstGeom prst="rect">
                <a:avLst/>
              </a:prstGeom>
              <a:blipFill>
                <a:blip r:embed="rId50"/>
                <a:stretch>
                  <a:fillRect l="-1883" t="-363" r="-2488" b="-14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79399247-1AFD-4976-A60C-D6274DD8C713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3129967" y="16255089"/>
            <a:ext cx="9064533" cy="26772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9A793E-1CEE-4B09-8C06-66A4EDE06B8C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23516626" y="19179092"/>
            <a:ext cx="8798710" cy="23592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768</Words>
  <Application>Microsoft Office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</dc:creator>
  <cp:lastModifiedBy>samson</cp:lastModifiedBy>
  <cp:revision>11</cp:revision>
  <dcterms:modified xsi:type="dcterms:W3CDTF">2021-03-26T06:13:12Z</dcterms:modified>
</cp:coreProperties>
</file>