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494" r:id="rId3"/>
    <p:sldId id="296" r:id="rId4"/>
    <p:sldId id="297" r:id="rId5"/>
    <p:sldId id="298" r:id="rId6"/>
    <p:sldId id="264" r:id="rId7"/>
    <p:sldId id="787" r:id="rId8"/>
    <p:sldId id="673" r:id="rId9"/>
    <p:sldId id="7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CF147-E94C-4AE8-9828-59D8137BE1A3}"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45826-029D-44E5-888D-D1A1FCD51139}" type="slidenum">
              <a:rPr lang="en-US" smtClean="0"/>
              <a:t>‹#›</a:t>
            </a:fld>
            <a:endParaRPr lang="en-US"/>
          </a:p>
        </p:txBody>
      </p:sp>
    </p:spTree>
    <p:extLst>
      <p:ext uri="{BB962C8B-B14F-4D97-AF65-F5344CB8AC3E}">
        <p14:creationId xmlns:p14="http://schemas.microsoft.com/office/powerpoint/2010/main" val="130206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5</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7</a:t>
            </a:fld>
            <a:endParaRPr lang="en-US"/>
          </a:p>
        </p:txBody>
      </p:sp>
    </p:spTree>
    <p:extLst>
      <p:ext uri="{BB962C8B-B14F-4D97-AF65-F5344CB8AC3E}">
        <p14:creationId xmlns:p14="http://schemas.microsoft.com/office/powerpoint/2010/main" val="420823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8</a:t>
            </a:fld>
            <a:endParaRPr lang="en-US"/>
          </a:p>
        </p:txBody>
      </p:sp>
    </p:spTree>
    <p:extLst>
      <p:ext uri="{BB962C8B-B14F-4D97-AF65-F5344CB8AC3E}">
        <p14:creationId xmlns:p14="http://schemas.microsoft.com/office/powerpoint/2010/main" val="282466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9</a:t>
            </a:fld>
            <a:endParaRPr lang="en-US"/>
          </a:p>
        </p:txBody>
      </p:sp>
    </p:spTree>
    <p:extLst>
      <p:ext uri="{BB962C8B-B14F-4D97-AF65-F5344CB8AC3E}">
        <p14:creationId xmlns:p14="http://schemas.microsoft.com/office/powerpoint/2010/main" val="348127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E554-4367-24E3-9858-A55E7681C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5EB20-26F9-C10B-8DC1-A6C45AA1A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60A69-D1FD-A4BA-8241-8CE51B4F756A}"/>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A3802750-7FED-D96C-B6BB-C642C86BD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D5B8A-C7A7-014A-0912-236DB3A05817}"/>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231556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DD87-7B43-4D53-2F6C-DBFA0BE08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6BDC96-5E33-9AB9-7A7E-0D6DAA365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650A-25BB-B631-9C8F-4C820B3B2209}"/>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2EF096FE-9090-949C-E567-7B7CC9EBB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F715-1A68-D83A-48DD-5C1AAC32D64D}"/>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9503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DCC73-7026-E8D2-F256-301ADDA2A1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093C64-D55F-3085-007D-F1FD26335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B4920-7675-2B23-CBB6-E4DAB9881314}"/>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4DD68E61-521A-159F-61D0-642D10254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6B962-8E07-EDC1-1B7B-D5C6A2C55E8D}"/>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143241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439B-C6B0-0ECC-4D7D-FE8338847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5E7C6-09F2-49B2-0042-4AC7AE097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2EC91-85FE-E8D0-9DB8-EE4A0FC40C0C}"/>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EEACAAFC-F2DD-CB34-88C8-25B897517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63EAC-7B33-FBE9-F559-91F8051AC852}"/>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153104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CD90-6AD0-F310-224F-CBEC45E600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6F9D4-C263-F894-A6BE-81D79AFD5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7615F-3670-D6D1-3479-16531286E40C}"/>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FB6EAAA3-EFAF-AE2B-1216-EE3EC79FC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E81D8-D06E-CC49-6AAC-564E58D9157E}"/>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391665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ADCD-D3C3-E82A-495D-B3BCD8234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9DA1E-1554-5592-9AAF-DDE677A7C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C16E6A-9FC6-4158-369B-A39049A19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2BD93B-0D66-B15E-4278-FD3CFCC2111C}"/>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6" name="Footer Placeholder 5">
            <a:extLst>
              <a:ext uri="{FF2B5EF4-FFF2-40B4-BE49-F238E27FC236}">
                <a16:creationId xmlns:a16="http://schemas.microsoft.com/office/drawing/2014/main" id="{93D694FC-5B9A-1CA2-9EE5-9253B7E65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1222D-9E42-151B-3E5B-7A50EF6425F2}"/>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80763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6279-3B06-B7F0-6A35-62A86ECBCF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57F6C5-1031-E458-CEA0-3AC8CE3DD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57698-E515-81F1-D183-055A899CD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FFAE7F-A257-FA1B-280D-2BB360D94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7FAE4-EECB-FBE4-F8EE-88AF6E29A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9C9A95-272B-B304-17DB-66D77D36B941}"/>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8" name="Footer Placeholder 7">
            <a:extLst>
              <a:ext uri="{FF2B5EF4-FFF2-40B4-BE49-F238E27FC236}">
                <a16:creationId xmlns:a16="http://schemas.microsoft.com/office/drawing/2014/main" id="{5A78A235-FC75-7C24-3F73-E7D483A79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4D230C-DB12-1444-F65C-ECCD35801C63}"/>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303156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8077-6888-1447-DA67-FF75B542F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C2E95-5138-ED79-2699-7DE5073A7BA1}"/>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4" name="Footer Placeholder 3">
            <a:extLst>
              <a:ext uri="{FF2B5EF4-FFF2-40B4-BE49-F238E27FC236}">
                <a16:creationId xmlns:a16="http://schemas.microsoft.com/office/drawing/2014/main" id="{7B5E4AD5-8142-FD02-5CDE-295EFD0AE0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51EF6B-0D72-BC61-3047-2587A91D4198}"/>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12717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302DD-A469-385C-86C1-D551177B5C1B}"/>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3" name="Footer Placeholder 2">
            <a:extLst>
              <a:ext uri="{FF2B5EF4-FFF2-40B4-BE49-F238E27FC236}">
                <a16:creationId xmlns:a16="http://schemas.microsoft.com/office/drawing/2014/main" id="{8253B01F-9695-EC7D-6FD6-4D576BEDF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FEC38-A22B-0904-C9CB-9D16A29B40CC}"/>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167943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4F9-DD72-9EDF-293F-C5E8BF284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4B41C5-BABF-9D14-7600-C96A5417E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99CAF-08EC-42F0-F080-8776E9124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317B3-106A-9A60-F049-2F98B28349F6}"/>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6" name="Footer Placeholder 5">
            <a:extLst>
              <a:ext uri="{FF2B5EF4-FFF2-40B4-BE49-F238E27FC236}">
                <a16:creationId xmlns:a16="http://schemas.microsoft.com/office/drawing/2014/main" id="{F83D1CBD-C9E3-00FC-ABD1-367E6F4A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6E2B5-5321-E502-9D50-62AE3DF12BD4}"/>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397693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874D-A35B-6AC9-65BD-E8F9BE518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C8A64-0B5C-FCA6-B0D7-D20E82E4B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993127-0028-8F44-FA61-5FB4E86F3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D8ACE-596C-5ACE-E8CB-C4509897C8AA}"/>
              </a:ext>
            </a:extLst>
          </p:cNvPr>
          <p:cNvSpPr>
            <a:spLocks noGrp="1"/>
          </p:cNvSpPr>
          <p:nvPr>
            <p:ph type="dt" sz="half" idx="10"/>
          </p:nvPr>
        </p:nvSpPr>
        <p:spPr/>
        <p:txBody>
          <a:bodyPr/>
          <a:lstStyle/>
          <a:p>
            <a:fld id="{AE1CD5F7-131B-479B-85DC-E152AFD02727}" type="datetimeFigureOut">
              <a:rPr lang="en-US" smtClean="0"/>
              <a:t>4/2/2023</a:t>
            </a:fld>
            <a:endParaRPr lang="en-US"/>
          </a:p>
        </p:txBody>
      </p:sp>
      <p:sp>
        <p:nvSpPr>
          <p:cNvPr id="6" name="Footer Placeholder 5">
            <a:extLst>
              <a:ext uri="{FF2B5EF4-FFF2-40B4-BE49-F238E27FC236}">
                <a16:creationId xmlns:a16="http://schemas.microsoft.com/office/drawing/2014/main" id="{27455EE1-A3D3-3CE4-EB47-844D70E22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7772B-5DC1-CE99-2F9B-6D651DF71290}"/>
              </a:ext>
            </a:extLst>
          </p:cNvPr>
          <p:cNvSpPr>
            <a:spLocks noGrp="1"/>
          </p:cNvSpPr>
          <p:nvPr>
            <p:ph type="sldNum" sz="quarter" idx="12"/>
          </p:nvPr>
        </p:nvSpPr>
        <p:spPr/>
        <p:txBody>
          <a:bodyPr/>
          <a:lstStyle/>
          <a:p>
            <a:fld id="{D738E931-0057-42AE-8DBC-DD23E68E89F6}" type="slidenum">
              <a:rPr lang="en-US" smtClean="0"/>
              <a:t>‹#›</a:t>
            </a:fld>
            <a:endParaRPr lang="en-US"/>
          </a:p>
        </p:txBody>
      </p:sp>
    </p:spTree>
    <p:extLst>
      <p:ext uri="{BB962C8B-B14F-4D97-AF65-F5344CB8AC3E}">
        <p14:creationId xmlns:p14="http://schemas.microsoft.com/office/powerpoint/2010/main" val="277932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D0A6E-C304-3709-3B87-F454AB624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FD83C-D09E-F343-F7DF-DF7B6DD56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0A753-E813-6483-E6AE-561C261B9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CD5F7-131B-479B-85DC-E152AFD02727}" type="datetimeFigureOut">
              <a:rPr lang="en-US" smtClean="0"/>
              <a:t>4/2/2023</a:t>
            </a:fld>
            <a:endParaRPr lang="en-US"/>
          </a:p>
        </p:txBody>
      </p:sp>
      <p:sp>
        <p:nvSpPr>
          <p:cNvPr id="5" name="Footer Placeholder 4">
            <a:extLst>
              <a:ext uri="{FF2B5EF4-FFF2-40B4-BE49-F238E27FC236}">
                <a16:creationId xmlns:a16="http://schemas.microsoft.com/office/drawing/2014/main" id="{FACF89D4-380C-0183-E7ED-0344FC599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5314D-2AF6-BA07-63BB-21F8F4860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8E931-0057-42AE-8DBC-DD23E68E89F6}" type="slidenum">
              <a:rPr lang="en-US" smtClean="0"/>
              <a:t>‹#›</a:t>
            </a:fld>
            <a:endParaRPr lang="en-US"/>
          </a:p>
        </p:txBody>
      </p:sp>
    </p:spTree>
    <p:extLst>
      <p:ext uri="{BB962C8B-B14F-4D97-AF65-F5344CB8AC3E}">
        <p14:creationId xmlns:p14="http://schemas.microsoft.com/office/powerpoint/2010/main" val="202689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00.pn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NULL"/><Relationship Id="rId10" Type="http://schemas.openxmlformats.org/officeDocument/2006/relationships/image" Target="../media/image9.png"/><Relationship Id="rId4" Type="http://schemas.openxmlformats.org/officeDocument/2006/relationships/image" Target="../media/image88.pn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D157016-3150-422D-BDF4-D46B070C6CAF}"/>
                  </a:ext>
                </a:extLst>
              </p:cNvPr>
              <p:cNvSpPr>
                <a:spLocks noGrp="1"/>
              </p:cNvSpPr>
              <p:nvPr>
                <p:ph type="ctrTitle"/>
              </p:nvPr>
            </p:nvSpPr>
            <p:spPr>
              <a:xfrm>
                <a:off x="1524000" y="386416"/>
                <a:ext cx="9144000" cy="2387600"/>
              </a:xfrm>
            </p:spPr>
            <p:txBody>
              <a:bodyPr>
                <a:normAutofit fontScale="90000"/>
              </a:bodyPr>
              <a:lstStyle/>
              <a:p>
                <a:r>
                  <a:rPr lang="en-US" dirty="0">
                    <a:solidFill>
                      <a:srgbClr val="C00000"/>
                    </a:solidFill>
                  </a:rPr>
                  <a:t>Differentially Private </a:t>
                </a:r>
                <a14:m>
                  <m:oMath xmlns:m="http://schemas.openxmlformats.org/officeDocument/2006/math">
                    <m:sSub>
                      <m:sSubPr>
                        <m:ctrlPr>
                          <a:rPr lang="en-US" sz="6000" i="1" smtClean="0">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𝐿</m:t>
                        </m:r>
                      </m:e>
                      <m:sub>
                        <m:r>
                          <a:rPr lang="en-US" sz="6000" i="1">
                            <a:solidFill>
                              <a:srgbClr val="C00000"/>
                            </a:solidFill>
                            <a:latin typeface="Cambria Math" panose="02040503050406030204" pitchFamily="18" charset="0"/>
                          </a:rPr>
                          <m:t>2</m:t>
                        </m:r>
                      </m:sub>
                    </m:sSub>
                    <m:r>
                      <a:rPr lang="en-US" sz="6000" i="1">
                        <a:solidFill>
                          <a:srgbClr val="C00000"/>
                        </a:solidFill>
                        <a:latin typeface="Cambria Math" panose="02040503050406030204" pitchFamily="18" charset="0"/>
                      </a:rPr>
                      <m:t> </m:t>
                    </m:r>
                  </m:oMath>
                </a14:m>
                <a:r>
                  <a:rPr lang="en-US" dirty="0">
                    <a:solidFill>
                      <a:srgbClr val="C00000"/>
                    </a:solidFill>
                  </a:rPr>
                  <a:t>Heavy Hitters in the Sliding Window Model</a:t>
                </a:r>
              </a:p>
            </p:txBody>
          </p:sp>
        </mc:Choice>
        <mc:Fallback>
          <p:sp>
            <p:nvSpPr>
              <p:cNvPr id="2" name="Title 1">
                <a:extLst>
                  <a:ext uri="{FF2B5EF4-FFF2-40B4-BE49-F238E27FC236}">
                    <a16:creationId xmlns:a16="http://schemas.microsoft.com/office/drawing/2014/main" id="{CD157016-3150-422D-BDF4-D46B070C6CAF}"/>
                  </a:ext>
                </a:extLst>
              </p:cNvPr>
              <p:cNvSpPr>
                <a:spLocks noGrp="1" noRot="1" noChangeAspect="1" noMove="1" noResize="1" noEditPoints="1" noAdjustHandles="1" noChangeArrowheads="1" noChangeShapeType="1" noTextEdit="1"/>
              </p:cNvSpPr>
              <p:nvPr>
                <p:ph type="ctrTitle"/>
              </p:nvPr>
            </p:nvSpPr>
            <p:spPr>
              <a:xfrm>
                <a:off x="1524000" y="386416"/>
                <a:ext cx="9144000" cy="2387600"/>
              </a:xfrm>
              <a:blipFill>
                <a:blip r:embed="rId2"/>
                <a:stretch>
                  <a:fillRect t="-7143" r="-1133" b="-15816"/>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FD537D36-8F95-4A5A-8460-45FA8B3F8D3B}"/>
              </a:ext>
            </a:extLst>
          </p:cNvPr>
          <p:cNvSpPr>
            <a:spLocks noGrp="1"/>
          </p:cNvSpPr>
          <p:nvPr>
            <p:ph type="subTitle" idx="1"/>
          </p:nvPr>
        </p:nvSpPr>
        <p:spPr>
          <a:xfrm>
            <a:off x="1365380" y="3743184"/>
            <a:ext cx="9144000" cy="1655762"/>
          </a:xfrm>
        </p:spPr>
        <p:txBody>
          <a:bodyPr>
            <a:normAutofit lnSpcReduction="10000"/>
          </a:bodyPr>
          <a:lstStyle/>
          <a:p>
            <a:r>
              <a:rPr lang="en-US" dirty="0"/>
              <a:t>Jeremiah </a:t>
            </a:r>
            <a:r>
              <a:rPr lang="en-US" dirty="0" err="1"/>
              <a:t>Blocki</a:t>
            </a:r>
            <a:endParaRPr lang="en-US" dirty="0"/>
          </a:p>
          <a:p>
            <a:r>
              <a:rPr lang="en-US" dirty="0" err="1"/>
              <a:t>Seunghoon</a:t>
            </a:r>
            <a:r>
              <a:rPr lang="en-US" dirty="0"/>
              <a:t> Lee</a:t>
            </a:r>
          </a:p>
          <a:p>
            <a:r>
              <a:rPr lang="en-US" dirty="0" err="1"/>
              <a:t>Tamalika</a:t>
            </a:r>
            <a:r>
              <a:rPr lang="en-US" dirty="0"/>
              <a:t> Mukherjee</a:t>
            </a:r>
          </a:p>
          <a:p>
            <a:r>
              <a:rPr lang="en-US" dirty="0">
                <a:solidFill>
                  <a:srgbClr val="FF0000"/>
                </a:solidFill>
              </a:rPr>
              <a:t>Samson Zhou</a:t>
            </a:r>
          </a:p>
        </p:txBody>
      </p:sp>
      <p:pic>
        <p:nvPicPr>
          <p:cNvPr id="15" name="Picture 14">
            <a:extLst>
              <a:ext uri="{FF2B5EF4-FFF2-40B4-BE49-F238E27FC236}">
                <a16:creationId xmlns:a16="http://schemas.microsoft.com/office/drawing/2014/main" id="{8C034030-93CF-4980-94B6-7C0ED47D4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500" y="4700014"/>
            <a:ext cx="1655762" cy="1675318"/>
          </a:xfrm>
          <a:prstGeom prst="rect">
            <a:avLst/>
          </a:prstGeom>
        </p:spPr>
      </p:pic>
      <p:pic>
        <p:nvPicPr>
          <p:cNvPr id="6" name="Picture 5">
            <a:extLst>
              <a:ext uri="{FF2B5EF4-FFF2-40B4-BE49-F238E27FC236}">
                <a16:creationId xmlns:a16="http://schemas.microsoft.com/office/drawing/2014/main" id="{53CF44CA-1FBA-6C6F-B432-10166114A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729" y="2452128"/>
            <a:ext cx="1763302" cy="1763302"/>
          </a:xfrm>
          <a:prstGeom prst="rect">
            <a:avLst/>
          </a:prstGeom>
        </p:spPr>
      </p:pic>
      <p:pic>
        <p:nvPicPr>
          <p:cNvPr id="10" name="Picture 9">
            <a:extLst>
              <a:ext uri="{FF2B5EF4-FFF2-40B4-BE49-F238E27FC236}">
                <a16:creationId xmlns:a16="http://schemas.microsoft.com/office/drawing/2014/main" id="{ED0593B1-6CBA-5447-EB82-F2B980612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380" y="4243490"/>
            <a:ext cx="1485396" cy="2228094"/>
          </a:xfrm>
          <a:prstGeom prst="rect">
            <a:avLst/>
          </a:prstGeom>
        </p:spPr>
      </p:pic>
      <p:pic>
        <p:nvPicPr>
          <p:cNvPr id="12" name="Picture 11">
            <a:extLst>
              <a:ext uri="{FF2B5EF4-FFF2-40B4-BE49-F238E27FC236}">
                <a16:creationId xmlns:a16="http://schemas.microsoft.com/office/drawing/2014/main" id="{75AC796F-FF4B-06A2-6F4C-D40AD991B3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494" y="2201113"/>
            <a:ext cx="1725168" cy="1792224"/>
          </a:xfrm>
          <a:prstGeom prst="rect">
            <a:avLst/>
          </a:prstGeom>
        </p:spPr>
      </p:pic>
    </p:spTree>
    <p:extLst>
      <p:ext uri="{BB962C8B-B14F-4D97-AF65-F5344CB8AC3E}">
        <p14:creationId xmlns:p14="http://schemas.microsoft.com/office/powerpoint/2010/main" val="287195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r>
                  <a:rPr lang="en-US" dirty="0"/>
                  <a:t> </a:t>
                </a:r>
                <a:r>
                  <a:rPr lang="en-US" dirty="0">
                    <a:solidFill>
                      <a:srgbClr val="00B050"/>
                    </a:solidFill>
                  </a:rPr>
                  <a:t>Output</a:t>
                </a:r>
                <a:r>
                  <a:rPr lang="en-US" dirty="0"/>
                  <a:t>: Evaluation (or approximation) of a given function</a:t>
                </a:r>
              </a:p>
              <a:p>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endParaRPr lang="en-US" dirty="0"/>
              </a:p>
              <a:p>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r>
                  <a:rPr lang="en-US" dirty="0"/>
                  <a:t> </a:t>
                </a:r>
                <a:r>
                  <a:rPr lang="en-US" dirty="0">
                    <a:solidFill>
                      <a:srgbClr val="00B050"/>
                    </a:solidFill>
                  </a:rPr>
                  <a:t>Output</a:t>
                </a:r>
                <a:r>
                  <a:rPr lang="en-US" dirty="0"/>
                  <a:t>: Evaluation (or approximation) of a given function</a:t>
                </a:r>
              </a:p>
              <a:p>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endParaRPr lang="en-US" dirty="0"/>
              </a:p>
              <a:p>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r>
                  <a:rPr lang="en-US" dirty="0"/>
                  <a:t> </a:t>
                </a:r>
                <a:r>
                  <a:rPr lang="en-US" dirty="0">
                    <a:solidFill>
                      <a:srgbClr val="00B050"/>
                    </a:solidFill>
                  </a:rPr>
                  <a:t>Output</a:t>
                </a:r>
                <a:r>
                  <a:rPr lang="en-US" dirty="0"/>
                  <a:t>: Evaluation (or approximation) of a given function</a:t>
                </a:r>
              </a:p>
              <a:p>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endParaRPr lang="en-US" dirty="0"/>
              </a:p>
              <a:p>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r>
                  <a:rPr lang="en-US" dirty="0"/>
                  <a:t> </a:t>
                </a:r>
                <a:r>
                  <a:rPr lang="en-US" dirty="0">
                    <a:solidFill>
                      <a:srgbClr val="00B050"/>
                    </a:solidFill>
                  </a:rPr>
                  <a:t>Output</a:t>
                </a:r>
                <a:r>
                  <a:rPr lang="en-US" dirty="0"/>
                  <a:t>: Evaluation (or approximation) of a given function</a:t>
                </a:r>
              </a:p>
              <a:p>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endParaRPr lang="en-US" dirty="0"/>
              </a:p>
              <a:p>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Frequency Vector</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640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 (Frequent Items)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endParaRPr lang="en-US" dirty="0">
                  <a:solidFill>
                    <a:schemeClr val="tx1"/>
                  </a:solidFill>
                </a:endParaRPr>
              </a:p>
              <a:p>
                <a:pPr lvl="1"/>
                <a:endParaRPr lang="en-US" dirty="0"/>
              </a:p>
              <a:p>
                <a:pPr lvl="1"/>
                <a:endParaRPr lang="en-US" dirty="0">
                  <a:solidFill>
                    <a:schemeClr val="tx1"/>
                  </a:solidFill>
                </a:endParaRPr>
              </a:p>
              <a:p>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3"/>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500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 (DP)</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rmAutofit/>
              </a:bodyPr>
              <a:lstStyle/>
              <a:p>
                <a:r>
                  <a:rPr lang="en-US" dirty="0"/>
                  <a:t> </a:t>
                </a:r>
                <a:r>
                  <a:rPr lang="en-US" dirty="0">
                    <a:solidFill>
                      <a:srgbClr val="7030A0"/>
                    </a:solidFill>
                  </a:rPr>
                  <a:t>[DMNS06]</a:t>
                </a:r>
                <a:r>
                  <a:rPr lang="en-US" dirty="0"/>
                  <a:t> Given </a:t>
                </a:r>
                <a14:m>
                  <m:oMath xmlns:m="http://schemas.openxmlformats.org/officeDocument/2006/math">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&gt;0 </m:t>
                    </m:r>
                  </m:oMath>
                </a14:m>
                <a:r>
                  <a:rPr lang="en-US" dirty="0"/>
                  <a:t>and </a:t>
                </a:r>
                <a14:m>
                  <m:oMath xmlns:m="http://schemas.openxmlformats.org/officeDocument/2006/math">
                    <m:r>
                      <a:rPr lang="en-US" b="0" i="1" smtClean="0">
                        <a:solidFill>
                          <a:srgbClr val="C00000"/>
                        </a:solidFill>
                        <a:latin typeface="Cambria Math" panose="02040503050406030204" pitchFamily="18" charset="0"/>
                      </a:rPr>
                      <m:t>𝛿</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 randomized algorithm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𝑈</m:t>
                        </m:r>
                      </m:e>
                      <m:sup>
                        <m:r>
                          <a:rPr lang="en-US" b="0" i="1" smtClean="0">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𝑌</m:t>
                    </m:r>
                  </m:oMath>
                </a14:m>
                <a:r>
                  <a:rPr lang="en-US" dirty="0"/>
                  <a:t> is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𝛿</m:t>
                    </m:r>
                    <m:r>
                      <a:rPr lang="en-US" b="0" i="1" smtClean="0">
                        <a:solidFill>
                          <a:srgbClr val="C00000"/>
                        </a:solidFill>
                        <a:latin typeface="Cambria Math" panose="02040503050406030204" pitchFamily="18" charset="0"/>
                      </a:rPr>
                      <m:t>)</m:t>
                    </m:r>
                  </m:oMath>
                </a14:m>
                <a:r>
                  <a:rPr lang="en-US" dirty="0"/>
                  <a:t>-differentially private if, for every neighboring frequency vectors </a:t>
                </a:r>
                <a14:m>
                  <m:oMath xmlns:m="http://schemas.openxmlformats.org/officeDocument/2006/math">
                    <m:r>
                      <a:rPr lang="en-US" b="0" i="1" smtClean="0">
                        <a:solidFill>
                          <a:srgbClr val="C00000"/>
                        </a:solidFill>
                        <a:latin typeface="Cambria Math" panose="02040503050406030204" pitchFamily="18" charset="0"/>
                      </a:rPr>
                      <m:t>𝑓</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𝑓</m:t>
                    </m:r>
                    <m:r>
                      <a:rPr lang="en-US" b="0" i="0" smtClean="0">
                        <a:solidFill>
                          <a:srgbClr val="C00000"/>
                        </a:solidFill>
                        <a:latin typeface="Cambria Math" panose="02040503050406030204" pitchFamily="18" charset="0"/>
                      </a:rPr>
                      <m:t>′</m:t>
                    </m:r>
                  </m:oMath>
                </a14:m>
                <a:r>
                  <a:rPr lang="en-US" dirty="0"/>
                  <a:t> and for all </a:t>
                </a:r>
                <a14:m>
                  <m:oMath xmlns:m="http://schemas.openxmlformats.org/officeDocument/2006/math">
                    <m:r>
                      <a:rPr lang="en-US" b="0" i="1" smtClean="0">
                        <a:solidFill>
                          <a:srgbClr val="C00000"/>
                        </a:solidFill>
                        <a:latin typeface="Cambria Math" panose="02040503050406030204" pitchFamily="18" charset="0"/>
                      </a:rPr>
                      <m:t>𝐸</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𝑌</m:t>
                    </m:r>
                  </m:oMath>
                </a14:m>
                <a:r>
                  <a:rPr lang="en-US"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4"/>
                <a:stretch>
                  <a:fillRect l="-1071" t="-7339" b="-6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2D7605-326C-B9CF-1D08-12A96ADC35A9}"/>
                  </a:ext>
                </a:extLst>
              </p:cNvPr>
              <p:cNvSpPr txBox="1"/>
              <p:nvPr/>
            </p:nvSpPr>
            <p:spPr>
              <a:xfrm>
                <a:off x="419099" y="4811540"/>
                <a:ext cx="11353800"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000" b="0" i="1" smtClean="0">
                          <a:solidFill>
                            <a:srgbClr val="C00000"/>
                          </a:solidFill>
                          <a:latin typeface="Cambria Math" panose="02040503050406030204" pitchFamily="18" charset="0"/>
                        </a:rPr>
                        <m:t>𝐴</m:t>
                      </m:r>
                      <m:d>
                        <m:dPr>
                          <m:ctrlPr>
                            <a:rPr lang="en-US" sz="8000" b="0" i="1" smtClean="0">
                              <a:solidFill>
                                <a:srgbClr val="C00000"/>
                              </a:solidFill>
                              <a:latin typeface="Cambria Math" panose="02040503050406030204" pitchFamily="18" charset="0"/>
                            </a:rPr>
                          </m:ctrlPr>
                        </m:dPr>
                        <m:e>
                          <m:r>
                            <a:rPr lang="en-US" sz="8000" b="0" i="1" smtClean="0">
                              <a:solidFill>
                                <a:srgbClr val="C00000"/>
                              </a:solidFill>
                              <a:latin typeface="Cambria Math" panose="02040503050406030204" pitchFamily="18" charset="0"/>
                            </a:rPr>
                            <m:t>               </m:t>
                          </m:r>
                        </m:e>
                      </m:d>
                      <m:r>
                        <a:rPr lang="en-US" sz="8000" i="1">
                          <a:solidFill>
                            <a:srgbClr val="C00000"/>
                          </a:solidFill>
                          <a:latin typeface="Cambria Math" panose="02040503050406030204" pitchFamily="18" charset="0"/>
                        </a:rPr>
                        <m:t>≈</m:t>
                      </m:r>
                      <m:r>
                        <a:rPr lang="en-US" sz="8000" i="1">
                          <a:solidFill>
                            <a:srgbClr val="C00000"/>
                          </a:solidFill>
                          <a:latin typeface="Cambria Math" panose="02040503050406030204" pitchFamily="18" charset="0"/>
                        </a:rPr>
                        <m:t>𝐴</m:t>
                      </m:r>
                      <m:d>
                        <m:dPr>
                          <m:ctrlPr>
                            <a:rPr lang="en-US" sz="8000" i="1">
                              <a:solidFill>
                                <a:srgbClr val="C00000"/>
                              </a:solidFill>
                              <a:latin typeface="Cambria Math" panose="02040503050406030204" pitchFamily="18" charset="0"/>
                            </a:rPr>
                          </m:ctrlPr>
                        </m:dPr>
                        <m:e>
                          <m:r>
                            <a:rPr lang="en-US" sz="8000" i="1">
                              <a:solidFill>
                                <a:srgbClr val="C00000"/>
                              </a:solidFill>
                              <a:latin typeface="Cambria Math" panose="02040503050406030204" pitchFamily="18" charset="0"/>
                            </a:rPr>
                            <m:t>             </m:t>
                          </m:r>
                          <m:r>
                            <a:rPr lang="en-US" sz="8000" i="1" smtClean="0">
                              <a:solidFill>
                                <a:srgbClr val="C00000"/>
                              </a:solidFill>
                              <a:latin typeface="Cambria Math" panose="02040503050406030204" pitchFamily="18" charset="0"/>
                            </a:rPr>
                            <m:t> </m:t>
                          </m:r>
                          <m:r>
                            <a:rPr lang="en-US" sz="8000" i="1">
                              <a:solidFill>
                                <a:srgbClr val="C00000"/>
                              </a:solidFill>
                              <a:latin typeface="Cambria Math" panose="02040503050406030204" pitchFamily="18" charset="0"/>
                            </a:rPr>
                            <m:t> </m:t>
                          </m:r>
                        </m:e>
                      </m:d>
                    </m:oMath>
                  </m:oMathPara>
                </a14:m>
                <a:endParaRPr lang="en-US" sz="8000" dirty="0"/>
              </a:p>
            </p:txBody>
          </p:sp>
        </mc:Choice>
        <mc:Fallback xmlns="">
          <p:sp>
            <p:nvSpPr>
              <p:cNvPr id="4" name="TextBox 3">
                <a:extLst>
                  <a:ext uri="{FF2B5EF4-FFF2-40B4-BE49-F238E27FC236}">
                    <a16:creationId xmlns:a16="http://schemas.microsoft.com/office/drawing/2014/main" id="{D12D7605-326C-B9CF-1D08-12A96ADC35A9}"/>
                  </a:ext>
                </a:extLst>
              </p:cNvPr>
              <p:cNvSpPr txBox="1">
                <a:spLocks noRot="1" noChangeAspect="1" noMove="1" noResize="1" noEditPoints="1" noAdjustHandles="1" noChangeArrowheads="1" noChangeShapeType="1" noTextEdit="1"/>
              </p:cNvSpPr>
              <p:nvPr/>
            </p:nvSpPr>
            <p:spPr>
              <a:xfrm>
                <a:off x="419099" y="4811540"/>
                <a:ext cx="11353800" cy="1323439"/>
              </a:xfrm>
              <a:prstGeom prst="rect">
                <a:avLst/>
              </a:prstGeom>
              <a:blipFill>
                <a:blip r:embed="rId6"/>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012F46F-3E33-F607-244B-C989DDF5C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3911" y="4688992"/>
            <a:ext cx="839248" cy="1571032"/>
          </a:xfrm>
          <a:prstGeom prst="rect">
            <a:avLst/>
          </a:prstGeom>
        </p:spPr>
      </p:pic>
      <p:pic>
        <p:nvPicPr>
          <p:cNvPr id="10" name="Picture 9">
            <a:extLst>
              <a:ext uri="{FF2B5EF4-FFF2-40B4-BE49-F238E27FC236}">
                <a16:creationId xmlns:a16="http://schemas.microsoft.com/office/drawing/2014/main" id="{78119EAB-42C0-ACD0-92F7-C5E19438EB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9338" y="4575870"/>
            <a:ext cx="927876" cy="1803883"/>
          </a:xfrm>
          <a:prstGeom prst="rect">
            <a:avLst/>
          </a:prstGeom>
        </p:spPr>
      </p:pic>
      <p:pic>
        <p:nvPicPr>
          <p:cNvPr id="12" name="Picture 11">
            <a:extLst>
              <a:ext uri="{FF2B5EF4-FFF2-40B4-BE49-F238E27FC236}">
                <a16:creationId xmlns:a16="http://schemas.microsoft.com/office/drawing/2014/main" id="{BC21EC0E-C239-569F-05AA-0E349989D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3393" y="4626549"/>
            <a:ext cx="927876" cy="1636137"/>
          </a:xfrm>
          <a:prstGeom prst="rect">
            <a:avLst/>
          </a:prstGeom>
        </p:spPr>
      </p:pic>
      <p:pic>
        <p:nvPicPr>
          <p:cNvPr id="13" name="Picture 12">
            <a:extLst>
              <a:ext uri="{FF2B5EF4-FFF2-40B4-BE49-F238E27FC236}">
                <a16:creationId xmlns:a16="http://schemas.microsoft.com/office/drawing/2014/main" id="{AB4B1481-5582-1114-61C0-C9FA5B082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97" y="4688992"/>
            <a:ext cx="839248" cy="1571032"/>
          </a:xfrm>
          <a:prstGeom prst="rect">
            <a:avLst/>
          </a:prstGeom>
        </p:spPr>
      </p:pic>
      <p:pic>
        <p:nvPicPr>
          <p:cNvPr id="17" name="Picture 16">
            <a:extLst>
              <a:ext uri="{FF2B5EF4-FFF2-40B4-BE49-F238E27FC236}">
                <a16:creationId xmlns:a16="http://schemas.microsoft.com/office/drawing/2014/main" id="{5F9EDE6D-58FA-1653-F062-0EA7B4853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928" y="4575870"/>
            <a:ext cx="927876" cy="1803883"/>
          </a:xfrm>
          <a:prstGeom prst="rect">
            <a:avLst/>
          </a:prstGeom>
        </p:spPr>
      </p:pic>
      <p:pic>
        <p:nvPicPr>
          <p:cNvPr id="21" name="Picture 20">
            <a:extLst>
              <a:ext uri="{FF2B5EF4-FFF2-40B4-BE49-F238E27FC236}">
                <a16:creationId xmlns:a16="http://schemas.microsoft.com/office/drawing/2014/main" id="{BE679284-A918-37F2-95E3-63743A74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78887" y="4659101"/>
            <a:ext cx="1102068" cy="1571032"/>
          </a:xfrm>
          <a:prstGeom prst="rect">
            <a:avLst/>
          </a:prstGeom>
        </p:spPr>
      </p:pic>
    </p:spTree>
    <p:extLst>
      <p:ext uri="{BB962C8B-B14F-4D97-AF65-F5344CB8AC3E}">
        <p14:creationId xmlns:p14="http://schemas.microsoft.com/office/powerpoint/2010/main" val="410611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4"/>
                <a:ext cx="10242755" cy="4667251"/>
              </a:xfrm>
            </p:spPr>
            <p:txBody>
              <a:bodyPr>
                <a:normAutofit/>
              </a:bodyPr>
              <a:lstStyle/>
              <a:p>
                <a:r>
                  <a:rPr lang="en-US" dirty="0"/>
                  <a:t>There exists a sliding window algorithm that uses </a:t>
                </a:r>
                <a14:m>
                  <m:oMath xmlns:m="http://schemas.openxmlformats.org/officeDocument/2006/math">
                    <m:r>
                      <m:rPr>
                        <m:sty m:val="p"/>
                      </m:rPr>
                      <a:rPr lang="en-US" b="0" i="0" smtClean="0">
                        <a:solidFill>
                          <a:srgbClr val="C00000"/>
                        </a:solidFill>
                        <a:latin typeface="Cambria Math" panose="02040503050406030204" pitchFamily="18" charset="0"/>
                      </a:rPr>
                      <m:t>poly</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𝛼</m:t>
                            </m:r>
                          </m:den>
                        </m:f>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𝑛</m:t>
                                </m:r>
                              </m:num>
                              <m:den>
                                <m:r>
                                  <a:rPr lang="en-US" b="0" i="1" smtClean="0">
                                    <a:solidFill>
                                      <a:srgbClr val="C00000"/>
                                    </a:solidFill>
                                    <a:latin typeface="Cambria Math" panose="02040503050406030204" pitchFamily="18" charset="0"/>
                                  </a:rPr>
                                  <m:t>𝛿</m:t>
                                </m:r>
                              </m:den>
                            </m:f>
                          </m:e>
                        </m:func>
                      </m:e>
                    </m:d>
                  </m:oMath>
                </a14:m>
                <a:r>
                  <a:rPr lang="en-US" dirty="0"/>
                  <a:t> bits of space, provides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𝛿</m:t>
                    </m:r>
                    <m:r>
                      <a:rPr lang="en-US" i="1">
                        <a:solidFill>
                          <a:srgbClr val="C00000"/>
                        </a:solidFill>
                        <a:latin typeface="Cambria Math" panose="02040503050406030204" pitchFamily="18" charset="0"/>
                      </a:rPr>
                      <m:t>)</m:t>
                    </m:r>
                  </m:oMath>
                </a14:m>
                <a:r>
                  <a:rPr lang="en-US" dirty="0"/>
                  <a:t>-approximate DP, and solves the </a:t>
                </a:r>
                <a14:m>
                  <m:oMath xmlns:m="http://schemas.openxmlformats.org/officeDocument/2006/math">
                    <m:r>
                      <a:rPr lang="en-US" b="0" i="1" smtClean="0">
                        <a:solidFill>
                          <a:srgbClr val="C00000"/>
                        </a:solidFill>
                        <a:latin typeface="Cambria Math" panose="02040503050406030204" pitchFamily="18" charset="0"/>
                      </a:rPr>
                      <m:t>𝛼</m:t>
                    </m:r>
                  </m:oMath>
                </a14:m>
                <a:r>
                  <a:rPr lang="en-US" dirty="0"/>
                  <a:t>-</a:t>
                </a:r>
                <a:r>
                  <a:rPr lang="en-US" dirty="0">
                    <a:solidFill>
                      <a:srgbClr val="C00000"/>
                    </a:solidFill>
                  </a:rPr>
                  <a: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 problem</a:t>
                </a:r>
              </a:p>
              <a:p>
                <a:endParaRPr lang="en-US" dirty="0"/>
              </a:p>
              <a:p>
                <a:r>
                  <a:rPr lang="en-US" dirty="0"/>
                  <a:t>There exists a sliding window algorithm that uses </a:t>
                </a:r>
                <a14:m>
                  <m:oMath xmlns:m="http://schemas.openxmlformats.org/officeDocument/2006/math">
                    <m:r>
                      <m:rPr>
                        <m:sty m:val="p"/>
                      </m:rPr>
                      <a:rPr lang="en-US" b="0" i="0" smtClean="0">
                        <a:solidFill>
                          <a:srgbClr val="C00000"/>
                        </a:solidFill>
                        <a:latin typeface="Cambria Math" panose="02040503050406030204" pitchFamily="18" charset="0"/>
                      </a:rPr>
                      <m:t>poly</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𝛼</m:t>
                            </m:r>
                          </m:den>
                        </m:f>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r>
                          <a:rPr lang="en-US" b="0" i="1" smtClean="0">
                            <a:solidFill>
                              <a:srgbClr val="C00000"/>
                            </a:solidFill>
                            <a:latin typeface="Cambria Math" panose="02040503050406030204" pitchFamily="18" charset="0"/>
                          </a:rPr>
                          <m:t> </m:t>
                        </m:r>
                      </m:e>
                    </m:d>
                  </m:oMath>
                </a14:m>
                <a:r>
                  <a:rPr lang="en-US" dirty="0"/>
                  <a:t> bits of space, provides </a:t>
                </a:r>
                <a14:m>
                  <m:oMath xmlns:m="http://schemas.openxmlformats.org/officeDocument/2006/math">
                    <m:r>
                      <a:rPr lang="en-US" i="1">
                        <a:solidFill>
                          <a:srgbClr val="C00000"/>
                        </a:solidFill>
                        <a:latin typeface="Cambria Math" panose="02040503050406030204" pitchFamily="18" charset="0"/>
                      </a:rPr>
                      <m:t>𝜀</m:t>
                    </m:r>
                  </m:oMath>
                </a14:m>
                <a:r>
                  <a:rPr lang="en-US" dirty="0"/>
                  <a:t>-pure DP, and solves the </a:t>
                </a:r>
                <a14:m>
                  <m:oMath xmlns:m="http://schemas.openxmlformats.org/officeDocument/2006/math">
                    <m:r>
                      <a:rPr lang="en-US" b="0" i="1" smtClean="0">
                        <a:solidFill>
                          <a:srgbClr val="C00000"/>
                        </a:solidFill>
                        <a:latin typeface="Cambria Math" panose="02040503050406030204" pitchFamily="18" charset="0"/>
                      </a:rPr>
                      <m:t>𝛼</m:t>
                    </m:r>
                  </m:oMath>
                </a14:m>
                <a:r>
                  <a:rPr lang="en-US" dirty="0"/>
                  <a:t>-</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1</m:t>
                        </m:r>
                      </m:sub>
                    </m:sSub>
                  </m:oMath>
                </a14:m>
                <a:r>
                  <a:rPr lang="en-US" dirty="0"/>
                  <a:t>-heavy hitter problem</a:t>
                </a:r>
              </a:p>
              <a:p>
                <a:endParaRPr lang="en-US" dirty="0"/>
              </a:p>
              <a:p>
                <a:r>
                  <a:rPr lang="en-US" dirty="0"/>
                  <a:t>Applications to continual release of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1</m:t>
                        </m:r>
                      </m:sub>
                    </m:sSub>
                  </m:oMath>
                </a14:m>
                <a:r>
                  <a:rPr lang="en-US" dirty="0"/>
                  <a:t>-heavy hitters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4"/>
                <a:ext cx="10242755" cy="4667251"/>
              </a:xfrm>
              <a:blipFill>
                <a:blip r:embed="rId3"/>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159511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693</Words>
  <Application>Microsoft Office PowerPoint</Application>
  <PresentationFormat>Widescreen</PresentationFormat>
  <Paragraphs>64</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Differentially Private L_2  Heavy Hitters in the Sliding Window Model</vt:lpstr>
      <vt:lpstr>Sliding Window Model</vt:lpstr>
      <vt:lpstr>Sliding Window Model</vt:lpstr>
      <vt:lpstr>Sliding Window Model</vt:lpstr>
      <vt:lpstr>Sliding Window Model</vt:lpstr>
      <vt:lpstr>Frequency Vector</vt:lpstr>
      <vt:lpstr>Heavy-Hitters (Frequent Items)</vt:lpstr>
      <vt:lpstr>Differential Privacy (DP)</vt:lpstr>
      <vt:lpstr>Our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Sliding Window Model</dc:title>
  <dc:creator>Samson Zhou</dc:creator>
  <cp:lastModifiedBy>Samson Zhou</cp:lastModifiedBy>
  <cp:revision>3</cp:revision>
  <dcterms:created xsi:type="dcterms:W3CDTF">2023-04-03T00:41:41Z</dcterms:created>
  <dcterms:modified xsi:type="dcterms:W3CDTF">2023-04-03T02:44:13Z</dcterms:modified>
</cp:coreProperties>
</file>