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86" r:id="rId4"/>
    <p:sldId id="583" r:id="rId5"/>
    <p:sldId id="584" r:id="rId6"/>
    <p:sldId id="585" r:id="rId7"/>
    <p:sldId id="587" r:id="rId8"/>
    <p:sldId id="588" r:id="rId9"/>
    <p:sldId id="590" r:id="rId10"/>
    <p:sldId id="591" r:id="rId11"/>
    <p:sldId id="593" r:id="rId12"/>
    <p:sldId id="592" r:id="rId13"/>
    <p:sldId id="596" r:id="rId14"/>
    <p:sldId id="595" r:id="rId15"/>
    <p:sldId id="594" r:id="rId16"/>
    <p:sldId id="597" r:id="rId17"/>
    <p:sldId id="5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C94D-5B69-4048-8F8A-855AD8A4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15A8A-ED61-4B3D-841E-F51E38C70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E6E8-F0A9-4064-8385-B4CD1943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F606-69FA-4320-9E92-A8D3F50B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119F-6DF8-473A-93AC-2C7CBD4D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06F7-DC95-4AFD-B81D-56F067BE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C10DE-811A-4616-A62D-1C6C81D7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00A0-F3A5-40B3-8EA4-D1BC1D28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1DE6-A8AE-472A-B908-8BEC6FA1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C02C-5275-439B-A72B-374F99CD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1097B-39C9-430D-8A39-B399B3085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539EA-9CCF-4E3E-8AB4-E4A7EB3D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A01E-FB5F-42CE-BF3A-8EC1560A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762F-CF0F-4485-B0F1-E49C1DDC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CA43-AB8E-458D-8F84-560E84D4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A906-FE9E-4F43-88FF-A98F1393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2FD2-EA95-4389-953F-EA4EF8A0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C84B-B9B6-4110-86F6-2504719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47D7-366D-492B-A582-7372130A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A0F4-3CC7-4ED2-89E9-267E8090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E2AE-F9AE-4F15-A108-58B33AC0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7604F-CAF7-4153-8303-84FC27E3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BD7E-CE9B-4E89-9BCF-48FEB854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29A1-0B24-47A2-A16F-20E8034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CD58-DEF1-4925-B714-0C702A39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8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6116-FA5E-487B-80A2-3B3B7A77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A85D-869B-41B0-B521-2B0757469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77169-2464-41C5-A01C-1B5282CFA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E840-9557-41D5-A766-AF022288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2F2F-50FF-4806-A3FD-154D906D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6C9A4-00B7-4ADC-85A7-F5817208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0F25-CA20-400D-B7AE-2797A6A2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269ED-44BF-4272-AF5C-1D3E9474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5DEAA-636A-43F8-9369-47333D60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81A38-ED67-4094-87CB-5BC270B7B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C15BA-E61C-48E6-8A2F-3F939EBB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4D323-486E-499B-A1EF-C8C674A0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B6FEE-9E08-4954-87A3-4659730D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BE6BF-B2DC-45ED-A798-920A170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F7A3-3609-42FD-97BC-65BDE7C3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F806D-42FA-4A54-986E-31F361C2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6F96A-2437-4229-A7ED-9BEFFE94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6CE7E-3666-4090-ABCF-0590DB54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EF1C9-0431-430C-A128-883C9C2B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DB5F5-FCED-4428-AB5B-8896F824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FF74-EE33-458F-949F-0406D3F8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B334-C3C5-43A6-B8CE-8250A68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F20A-ABBB-4EA6-AC40-4FFE5A76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47772-D819-4C65-A3DB-BA0F47E97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9995-272D-420D-93D6-B665149E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C038E-0F33-49C8-9EE8-1F7A79AC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C6556-FAF2-499D-863F-01E13FC1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9A52-8420-4920-9054-48B46A9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032F2-A7C7-4910-A225-1287482AD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97608-30A9-4CFB-977F-CEC2E0DDC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28F2D-7E45-479A-BA2C-14CD19FF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1B7A5-DE92-47B5-A38A-E8FDA2D8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787FC-476C-4779-ABDB-D5899138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737EE-11E8-448F-B7FF-F7132670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9950F-61BB-4139-B103-FAFC6D38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7803-DB23-455E-AD04-71C907B21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2900-E2FF-42E7-92F3-52C837D69A7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B670-6896-439B-A127-CB44B39A5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A1B6-3C05-4E8D-8FAF-BF10FA524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7130-C5DC-49E7-B2D4-0203A5C3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2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5164-A9F0-43E0-9E05-CA2C17F57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459"/>
            <a:ext cx="9144000" cy="2387600"/>
          </a:xfrm>
        </p:spPr>
        <p:txBody>
          <a:bodyPr/>
          <a:lstStyle/>
          <a:p>
            <a:r>
              <a:rPr lang="en-US" dirty="0"/>
              <a:t>Learning a Latent Simplex in Input-Sparsity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E855-6988-436A-9137-BA6FDAD3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7296"/>
            <a:ext cx="9144000" cy="22975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Ainesh</a:t>
            </a:r>
            <a:r>
              <a:rPr lang="en-US" sz="2800" dirty="0"/>
              <a:t> </a:t>
            </a:r>
            <a:r>
              <a:rPr lang="en-US" sz="2800" dirty="0" err="1"/>
              <a:t>Bakshi</a:t>
            </a:r>
            <a:r>
              <a:rPr lang="en-US" sz="2800" dirty="0"/>
              <a:t> (Carnegie Mellon University)</a:t>
            </a:r>
          </a:p>
          <a:p>
            <a:r>
              <a:rPr lang="en-US" sz="2800" dirty="0" err="1"/>
              <a:t>Chiranjib</a:t>
            </a:r>
            <a:r>
              <a:rPr lang="en-US" sz="2800" dirty="0"/>
              <a:t> Bhattacharyya (Indian Institute of Science)</a:t>
            </a:r>
          </a:p>
          <a:p>
            <a:r>
              <a:rPr lang="en-US" sz="2800" dirty="0"/>
              <a:t>Ravi Kannan (Microsoft Research India)</a:t>
            </a:r>
          </a:p>
          <a:p>
            <a:r>
              <a:rPr lang="en-US" sz="2800" dirty="0"/>
              <a:t>David P. Woodruff (Carnegie Mellon University)</a:t>
            </a:r>
          </a:p>
          <a:p>
            <a:r>
              <a:rPr lang="en-US" sz="2800" dirty="0"/>
              <a:t>Samson Zhou (Carnegie Mellon University)</a:t>
            </a:r>
          </a:p>
        </p:txBody>
      </p:sp>
      <p:pic>
        <p:nvPicPr>
          <p:cNvPr id="1026" name="Picture 2" descr="ICLR 2021 Announces List of Accepted Papers | Synced">
            <a:extLst>
              <a:ext uri="{FF2B5EF4-FFF2-40B4-BE49-F238E27FC236}">
                <a16:creationId xmlns:a16="http://schemas.microsoft.com/office/drawing/2014/main" id="{5D0F1662-8872-43CE-A52B-FD58D1C1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516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B96-A64A-489A-8499-0EE7D279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13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[Proximate Latent Points] </a:t>
            </a:r>
            <a:r>
              <a:rPr lang="en-US" dirty="0"/>
              <a:t>There exists a significant fraction of points near each simplex vertex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 </a:t>
            </a:r>
            <a:r>
              <a:rPr lang="en-US" dirty="0"/>
              <a:t>Also assumed by </a:t>
            </a:r>
            <a:r>
              <a:rPr lang="en-US" sz="2800" dirty="0">
                <a:solidFill>
                  <a:srgbClr val="00B0F0"/>
                </a:solidFill>
              </a:rPr>
              <a:t>[BK20]</a:t>
            </a:r>
            <a:endParaRPr lang="en-US" i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285B6B-6DD2-4E95-8D3C-BCDDCF976370}"/>
              </a:ext>
            </a:extLst>
          </p:cNvPr>
          <p:cNvSpPr/>
          <p:nvPr/>
        </p:nvSpPr>
        <p:spPr>
          <a:xfrm>
            <a:off x="5639542" y="302024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AC52FD-4EBF-448A-A811-51A5A71D38A8}"/>
              </a:ext>
            </a:extLst>
          </p:cNvPr>
          <p:cNvSpPr/>
          <p:nvPr/>
        </p:nvSpPr>
        <p:spPr>
          <a:xfrm>
            <a:off x="3859568" y="441997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7818C4-CF4C-4329-828D-96022EDB7A92}"/>
              </a:ext>
            </a:extLst>
          </p:cNvPr>
          <p:cNvSpPr/>
          <p:nvPr/>
        </p:nvSpPr>
        <p:spPr>
          <a:xfrm>
            <a:off x="479172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D17FA2-BC14-4068-A6A0-CFBEAB8169A9}"/>
              </a:ext>
            </a:extLst>
          </p:cNvPr>
          <p:cNvSpPr/>
          <p:nvPr/>
        </p:nvSpPr>
        <p:spPr>
          <a:xfrm>
            <a:off x="652287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66EBF7-4243-4BCA-8AE8-771A429E4244}"/>
              </a:ext>
            </a:extLst>
          </p:cNvPr>
          <p:cNvSpPr/>
          <p:nvPr/>
        </p:nvSpPr>
        <p:spPr>
          <a:xfrm>
            <a:off x="7440966" y="4397246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F4EEA3-8E32-45F7-BDB0-7DA570E6D05F}"/>
                  </a:ext>
                </a:extLst>
              </p:cNvPr>
              <p:cNvSpPr txBox="1"/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F4EEA3-8E32-45F7-BDB0-7DA570E6D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2FA48B-9F58-4EF2-A59F-BDAEC3584C69}"/>
                  </a:ext>
                </a:extLst>
              </p:cNvPr>
              <p:cNvSpPr txBox="1"/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2FA48B-9F58-4EF2-A59F-BDAEC3584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36354-6CEC-4B57-9978-C668F6927958}"/>
                  </a:ext>
                </a:extLst>
              </p:cNvPr>
              <p:cNvSpPr txBox="1"/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36354-6CEC-4B57-9978-C668F6927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DB14DA-7289-4E7E-AD7B-D8EA0B3A8960}"/>
                  </a:ext>
                </a:extLst>
              </p:cNvPr>
              <p:cNvSpPr txBox="1"/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DB14DA-7289-4E7E-AD7B-D8EA0B3A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D14F71-C7C4-40B1-8E4B-A5A37800C1DE}"/>
                  </a:ext>
                </a:extLst>
              </p:cNvPr>
              <p:cNvSpPr txBox="1"/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D14F71-C7C4-40B1-8E4B-A5A37800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8205B917-3481-4669-BA1F-6DD2A360FFC9}"/>
              </a:ext>
            </a:extLst>
          </p:cNvPr>
          <p:cNvSpPr/>
          <p:nvPr/>
        </p:nvSpPr>
        <p:spPr>
          <a:xfrm>
            <a:off x="7131366" y="420283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F05CBE-C470-4CF5-B3AE-27C345256111}"/>
              </a:ext>
            </a:extLst>
          </p:cNvPr>
          <p:cNvSpPr/>
          <p:nvPr/>
        </p:nvSpPr>
        <p:spPr>
          <a:xfrm>
            <a:off x="7108056" y="457423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71DBDC-3443-48A3-A506-7967B3DD4944}"/>
              </a:ext>
            </a:extLst>
          </p:cNvPr>
          <p:cNvSpPr/>
          <p:nvPr/>
        </p:nvSpPr>
        <p:spPr>
          <a:xfrm>
            <a:off x="7440966" y="401189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687246-10CC-47BE-9139-6B8D5E1AF7E5}"/>
              </a:ext>
            </a:extLst>
          </p:cNvPr>
          <p:cNvSpPr/>
          <p:nvPr/>
        </p:nvSpPr>
        <p:spPr>
          <a:xfrm>
            <a:off x="7440965" y="474930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E2F5B2-3FE5-4A98-AB80-EDA798DE686C}"/>
              </a:ext>
            </a:extLst>
          </p:cNvPr>
          <p:cNvSpPr/>
          <p:nvPr/>
        </p:nvSpPr>
        <p:spPr>
          <a:xfrm>
            <a:off x="6921625" y="548354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CF1486-A4CD-4008-B907-E62599F93363}"/>
              </a:ext>
            </a:extLst>
          </p:cNvPr>
          <p:cNvSpPr/>
          <p:nvPr/>
        </p:nvSpPr>
        <p:spPr>
          <a:xfrm>
            <a:off x="5083945" y="558759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854AC5-6B6F-4D3B-BF2F-7312CADD9C9A}"/>
              </a:ext>
            </a:extLst>
          </p:cNvPr>
          <p:cNvSpPr/>
          <p:nvPr/>
        </p:nvSpPr>
        <p:spPr>
          <a:xfrm>
            <a:off x="4793945" y="542037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6D1A0F-6DF7-4780-9817-632A1B917AA3}"/>
              </a:ext>
            </a:extLst>
          </p:cNvPr>
          <p:cNvSpPr/>
          <p:nvPr/>
        </p:nvSpPr>
        <p:spPr>
          <a:xfrm>
            <a:off x="4459181" y="568144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9E59A7-0781-44AB-8CAC-49C040D398D2}"/>
              </a:ext>
            </a:extLst>
          </p:cNvPr>
          <p:cNvSpPr/>
          <p:nvPr/>
        </p:nvSpPr>
        <p:spPr>
          <a:xfrm>
            <a:off x="5337706" y="513732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FC51BCA-DFD1-4039-B384-3616889845C8}"/>
              </a:ext>
            </a:extLst>
          </p:cNvPr>
          <p:cNvSpPr/>
          <p:nvPr/>
        </p:nvSpPr>
        <p:spPr>
          <a:xfrm>
            <a:off x="5639541" y="4813466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D17ED4-1248-4D32-8716-A59C0AB0B53C}"/>
              </a:ext>
            </a:extLst>
          </p:cNvPr>
          <p:cNvSpPr/>
          <p:nvPr/>
        </p:nvSpPr>
        <p:spPr>
          <a:xfrm>
            <a:off x="6042370" y="457375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4330BB-1609-4936-BE9F-A95DC8F0E4A6}"/>
              </a:ext>
            </a:extLst>
          </p:cNvPr>
          <p:cNvSpPr/>
          <p:nvPr/>
        </p:nvSpPr>
        <p:spPr>
          <a:xfrm>
            <a:off x="6434289" y="4359846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B96-A64A-489A-8499-0EE7D279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13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[Spectrally Bounded Perturbation] </a:t>
            </a:r>
            <a:r>
              <a:rPr lang="en-US" dirty="0"/>
              <a:t>Total mass of perturbation should not be too large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 </a:t>
            </a:r>
            <a:r>
              <a:rPr lang="en-US" dirty="0"/>
              <a:t>Also assumed by </a:t>
            </a:r>
            <a:r>
              <a:rPr lang="en-US" sz="2800" dirty="0">
                <a:solidFill>
                  <a:srgbClr val="00B0F0"/>
                </a:solidFill>
              </a:rPr>
              <a:t>[BK20]</a:t>
            </a:r>
            <a:endParaRPr lang="en-US" i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C8F34E-07B8-450B-A277-44485CF320BB}"/>
              </a:ext>
            </a:extLst>
          </p:cNvPr>
          <p:cNvSpPr/>
          <p:nvPr/>
        </p:nvSpPr>
        <p:spPr>
          <a:xfrm>
            <a:off x="4652271" y="48142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37430C-925E-4E65-B0D4-AEDA272C7E60}"/>
              </a:ext>
            </a:extLst>
          </p:cNvPr>
          <p:cNvSpPr/>
          <p:nvPr/>
        </p:nvSpPr>
        <p:spPr>
          <a:xfrm>
            <a:off x="8693466" y="48142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03EC48-4EE2-41E6-A903-A06A7F9793C1}"/>
                  </a:ext>
                </a:extLst>
              </p:cNvPr>
              <p:cNvSpPr txBox="1"/>
              <p:nvPr/>
            </p:nvSpPr>
            <p:spPr>
              <a:xfrm>
                <a:off x="4236129" y="428125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03EC48-4EE2-41E6-A903-A06A7F97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29" y="4281257"/>
                <a:ext cx="1018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473D23-696D-4C03-943E-878CA5D07F50}"/>
                  </a:ext>
                </a:extLst>
              </p:cNvPr>
              <p:cNvSpPr txBox="1"/>
              <p:nvPr/>
            </p:nvSpPr>
            <p:spPr>
              <a:xfrm>
                <a:off x="8285828" y="428125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473D23-696D-4C03-943E-878CA5D07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28" y="4281257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7416381-1E6D-4DA4-9013-BCEA7B216136}"/>
              </a:ext>
            </a:extLst>
          </p:cNvPr>
          <p:cNvSpPr/>
          <p:nvPr/>
        </p:nvSpPr>
        <p:spPr>
          <a:xfrm>
            <a:off x="3694951" y="481427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0E4AB9C-72B8-4256-A803-5EB458771833}"/>
              </a:ext>
            </a:extLst>
          </p:cNvPr>
          <p:cNvSpPr/>
          <p:nvPr/>
        </p:nvSpPr>
        <p:spPr>
          <a:xfrm>
            <a:off x="3420469" y="481427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1453BA-879E-4B49-B1B5-67EA0AE8BBEA}"/>
              </a:ext>
            </a:extLst>
          </p:cNvPr>
          <p:cNvSpPr/>
          <p:nvPr/>
        </p:nvSpPr>
        <p:spPr>
          <a:xfrm>
            <a:off x="3104951" y="481427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F7208A0-0F90-4ED4-9B70-4B9CDD8FDA62}"/>
              </a:ext>
            </a:extLst>
          </p:cNvPr>
          <p:cNvSpPr/>
          <p:nvPr/>
        </p:nvSpPr>
        <p:spPr>
          <a:xfrm>
            <a:off x="8468385" y="481427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1BBE42D-BA86-46BB-93D1-CE3514D4B10F}"/>
              </a:ext>
            </a:extLst>
          </p:cNvPr>
          <p:cNvSpPr/>
          <p:nvPr/>
        </p:nvSpPr>
        <p:spPr>
          <a:xfrm>
            <a:off x="8915770" y="481427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FD032ED-6B67-4C1F-BEF9-610AE1C0871D}"/>
              </a:ext>
            </a:extLst>
          </p:cNvPr>
          <p:cNvSpPr/>
          <p:nvPr/>
        </p:nvSpPr>
        <p:spPr>
          <a:xfrm>
            <a:off x="3515887" y="455674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0A15DFA-A89E-4FEE-823E-030971D89C3E}"/>
              </a:ext>
            </a:extLst>
          </p:cNvPr>
          <p:cNvSpPr/>
          <p:nvPr/>
        </p:nvSpPr>
        <p:spPr>
          <a:xfrm>
            <a:off x="3601735" y="5071816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EA9F55-3859-4789-888C-049F911BFC08}"/>
              </a:ext>
            </a:extLst>
          </p:cNvPr>
          <p:cNvSpPr/>
          <p:nvPr/>
        </p:nvSpPr>
        <p:spPr>
          <a:xfrm>
            <a:off x="3319855" y="5071816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7040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[Significant Singular Values] </a:t>
                </a:r>
                <a:r>
                  <a:rPr lang="en-US" dirty="0"/>
                  <a:t>The top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singular values should make up most of the mass of the </a:t>
                </a:r>
                <a:r>
                  <a:rPr lang="en-US" dirty="0" err="1"/>
                  <a:t>Frobenius</a:t>
                </a:r>
                <a:r>
                  <a:rPr lang="en-US" dirty="0"/>
                  <a:t> norm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We show this assumption is necessary in improving upon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runtime (else there exists algorithm with same runtime for spectral low rank approximation, which would be algorithmic breakthrough)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70406"/>
              </a:xfrm>
              <a:blipFill>
                <a:blip r:embed="rId2"/>
                <a:stretch>
                  <a:fillRect l="-1043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CAC8F34E-07B8-450B-A277-44485CF320BB}"/>
              </a:ext>
            </a:extLst>
          </p:cNvPr>
          <p:cNvSpPr/>
          <p:nvPr/>
        </p:nvSpPr>
        <p:spPr>
          <a:xfrm>
            <a:off x="4465839" y="566653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37430C-925E-4E65-B0D4-AEDA272C7E60}"/>
              </a:ext>
            </a:extLst>
          </p:cNvPr>
          <p:cNvSpPr/>
          <p:nvPr/>
        </p:nvSpPr>
        <p:spPr>
          <a:xfrm>
            <a:off x="8507034" y="566653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03EC48-4EE2-41E6-A903-A06A7F9793C1}"/>
                  </a:ext>
                </a:extLst>
              </p:cNvPr>
              <p:cNvSpPr txBox="1"/>
              <p:nvPr/>
            </p:nvSpPr>
            <p:spPr>
              <a:xfrm>
                <a:off x="4049697" y="513351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03EC48-4EE2-41E6-A903-A06A7F97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697" y="5133513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473D23-696D-4C03-943E-878CA5D07F50}"/>
                  </a:ext>
                </a:extLst>
              </p:cNvPr>
              <p:cNvSpPr txBox="1"/>
              <p:nvPr/>
            </p:nvSpPr>
            <p:spPr>
              <a:xfrm>
                <a:off x="8099396" y="513351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473D23-696D-4C03-943E-878CA5D07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396" y="5133513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7416381-1E6D-4DA4-9013-BCEA7B216136}"/>
              </a:ext>
            </a:extLst>
          </p:cNvPr>
          <p:cNvSpPr/>
          <p:nvPr/>
        </p:nvSpPr>
        <p:spPr>
          <a:xfrm>
            <a:off x="4147722" y="5666535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0E4AB9C-72B8-4256-A803-5EB458771833}"/>
              </a:ext>
            </a:extLst>
          </p:cNvPr>
          <p:cNvSpPr/>
          <p:nvPr/>
        </p:nvSpPr>
        <p:spPr>
          <a:xfrm>
            <a:off x="4783956" y="5666535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1453BA-879E-4B49-B1B5-67EA0AE8BBEA}"/>
              </a:ext>
            </a:extLst>
          </p:cNvPr>
          <p:cNvSpPr/>
          <p:nvPr/>
        </p:nvSpPr>
        <p:spPr>
          <a:xfrm>
            <a:off x="6397471" y="509137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F7208A0-0F90-4ED4-9B70-4B9CDD8FDA62}"/>
              </a:ext>
            </a:extLst>
          </p:cNvPr>
          <p:cNvSpPr/>
          <p:nvPr/>
        </p:nvSpPr>
        <p:spPr>
          <a:xfrm>
            <a:off x="8281953" y="5666535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1BBE42D-BA86-46BB-93D1-CE3514D4B10F}"/>
              </a:ext>
            </a:extLst>
          </p:cNvPr>
          <p:cNvSpPr/>
          <p:nvPr/>
        </p:nvSpPr>
        <p:spPr>
          <a:xfrm>
            <a:off x="8729338" y="5666535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FD032ED-6B67-4C1F-BEF9-610AE1C0871D}"/>
              </a:ext>
            </a:extLst>
          </p:cNvPr>
          <p:cNvSpPr/>
          <p:nvPr/>
        </p:nvSpPr>
        <p:spPr>
          <a:xfrm>
            <a:off x="6090411" y="509137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0A15DFA-A89E-4FEE-823E-030971D89C3E}"/>
              </a:ext>
            </a:extLst>
          </p:cNvPr>
          <p:cNvSpPr/>
          <p:nvPr/>
        </p:nvSpPr>
        <p:spPr>
          <a:xfrm>
            <a:off x="4466169" y="592407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AC0CAB1-2BBC-4D44-A9B6-B76600F41F57}"/>
              </a:ext>
            </a:extLst>
          </p:cNvPr>
          <p:cNvSpPr/>
          <p:nvPr/>
        </p:nvSpPr>
        <p:spPr>
          <a:xfrm>
            <a:off x="6276842" y="488317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7F42F4-7624-4CB5-9206-7C572B8284FE}"/>
              </a:ext>
            </a:extLst>
          </p:cNvPr>
          <p:cNvSpPr/>
          <p:nvPr/>
        </p:nvSpPr>
        <p:spPr>
          <a:xfrm>
            <a:off x="5997195" y="486587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CA7FD72-48F0-44E7-A59E-1BB0C3D51DD9}"/>
              </a:ext>
            </a:extLst>
          </p:cNvPr>
          <p:cNvSpPr/>
          <p:nvPr/>
        </p:nvSpPr>
        <p:spPr>
          <a:xfrm>
            <a:off x="6585013" y="487145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83F3D2D-8006-4FC3-811B-FDA83286A402}"/>
              </a:ext>
            </a:extLst>
          </p:cNvPr>
          <p:cNvSpPr/>
          <p:nvPr/>
        </p:nvSpPr>
        <p:spPr>
          <a:xfrm>
            <a:off x="6333109" y="4623956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A613ECC-6CF0-4397-B8C9-66C69D5E54FF}"/>
              </a:ext>
            </a:extLst>
          </p:cNvPr>
          <p:cNvSpPr/>
          <p:nvPr/>
        </p:nvSpPr>
        <p:spPr>
          <a:xfrm>
            <a:off x="4771750" y="592407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D5370BF-7EEC-4CCD-B22C-53C5A3045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2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Show that the subspaces obtained via spectral low-rank approximation are close to the true left and right top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singular space in angular (</a:t>
                </a:r>
                <a:r>
                  <a:rPr lang="en-US" dirty="0">
                    <a:solidFill>
                      <a:srgbClr val="C00000"/>
                    </a:solidFill>
                  </a:rPr>
                  <a:t>sin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 distance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To recover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it suffices to consider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smoothed polytope in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space spanned by the top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singular vectors of the data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D5370BF-7EEC-4CCD-B22C-53C5A3045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2010"/>
              </a:xfrm>
              <a:blipFill>
                <a:blip r:embed="rId2"/>
                <a:stretch>
                  <a:fillRect l="-1043" t="-2195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12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Input-Sparsity Spectral-</a:t>
            </a:r>
            <a:r>
              <a:rPr lang="en-US" dirty="0" err="1"/>
              <a:t>Frobenius</a:t>
            </a:r>
            <a:r>
              <a:rPr lang="en-US" dirty="0"/>
              <a:t> LRA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D5370BF-7EEC-4CCD-B22C-53C5A3045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2894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an algorithm that outputs matrices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𝑌𝑍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𝑌𝑍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[CohenElderMuscoMuscoPersu15]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 be the gap in the significant singular values assumption gives constant factor spectral low-rank approximation in input-sparsity time! Use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𝑌𝑍</m:t>
                    </m:r>
                  </m:oMath>
                </a14:m>
                <a:r>
                  <a:rPr lang="en-US" dirty="0"/>
                  <a:t> as a proxy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Avoids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runtime from repeated power iteration </a:t>
                </a:r>
                <a:endParaRPr lang="en-US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D5370BF-7EEC-4CCD-B22C-53C5A3045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28946"/>
              </a:xfrm>
              <a:blipFill>
                <a:blip r:embed="rId2"/>
                <a:stretch>
                  <a:fillRect l="-1043" t="-216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25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D5370BF-7EEC-4CCD-B22C-53C5A3045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2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Compute rank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𝑌𝑍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Initiate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and repeat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an orthonormal basis for the vectors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Compute the projection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that </a:t>
                </a:r>
                <a:r>
                  <a:rPr lang="en-US" dirty="0">
                    <a:effectLst/>
                  </a:rPr>
                  <a:t>projects onto the row span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Generate a random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𝑌𝑍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Add into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/>
                  <a:t> the average of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columns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indexed by the largest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coordinates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Output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D5370BF-7EEC-4CCD-B22C-53C5A3045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2010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33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D5370BF-7EEC-4CCD-B22C-53C5A3045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2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The subspaces obtained via spectral low-rank approximation are close to the true left and right top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singular space in angular (</a:t>
                </a:r>
                <a:r>
                  <a:rPr lang="en-US" dirty="0">
                    <a:solidFill>
                      <a:srgbClr val="C00000"/>
                    </a:solidFill>
                  </a:rPr>
                  <a:t>sin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 distance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To recover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it suffices to consider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smoothed polytope in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space spanned by the top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singular vectors of the approximate data matrix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𝑌𝑍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 Subset smoothing (average of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coordinates) to reduce the affects of outliers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>
                    <a:effectLst/>
                  </a:rPr>
                  <a:t> Repeatedly </a:t>
                </a:r>
                <a:r>
                  <a:rPr lang="en-US" dirty="0">
                    <a:effectLst/>
                  </a:rPr>
                  <a:t>sample random vectors from the subspace orthogonal to the set of vertex approximations picked thus far</a:t>
                </a:r>
                <a:endParaRPr lang="en-US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D5370BF-7EEC-4CCD-B22C-53C5A3045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2010"/>
              </a:xfrm>
              <a:blipFill>
                <a:blip r:embed="rId2"/>
                <a:stretch>
                  <a:fillRect l="-1043" t="-2195" r="-1507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hank you">
            <a:extLst>
              <a:ext uri="{FF2B5EF4-FFF2-40B4-BE49-F238E27FC236}">
                <a16:creationId xmlns:a16="http://schemas.microsoft.com/office/drawing/2014/main" id="{80367A6D-0999-4342-9C5A-5EAF7A8E4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 r="5" b="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6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Simplex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vertices of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-simplex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  <a:blipFill>
                <a:blip r:embed="rId2"/>
                <a:stretch>
                  <a:fillRect l="-1043" t="-8772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5639542" y="302024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3859568" y="441997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479172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652287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7440966" y="4397246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Simplex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vertices of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-simplex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latent points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  <a:blipFill>
                <a:blip r:embed="rId2"/>
                <a:stretch>
                  <a:fillRect l="-1043" t="-8772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5639542" y="302024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3859568" y="441997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479172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652287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7440966" y="4397246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0FD048-7EEA-4395-850B-3874FF75EAE0}"/>
              </a:ext>
            </a:extLst>
          </p:cNvPr>
          <p:cNvCxnSpPr>
            <a:cxnSpLocks/>
          </p:cNvCxnSpPr>
          <p:nvPr/>
        </p:nvCxnSpPr>
        <p:spPr>
          <a:xfrm flipV="1">
            <a:off x="4018697" y="3180456"/>
            <a:ext cx="1648147" cy="126700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532B2-5BE6-429F-B175-95736D622666}"/>
              </a:ext>
            </a:extLst>
          </p:cNvPr>
          <p:cNvCxnSpPr>
            <a:cxnSpLocks/>
          </p:cNvCxnSpPr>
          <p:nvPr/>
        </p:nvCxnSpPr>
        <p:spPr>
          <a:xfrm flipH="1" flipV="1">
            <a:off x="4018697" y="4580184"/>
            <a:ext cx="800328" cy="122259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230A1F-89C2-447F-8444-E9789539E8BB}"/>
              </a:ext>
            </a:extLst>
          </p:cNvPr>
          <p:cNvCxnSpPr>
            <a:cxnSpLocks/>
          </p:cNvCxnSpPr>
          <p:nvPr/>
        </p:nvCxnSpPr>
        <p:spPr>
          <a:xfrm flipH="1">
            <a:off x="4978154" y="5869134"/>
            <a:ext cx="15447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E87DE5-83E5-4DDD-AAF1-9358086E165D}"/>
              </a:ext>
            </a:extLst>
          </p:cNvPr>
          <p:cNvCxnSpPr>
            <a:cxnSpLocks/>
          </p:cNvCxnSpPr>
          <p:nvPr/>
        </p:nvCxnSpPr>
        <p:spPr>
          <a:xfrm flipH="1">
            <a:off x="6709304" y="4557453"/>
            <a:ext cx="758964" cy="13116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747CA7-69C0-4655-84FB-C281E9E434E3}"/>
              </a:ext>
            </a:extLst>
          </p:cNvPr>
          <p:cNvCxnSpPr>
            <a:cxnSpLocks/>
          </p:cNvCxnSpPr>
          <p:nvPr/>
        </p:nvCxnSpPr>
        <p:spPr>
          <a:xfrm flipH="1" flipV="1">
            <a:off x="5798671" y="3180456"/>
            <a:ext cx="1669597" cy="12442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F2966C5-97D4-4550-AAEE-B953EECBF4B5}"/>
              </a:ext>
            </a:extLst>
          </p:cNvPr>
          <p:cNvSpPr/>
          <p:nvPr/>
        </p:nvSpPr>
        <p:spPr>
          <a:xfrm>
            <a:off x="4739460" y="448633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8B20DA-390B-44C3-B325-6456AAF09658}"/>
                  </a:ext>
                </a:extLst>
              </p:cNvPr>
              <p:cNvSpPr txBox="1"/>
              <p:nvPr/>
            </p:nvSpPr>
            <p:spPr>
              <a:xfrm>
                <a:off x="4791097" y="4589797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8B20DA-390B-44C3-B325-6456AAF09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97" y="4589797"/>
                <a:ext cx="428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8DE53972-7016-4C5D-9A53-602EB1DC05A4}"/>
              </a:ext>
            </a:extLst>
          </p:cNvPr>
          <p:cNvSpPr/>
          <p:nvPr/>
        </p:nvSpPr>
        <p:spPr>
          <a:xfrm>
            <a:off x="4173246" y="464680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9AB316-0A9F-4768-94C6-42DDFB2A51D8}"/>
                  </a:ext>
                </a:extLst>
              </p:cNvPr>
              <p:cNvSpPr txBox="1"/>
              <p:nvPr/>
            </p:nvSpPr>
            <p:spPr>
              <a:xfrm>
                <a:off x="4266461" y="4716450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9AB316-0A9F-4768-94C6-42DDFB2A5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61" y="4716450"/>
                <a:ext cx="428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4E2F66E-9AE1-43D6-99E5-C831502F5ADC}"/>
              </a:ext>
            </a:extLst>
          </p:cNvPr>
          <p:cNvSpPr/>
          <p:nvPr/>
        </p:nvSpPr>
        <p:spPr>
          <a:xfrm>
            <a:off x="4375990" y="4256026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E1A9FE-343A-42BD-992A-8F13EFD6CF6C}"/>
                  </a:ext>
                </a:extLst>
              </p:cNvPr>
              <p:cNvSpPr txBox="1"/>
              <p:nvPr/>
            </p:nvSpPr>
            <p:spPr>
              <a:xfrm>
                <a:off x="4477194" y="395561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E1A9FE-343A-42BD-992A-8F13EFD6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194" y="3955611"/>
                <a:ext cx="428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FB915FAB-470B-4F26-8307-19666F46B4CA}"/>
              </a:ext>
            </a:extLst>
          </p:cNvPr>
          <p:cNvSpPr/>
          <p:nvPr/>
        </p:nvSpPr>
        <p:spPr>
          <a:xfrm>
            <a:off x="5518399" y="431042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0E2146-8A50-4521-98D3-3F9C5EF85852}"/>
                  </a:ext>
                </a:extLst>
              </p:cNvPr>
              <p:cNvSpPr txBox="1"/>
              <p:nvPr/>
            </p:nvSpPr>
            <p:spPr>
              <a:xfrm>
                <a:off x="5397255" y="4483323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0E2146-8A50-4521-98D3-3F9C5EF8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255" y="4483323"/>
                <a:ext cx="4287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9C80E38D-40C9-4DAF-BC70-AE6F0FE1AF8C}"/>
              </a:ext>
            </a:extLst>
          </p:cNvPr>
          <p:cNvSpPr/>
          <p:nvPr/>
        </p:nvSpPr>
        <p:spPr>
          <a:xfrm>
            <a:off x="4951816" y="554409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96D4D9-E40F-4AFE-B3C5-3B701F5400AA}"/>
                  </a:ext>
                </a:extLst>
              </p:cNvPr>
              <p:cNvSpPr txBox="1"/>
              <p:nvPr/>
            </p:nvSpPr>
            <p:spPr>
              <a:xfrm>
                <a:off x="5084324" y="5537468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96D4D9-E40F-4AFE-B3C5-3B701F540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24" y="5537468"/>
                <a:ext cx="4287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E0EEE525-0467-4B42-AEBD-FC86D88B01F5}"/>
              </a:ext>
            </a:extLst>
          </p:cNvPr>
          <p:cNvSpPr/>
          <p:nvPr/>
        </p:nvSpPr>
        <p:spPr>
          <a:xfrm>
            <a:off x="5667470" y="324441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16B353-3DE2-43BB-B8F5-ECED7E171293}"/>
                  </a:ext>
                </a:extLst>
              </p:cNvPr>
              <p:cNvSpPr txBox="1"/>
              <p:nvPr/>
            </p:nvSpPr>
            <p:spPr>
              <a:xfrm>
                <a:off x="5546326" y="3417317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16B353-3DE2-43BB-B8F5-ECED7E17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26" y="3417317"/>
                <a:ext cx="4287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61DB7B70-B64F-4209-99BF-337BB82505F9}"/>
              </a:ext>
            </a:extLst>
          </p:cNvPr>
          <p:cNvSpPr/>
          <p:nvPr/>
        </p:nvSpPr>
        <p:spPr>
          <a:xfrm>
            <a:off x="6643391" y="537549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FAC289-B72E-4556-B0F8-FD5149C94D9C}"/>
                  </a:ext>
                </a:extLst>
              </p:cNvPr>
              <p:cNvSpPr txBox="1"/>
              <p:nvPr/>
            </p:nvSpPr>
            <p:spPr>
              <a:xfrm>
                <a:off x="6299084" y="538127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FAC289-B72E-4556-B0F8-FD5149C9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84" y="5381271"/>
                <a:ext cx="42871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7CB6EE2-9AD5-49DF-B351-53EBAC253B8B}"/>
              </a:ext>
            </a:extLst>
          </p:cNvPr>
          <p:cNvSpPr/>
          <p:nvPr/>
        </p:nvSpPr>
        <p:spPr>
          <a:xfrm>
            <a:off x="7084013" y="461639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35B188-B5E2-4C83-AC63-7CB762D36838}"/>
                  </a:ext>
                </a:extLst>
              </p:cNvPr>
              <p:cNvSpPr txBox="1"/>
              <p:nvPr/>
            </p:nvSpPr>
            <p:spPr>
              <a:xfrm>
                <a:off x="6796823" y="4734728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35B188-B5E2-4C83-AC63-7CB762D36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823" y="4734728"/>
                <a:ext cx="4287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770E40C0-FA47-4DAB-AE6E-108D4B87D1AB}"/>
              </a:ext>
            </a:extLst>
          </p:cNvPr>
          <p:cNvSpPr/>
          <p:nvPr/>
        </p:nvSpPr>
        <p:spPr>
          <a:xfrm>
            <a:off x="6999962" y="4205344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6822C0-241A-4477-9AB5-E8CEC29FD64A}"/>
                  </a:ext>
                </a:extLst>
              </p:cNvPr>
              <p:cNvSpPr txBox="1"/>
              <p:nvPr/>
            </p:nvSpPr>
            <p:spPr>
              <a:xfrm>
                <a:off x="6548207" y="4098982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6822C0-241A-4477-9AB5-E8CEC29FD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207" y="4098982"/>
                <a:ext cx="428718" cy="369332"/>
              </a:xfrm>
              <a:prstGeom prst="rect">
                <a:avLst/>
              </a:prstGeom>
              <a:blipFill>
                <a:blip r:embed="rId16"/>
                <a:stretch>
                  <a:fillRect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2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Simplex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vertices of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-simplex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observed points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  <a:blipFill>
                <a:blip r:embed="rId2"/>
                <a:stretch>
                  <a:fillRect l="-1043" t="-8772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5639542" y="302024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3859568" y="441997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479172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652287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7440966" y="4397246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0B5DA95-FA17-4FCB-B85F-1BB676305DB9}"/>
              </a:ext>
            </a:extLst>
          </p:cNvPr>
          <p:cNvSpPr/>
          <p:nvPr/>
        </p:nvSpPr>
        <p:spPr>
          <a:xfrm>
            <a:off x="3491515" y="475880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FFC82B-9EF2-43B0-A0B1-A3B0A758F6E5}"/>
                  </a:ext>
                </a:extLst>
              </p:cNvPr>
              <p:cNvSpPr txBox="1"/>
              <p:nvPr/>
            </p:nvSpPr>
            <p:spPr>
              <a:xfrm>
                <a:off x="3047632" y="4667989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FFC82B-9EF2-43B0-A0B1-A3B0A758F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32" y="4667989"/>
                <a:ext cx="428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1C3F2984-1D4A-4B81-8787-89FE1C44EBE4}"/>
              </a:ext>
            </a:extLst>
          </p:cNvPr>
          <p:cNvSpPr/>
          <p:nvPr/>
        </p:nvSpPr>
        <p:spPr>
          <a:xfrm>
            <a:off x="4173246" y="464680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D56C6D-9DC1-4F1F-A7FA-E984CDBD8574}"/>
                  </a:ext>
                </a:extLst>
              </p:cNvPr>
              <p:cNvSpPr txBox="1"/>
              <p:nvPr/>
            </p:nvSpPr>
            <p:spPr>
              <a:xfrm>
                <a:off x="4052102" y="4819703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D56C6D-9DC1-4F1F-A7FA-E984CDBD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02" y="4819703"/>
                <a:ext cx="428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22964F4-4D72-463B-8FE1-BAD6D06AA6CB}"/>
              </a:ext>
            </a:extLst>
          </p:cNvPr>
          <p:cNvSpPr/>
          <p:nvPr/>
        </p:nvSpPr>
        <p:spPr>
          <a:xfrm>
            <a:off x="4173246" y="380424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652225-8224-4587-8DBC-C06BC8395200}"/>
                  </a:ext>
                </a:extLst>
              </p:cNvPr>
              <p:cNvSpPr txBox="1"/>
              <p:nvPr/>
            </p:nvSpPr>
            <p:spPr>
              <a:xfrm>
                <a:off x="4052102" y="3977143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652225-8224-4587-8DBC-C06BC839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02" y="3977143"/>
                <a:ext cx="428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BDE7D39C-639D-43B3-99B6-B40EE59E00CA}"/>
              </a:ext>
            </a:extLst>
          </p:cNvPr>
          <p:cNvSpPr/>
          <p:nvPr/>
        </p:nvSpPr>
        <p:spPr>
          <a:xfrm>
            <a:off x="5518399" y="431042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6DC57D-8822-4F8B-8D7D-BBC40EC7C82C}"/>
                  </a:ext>
                </a:extLst>
              </p:cNvPr>
              <p:cNvSpPr txBox="1"/>
              <p:nvPr/>
            </p:nvSpPr>
            <p:spPr>
              <a:xfrm>
                <a:off x="5397255" y="4483323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6DC57D-8822-4F8B-8D7D-BBC40EC7C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255" y="4483323"/>
                <a:ext cx="4287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1C5B4C74-A32E-40DD-AC20-4C2E03BA9022}"/>
              </a:ext>
            </a:extLst>
          </p:cNvPr>
          <p:cNvSpPr/>
          <p:nvPr/>
        </p:nvSpPr>
        <p:spPr>
          <a:xfrm>
            <a:off x="5915678" y="302327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013CDE-A922-4C73-8A67-AEDBC0632BA7}"/>
                  </a:ext>
                </a:extLst>
              </p:cNvPr>
              <p:cNvSpPr txBox="1"/>
              <p:nvPr/>
            </p:nvSpPr>
            <p:spPr>
              <a:xfrm>
                <a:off x="5794534" y="3196177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013CDE-A922-4C73-8A67-AEDBC063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4" y="3196177"/>
                <a:ext cx="4287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D03379DD-3930-4EBC-9640-2CFCABB9935F}"/>
              </a:ext>
            </a:extLst>
          </p:cNvPr>
          <p:cNvSpPr/>
          <p:nvPr/>
        </p:nvSpPr>
        <p:spPr>
          <a:xfrm>
            <a:off x="7438941" y="466038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4B631E-0268-453A-B581-7A8ABE384BAB}"/>
                  </a:ext>
                </a:extLst>
              </p:cNvPr>
              <p:cNvSpPr txBox="1"/>
              <p:nvPr/>
            </p:nvSpPr>
            <p:spPr>
              <a:xfrm>
                <a:off x="7317797" y="4833287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4B631E-0268-453A-B581-7A8ABE38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97" y="4833287"/>
                <a:ext cx="4287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4AF506BD-D797-4461-947E-2A1B34A0194C}"/>
              </a:ext>
            </a:extLst>
          </p:cNvPr>
          <p:cNvSpPr/>
          <p:nvPr/>
        </p:nvSpPr>
        <p:spPr>
          <a:xfrm>
            <a:off x="5057311" y="542074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017107-27CF-446F-A98A-6D50BC59E0EA}"/>
                  </a:ext>
                </a:extLst>
              </p:cNvPr>
              <p:cNvSpPr txBox="1"/>
              <p:nvPr/>
            </p:nvSpPr>
            <p:spPr>
              <a:xfrm>
                <a:off x="4936167" y="5593649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017107-27CF-446F-A98A-6D50BC59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67" y="5593649"/>
                <a:ext cx="42871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ABBA1F9C-DC82-455E-8323-7C4FBC37332F}"/>
              </a:ext>
            </a:extLst>
          </p:cNvPr>
          <p:cNvSpPr/>
          <p:nvPr/>
        </p:nvSpPr>
        <p:spPr>
          <a:xfrm>
            <a:off x="6830448" y="548065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35A8B2-3A29-48DB-806B-5B07FF3BC7B0}"/>
                  </a:ext>
                </a:extLst>
              </p:cNvPr>
              <p:cNvSpPr txBox="1"/>
              <p:nvPr/>
            </p:nvSpPr>
            <p:spPr>
              <a:xfrm>
                <a:off x="6709304" y="565355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35A8B2-3A29-48DB-806B-5B07FF3BC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304" y="5653551"/>
                <a:ext cx="4287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CA44E73-BC6A-4E3B-B7F1-C5FD86CCB2C6}"/>
              </a:ext>
            </a:extLst>
          </p:cNvPr>
          <p:cNvSpPr/>
          <p:nvPr/>
        </p:nvSpPr>
        <p:spPr>
          <a:xfrm>
            <a:off x="4485899" y="574437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C922E1-2A5E-4A4D-8916-CCCD64306D2A}"/>
                  </a:ext>
                </a:extLst>
              </p:cNvPr>
              <p:cNvSpPr txBox="1"/>
              <p:nvPr/>
            </p:nvSpPr>
            <p:spPr>
              <a:xfrm>
                <a:off x="4042016" y="565355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C922E1-2A5E-4A4D-8916-CCCD64306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16" y="5653551"/>
                <a:ext cx="4287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1F92A772-3A20-425A-AE2D-2A5FC6EF5789}"/>
              </a:ext>
            </a:extLst>
          </p:cNvPr>
          <p:cNvSpPr/>
          <p:nvPr/>
        </p:nvSpPr>
        <p:spPr>
          <a:xfrm>
            <a:off x="7220691" y="408822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25D2B9-4688-4568-9A6E-3EF9618FFDAF}"/>
                  </a:ext>
                </a:extLst>
              </p:cNvPr>
              <p:cNvSpPr txBox="1"/>
              <p:nvPr/>
            </p:nvSpPr>
            <p:spPr>
              <a:xfrm>
                <a:off x="6728444" y="3997409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25D2B9-4688-4568-9A6E-3EF9618FF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444" y="3997409"/>
                <a:ext cx="428718" cy="369332"/>
              </a:xfrm>
              <a:prstGeom prst="rect">
                <a:avLst/>
              </a:prstGeom>
              <a:blipFill>
                <a:blip r:embed="rId17"/>
                <a:stretch>
                  <a:fillRect r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Simplex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75255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vertices of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-simplex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observed points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752557"/>
              </a:xfrm>
              <a:blipFill>
                <a:blip r:embed="rId2"/>
                <a:stretch>
                  <a:fillRect l="-1043"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5639542" y="302024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3859568" y="441997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479172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6522873" y="577528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7440966" y="4397246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60" y="2601750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181" y="4247067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84" y="6126478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95" y="6123543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90" y="3990514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0B5DA95-FA17-4FCB-B85F-1BB676305DB9}"/>
              </a:ext>
            </a:extLst>
          </p:cNvPr>
          <p:cNvSpPr/>
          <p:nvPr/>
        </p:nvSpPr>
        <p:spPr>
          <a:xfrm>
            <a:off x="3491515" y="475880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FFC82B-9EF2-43B0-A0B1-A3B0A758F6E5}"/>
                  </a:ext>
                </a:extLst>
              </p:cNvPr>
              <p:cNvSpPr txBox="1"/>
              <p:nvPr/>
            </p:nvSpPr>
            <p:spPr>
              <a:xfrm>
                <a:off x="3047632" y="4667989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FFC82B-9EF2-43B0-A0B1-A3B0A758F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32" y="4667989"/>
                <a:ext cx="428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1C3F2984-1D4A-4B81-8787-89FE1C44EBE4}"/>
              </a:ext>
            </a:extLst>
          </p:cNvPr>
          <p:cNvSpPr/>
          <p:nvPr/>
        </p:nvSpPr>
        <p:spPr>
          <a:xfrm>
            <a:off x="4173246" y="464680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D56C6D-9DC1-4F1F-A7FA-E984CDBD8574}"/>
                  </a:ext>
                </a:extLst>
              </p:cNvPr>
              <p:cNvSpPr txBox="1"/>
              <p:nvPr/>
            </p:nvSpPr>
            <p:spPr>
              <a:xfrm>
                <a:off x="4052102" y="4819703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D56C6D-9DC1-4F1F-A7FA-E984CDBD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02" y="4819703"/>
                <a:ext cx="428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22964F4-4D72-463B-8FE1-BAD6D06AA6CB}"/>
              </a:ext>
            </a:extLst>
          </p:cNvPr>
          <p:cNvSpPr/>
          <p:nvPr/>
        </p:nvSpPr>
        <p:spPr>
          <a:xfrm>
            <a:off x="4173246" y="380424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652225-8224-4587-8DBC-C06BC8395200}"/>
                  </a:ext>
                </a:extLst>
              </p:cNvPr>
              <p:cNvSpPr txBox="1"/>
              <p:nvPr/>
            </p:nvSpPr>
            <p:spPr>
              <a:xfrm>
                <a:off x="4052102" y="3977143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652225-8224-4587-8DBC-C06BC839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02" y="3977143"/>
                <a:ext cx="428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BDE7D39C-639D-43B3-99B6-B40EE59E00CA}"/>
              </a:ext>
            </a:extLst>
          </p:cNvPr>
          <p:cNvSpPr/>
          <p:nvPr/>
        </p:nvSpPr>
        <p:spPr>
          <a:xfrm>
            <a:off x="5518399" y="431042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6DC57D-8822-4F8B-8D7D-BBC40EC7C82C}"/>
                  </a:ext>
                </a:extLst>
              </p:cNvPr>
              <p:cNvSpPr txBox="1"/>
              <p:nvPr/>
            </p:nvSpPr>
            <p:spPr>
              <a:xfrm>
                <a:off x="5397255" y="4483323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6DC57D-8822-4F8B-8D7D-BBC40EC7C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255" y="4483323"/>
                <a:ext cx="4287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1C5B4C74-A32E-40DD-AC20-4C2E03BA9022}"/>
              </a:ext>
            </a:extLst>
          </p:cNvPr>
          <p:cNvSpPr/>
          <p:nvPr/>
        </p:nvSpPr>
        <p:spPr>
          <a:xfrm>
            <a:off x="5915678" y="302327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013CDE-A922-4C73-8A67-AEDBC0632BA7}"/>
                  </a:ext>
                </a:extLst>
              </p:cNvPr>
              <p:cNvSpPr txBox="1"/>
              <p:nvPr/>
            </p:nvSpPr>
            <p:spPr>
              <a:xfrm>
                <a:off x="5794534" y="3196177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013CDE-A922-4C73-8A67-AEDBC063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4" y="3196177"/>
                <a:ext cx="4287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D03379DD-3930-4EBC-9640-2CFCABB9935F}"/>
              </a:ext>
            </a:extLst>
          </p:cNvPr>
          <p:cNvSpPr/>
          <p:nvPr/>
        </p:nvSpPr>
        <p:spPr>
          <a:xfrm>
            <a:off x="7438941" y="466038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4B631E-0268-453A-B581-7A8ABE384BAB}"/>
                  </a:ext>
                </a:extLst>
              </p:cNvPr>
              <p:cNvSpPr txBox="1"/>
              <p:nvPr/>
            </p:nvSpPr>
            <p:spPr>
              <a:xfrm>
                <a:off x="7317797" y="4833287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4B631E-0268-453A-B581-7A8ABE38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97" y="4833287"/>
                <a:ext cx="4287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4AF506BD-D797-4461-947E-2A1B34A0194C}"/>
              </a:ext>
            </a:extLst>
          </p:cNvPr>
          <p:cNvSpPr/>
          <p:nvPr/>
        </p:nvSpPr>
        <p:spPr>
          <a:xfrm>
            <a:off x="5057311" y="542074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017107-27CF-446F-A98A-6D50BC59E0EA}"/>
                  </a:ext>
                </a:extLst>
              </p:cNvPr>
              <p:cNvSpPr txBox="1"/>
              <p:nvPr/>
            </p:nvSpPr>
            <p:spPr>
              <a:xfrm>
                <a:off x="4936167" y="5593649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017107-27CF-446F-A98A-6D50BC59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67" y="5593649"/>
                <a:ext cx="42871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ABBA1F9C-DC82-455E-8323-7C4FBC37332F}"/>
              </a:ext>
            </a:extLst>
          </p:cNvPr>
          <p:cNvSpPr/>
          <p:nvPr/>
        </p:nvSpPr>
        <p:spPr>
          <a:xfrm>
            <a:off x="6830448" y="548065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35A8B2-3A29-48DB-806B-5B07FF3BC7B0}"/>
                  </a:ext>
                </a:extLst>
              </p:cNvPr>
              <p:cNvSpPr txBox="1"/>
              <p:nvPr/>
            </p:nvSpPr>
            <p:spPr>
              <a:xfrm>
                <a:off x="6709304" y="565355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35A8B2-3A29-48DB-806B-5B07FF3BC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304" y="5653551"/>
                <a:ext cx="4287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CA44E73-BC6A-4E3B-B7F1-C5FD86CCB2C6}"/>
              </a:ext>
            </a:extLst>
          </p:cNvPr>
          <p:cNvSpPr/>
          <p:nvPr/>
        </p:nvSpPr>
        <p:spPr>
          <a:xfrm>
            <a:off x="4485899" y="574437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C922E1-2A5E-4A4D-8916-CCCD64306D2A}"/>
                  </a:ext>
                </a:extLst>
              </p:cNvPr>
              <p:cNvSpPr txBox="1"/>
              <p:nvPr/>
            </p:nvSpPr>
            <p:spPr>
              <a:xfrm>
                <a:off x="4042016" y="565355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C922E1-2A5E-4A4D-8916-CCCD64306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16" y="5653551"/>
                <a:ext cx="4287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1F92A772-3A20-425A-AE2D-2A5FC6EF5789}"/>
              </a:ext>
            </a:extLst>
          </p:cNvPr>
          <p:cNvSpPr/>
          <p:nvPr/>
        </p:nvSpPr>
        <p:spPr>
          <a:xfrm>
            <a:off x="7220691" y="408822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25D2B9-4688-4568-9A6E-3EF9618FFDAF}"/>
                  </a:ext>
                </a:extLst>
              </p:cNvPr>
              <p:cNvSpPr txBox="1"/>
              <p:nvPr/>
            </p:nvSpPr>
            <p:spPr>
              <a:xfrm>
                <a:off x="6728444" y="3997409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25D2B9-4688-4568-9A6E-3EF9618FF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444" y="3997409"/>
                <a:ext cx="428718" cy="369332"/>
              </a:xfrm>
              <a:prstGeom prst="rect">
                <a:avLst/>
              </a:prstGeom>
              <a:blipFill>
                <a:blip r:embed="rId17"/>
                <a:stretch>
                  <a:fillRect r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DEB214-4877-406E-A018-4E66F69C2B72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4018697" y="3180456"/>
            <a:ext cx="1648147" cy="126700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DFDF7F-6616-4E3E-AA05-0BB020F43FAE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5798671" y="3180456"/>
            <a:ext cx="1669597" cy="12442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2A68DE-AD16-4775-84BA-21E56BB28319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4018697" y="4580184"/>
            <a:ext cx="800328" cy="122259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A7B88C-1701-4925-BF59-DEF016387158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4978154" y="5869134"/>
            <a:ext cx="15447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357E3C-2DC2-4DBB-8709-E282A6935106}"/>
              </a:ext>
            </a:extLst>
          </p:cNvPr>
          <p:cNvCxnSpPr>
            <a:cxnSpLocks/>
            <a:stCxn id="9" idx="3"/>
            <a:endCxn id="8" idx="6"/>
          </p:cNvCxnSpPr>
          <p:nvPr/>
        </p:nvCxnSpPr>
        <p:spPr>
          <a:xfrm flipH="1">
            <a:off x="6709304" y="4557453"/>
            <a:ext cx="758964" cy="13116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0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Applications/Motivations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B96-A64A-489A-8499-0EE7D279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1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Topic models</a:t>
            </a:r>
            <a:r>
              <a:rPr lang="en-US" dirty="0"/>
              <a:t>: i</a:t>
            </a:r>
            <a:r>
              <a:rPr lang="en-US" dirty="0">
                <a:effectLst/>
              </a:rPr>
              <a:t>dentify abstract topics in a collection of documents by discovering latent semantic structure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Mixed membership block stochastic model</a:t>
            </a:r>
            <a:r>
              <a:rPr lang="en-US" dirty="0"/>
              <a:t>: recover communities in a network by observing frequencies of communication between nodes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Adversarial clustering</a:t>
            </a:r>
            <a:r>
              <a:rPr lang="en-US" dirty="0"/>
              <a:t>: learn the centers of clusters whose mixture forms a set of latent points that may be perturbed </a:t>
            </a:r>
            <a:r>
              <a:rPr lang="en-US" dirty="0" err="1"/>
              <a:t>adversarially</a:t>
            </a:r>
            <a:r>
              <a:rPr lang="en-US" dirty="0"/>
              <a:t> but with bounded norm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196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 (Latent Dirichlet Allocation)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711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vertices of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-simplex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the size of the dictionary 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entry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represents the frequency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topic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latent points (distributions)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Dir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observed points (documents)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an elementary vector drawn from the multinomial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7118"/>
              </a:xfrm>
              <a:blipFill>
                <a:blip r:embed="rId2"/>
                <a:stretch>
                  <a:fillRect l="-1043" t="-1906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1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Related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477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Our result</a:t>
                </a:r>
                <a:r>
                  <a:rPr lang="en-US" dirty="0"/>
                  <a:t>: Given certain geometric assumptions, there exists an algorithm with runtime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recovers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e.g. each vertex is recovered up to “small” Euclidean distance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Previous</a:t>
                </a:r>
                <a:r>
                  <a:rPr lang="en-US" dirty="0"/>
                  <a:t>: </a:t>
                </a:r>
                <a:r>
                  <a:rPr lang="en-US" sz="2800" dirty="0"/>
                  <a:t>Bhattacharyya and Kannan </a:t>
                </a:r>
                <a:r>
                  <a:rPr lang="en-US" sz="2800" dirty="0">
                    <a:solidFill>
                      <a:srgbClr val="00B0F0"/>
                    </a:solidFill>
                  </a:rPr>
                  <a:t>[BK20]</a:t>
                </a:r>
                <a:r>
                  <a:rPr lang="en-US" sz="2800" i="1" dirty="0"/>
                  <a:t> </a:t>
                </a:r>
                <a:r>
                  <a:rPr lang="en-US" sz="2800" dirty="0"/>
                  <a:t>showed that given certain geometric assumptions, there exists an algorithm with runtime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that recovers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e.g. each vertex is recovered up to “small” Euclidean distance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can be large in applications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4772"/>
              </a:xfrm>
              <a:blipFill>
                <a:blip r:embed="rId2"/>
                <a:stretch>
                  <a:fillRect l="-1043" t="-199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47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B96-A64A-489A-8499-0EE7D279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13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[Well-Separateness] </a:t>
            </a:r>
            <a:r>
              <a:rPr lang="en-US" dirty="0"/>
              <a:t>Each simplex vertex has non-trivial mass in the orthogonal complement of the span of the remaining vectors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 </a:t>
            </a:r>
            <a:r>
              <a:rPr lang="en-US" dirty="0"/>
              <a:t>Also assumed by </a:t>
            </a:r>
            <a:r>
              <a:rPr lang="en-US" sz="2800" dirty="0">
                <a:solidFill>
                  <a:srgbClr val="00B0F0"/>
                </a:solidFill>
              </a:rPr>
              <a:t>[BK20]</a:t>
            </a:r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665D32-DA6E-4EAF-B7E2-F91A62162F9D}"/>
              </a:ext>
            </a:extLst>
          </p:cNvPr>
          <p:cNvSpPr/>
          <p:nvPr/>
        </p:nvSpPr>
        <p:spPr>
          <a:xfrm>
            <a:off x="3871036" y="518048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B0D466-E13E-44D0-835D-DA5F37520890}"/>
              </a:ext>
            </a:extLst>
          </p:cNvPr>
          <p:cNvSpPr/>
          <p:nvPr/>
        </p:nvSpPr>
        <p:spPr>
          <a:xfrm>
            <a:off x="6512142" y="518048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0E0F37-544B-479C-8549-1A86EF676922}"/>
              </a:ext>
            </a:extLst>
          </p:cNvPr>
          <p:cNvSpPr/>
          <p:nvPr/>
        </p:nvSpPr>
        <p:spPr>
          <a:xfrm>
            <a:off x="7912231" y="518048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C64D1-32E3-4874-8EF1-8E6C6D95FE5A}"/>
                  </a:ext>
                </a:extLst>
              </p:cNvPr>
              <p:cNvSpPr txBox="1"/>
              <p:nvPr/>
            </p:nvSpPr>
            <p:spPr>
              <a:xfrm>
                <a:off x="3454894" y="464746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C64D1-32E3-4874-8EF1-8E6C6D95F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894" y="4647461"/>
                <a:ext cx="1018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E29DAA-49B2-4663-9DD6-172FCC7AE0A7}"/>
                  </a:ext>
                </a:extLst>
              </p:cNvPr>
              <p:cNvSpPr txBox="1"/>
              <p:nvPr/>
            </p:nvSpPr>
            <p:spPr>
              <a:xfrm>
                <a:off x="6096000" y="464746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E29DAA-49B2-4663-9DD6-172FCC7A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47461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38036E-D546-411A-95AC-A2B65028136F}"/>
                  </a:ext>
                </a:extLst>
              </p:cNvPr>
              <p:cNvSpPr txBox="1"/>
              <p:nvPr/>
            </p:nvSpPr>
            <p:spPr>
              <a:xfrm>
                <a:off x="7504593" y="464746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38036E-D546-411A-95AC-A2B650281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593" y="4647461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FD23A80-38BE-4740-BD49-3D97DD19AF0B}"/>
              </a:ext>
            </a:extLst>
          </p:cNvPr>
          <p:cNvSpPr/>
          <p:nvPr/>
        </p:nvSpPr>
        <p:spPr>
          <a:xfrm>
            <a:off x="5191589" y="518048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49981E-1F91-4696-B783-83505ED3CFCC}"/>
                  </a:ext>
                </a:extLst>
              </p:cNvPr>
              <p:cNvSpPr txBox="1"/>
              <p:nvPr/>
            </p:nvSpPr>
            <p:spPr>
              <a:xfrm>
                <a:off x="4775447" y="464746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49981E-1F91-4696-B783-83505ED3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47" y="4647461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D6EE722-38BB-40E3-B740-29275C545FDC}"/>
              </a:ext>
            </a:extLst>
          </p:cNvPr>
          <p:cNvSpPr/>
          <p:nvPr/>
        </p:nvSpPr>
        <p:spPr>
          <a:xfrm>
            <a:off x="5851865" y="518048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5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970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Learning a Latent Simplex in Input-Sparsity Time</vt:lpstr>
      <vt:lpstr>Latent Simplex Model</vt:lpstr>
      <vt:lpstr>Latent Simplex Model</vt:lpstr>
      <vt:lpstr>Latent Simplex Model</vt:lpstr>
      <vt:lpstr>Latent Simplex Model</vt:lpstr>
      <vt:lpstr>Applications/Motivations</vt:lpstr>
      <vt:lpstr>Topic Model (Latent Dirichlet Allocation)</vt:lpstr>
      <vt:lpstr>Results and Related Work</vt:lpstr>
      <vt:lpstr>Assumptions (1)</vt:lpstr>
      <vt:lpstr>Assumptions (2)</vt:lpstr>
      <vt:lpstr>Assumptions (3)</vt:lpstr>
      <vt:lpstr>Assumptions (4)</vt:lpstr>
      <vt:lpstr>Technical Contribution</vt:lpstr>
      <vt:lpstr>Input-Sparsity Spectral-Frobenius LRA</vt:lpstr>
      <vt:lpstr>Our Algorithm</vt:lpstr>
      <vt:lpstr>Intuition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Latent Simplex in Input-Sparsity Time</dc:title>
  <dc:creator>samson</dc:creator>
  <cp:lastModifiedBy>samson</cp:lastModifiedBy>
  <cp:revision>40</cp:revision>
  <dcterms:created xsi:type="dcterms:W3CDTF">2021-03-23T23:47:36Z</dcterms:created>
  <dcterms:modified xsi:type="dcterms:W3CDTF">2021-03-26T01:09:49Z</dcterms:modified>
</cp:coreProperties>
</file>