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326532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653064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979596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306128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1632661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1959193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2285725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2612257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26" d="100"/>
          <a:sy n="26" d="100"/>
        </p:scale>
        <p:origin x="114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633155" latinLnBrk="0">
      <a:defRPr sz="3400">
        <a:latin typeface="+mn-lt"/>
        <a:ea typeface="+mn-ea"/>
        <a:cs typeface="+mn-cs"/>
        <a:sym typeface="Calibri"/>
      </a:defRPr>
    </a:lvl1pPr>
    <a:lvl2pPr indent="228600" defTabSz="2633155" latinLnBrk="0">
      <a:defRPr sz="3400">
        <a:latin typeface="+mn-lt"/>
        <a:ea typeface="+mn-ea"/>
        <a:cs typeface="+mn-cs"/>
        <a:sym typeface="Calibri"/>
      </a:defRPr>
    </a:lvl2pPr>
    <a:lvl3pPr indent="457200" defTabSz="2633155" latinLnBrk="0">
      <a:defRPr sz="3400">
        <a:latin typeface="+mn-lt"/>
        <a:ea typeface="+mn-ea"/>
        <a:cs typeface="+mn-cs"/>
        <a:sym typeface="Calibri"/>
      </a:defRPr>
    </a:lvl3pPr>
    <a:lvl4pPr indent="685800" defTabSz="2633155" latinLnBrk="0">
      <a:defRPr sz="3400">
        <a:latin typeface="+mn-lt"/>
        <a:ea typeface="+mn-ea"/>
        <a:cs typeface="+mn-cs"/>
        <a:sym typeface="Calibri"/>
      </a:defRPr>
    </a:lvl4pPr>
    <a:lvl5pPr indent="914400" defTabSz="2633155" latinLnBrk="0">
      <a:defRPr sz="3400">
        <a:latin typeface="+mn-lt"/>
        <a:ea typeface="+mn-ea"/>
        <a:cs typeface="+mn-cs"/>
        <a:sym typeface="Calibri"/>
      </a:defRPr>
    </a:lvl5pPr>
    <a:lvl6pPr indent="1143000" defTabSz="2633155" latinLnBrk="0">
      <a:defRPr sz="3400">
        <a:latin typeface="+mn-lt"/>
        <a:ea typeface="+mn-ea"/>
        <a:cs typeface="+mn-cs"/>
        <a:sym typeface="Calibri"/>
      </a:defRPr>
    </a:lvl6pPr>
    <a:lvl7pPr indent="1371600" defTabSz="2633155" latinLnBrk="0">
      <a:defRPr sz="3400">
        <a:latin typeface="+mn-lt"/>
        <a:ea typeface="+mn-ea"/>
        <a:cs typeface="+mn-cs"/>
        <a:sym typeface="Calibri"/>
      </a:defRPr>
    </a:lvl7pPr>
    <a:lvl8pPr indent="1600200" defTabSz="2633155" latinLnBrk="0">
      <a:defRPr sz="3400">
        <a:latin typeface="+mn-lt"/>
        <a:ea typeface="+mn-ea"/>
        <a:cs typeface="+mn-cs"/>
        <a:sym typeface="Calibri"/>
      </a:defRPr>
    </a:lvl8pPr>
    <a:lvl9pPr indent="1828800" defTabSz="2633155" latinLnBrk="0">
      <a:defRPr sz="34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45920" y="294640"/>
            <a:ext cx="29626561" cy="482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45920" y="5120640"/>
            <a:ext cx="29626561" cy="16824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910559" y="19756119"/>
            <a:ext cx="7680961" cy="1168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731556" marR="0" indent="-731556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2319804" marR="0" indent="-85669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3943547" marR="0" indent="-101732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5531594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699470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845782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9920933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1138404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1284716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26532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53064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979596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06128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632661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959193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285725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612257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5"/>
          <p:cNvSpPr txBox="1"/>
          <p:nvPr/>
        </p:nvSpPr>
        <p:spPr>
          <a:xfrm>
            <a:off x="968275" y="784521"/>
            <a:ext cx="10454285" cy="26314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Adversarial Robustness of Streaming Algorithms through Importance Sampling </a:t>
            </a:r>
            <a:endParaRPr dirty="0"/>
          </a:p>
        </p:txBody>
      </p:sp>
      <p:sp>
        <p:nvSpPr>
          <p:cNvPr id="33" name="TextBox 38"/>
          <p:cNvSpPr txBox="1"/>
          <p:nvPr/>
        </p:nvSpPr>
        <p:spPr>
          <a:xfrm>
            <a:off x="986246" y="3804314"/>
            <a:ext cx="461445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/>
              <a:t>Model</a:t>
            </a:r>
            <a:endParaRPr sz="3600" dirty="0"/>
          </a:p>
        </p:txBody>
      </p:sp>
      <p:sp>
        <p:nvSpPr>
          <p:cNvPr id="37" name="TextBox 43"/>
          <p:cNvSpPr txBox="1"/>
          <p:nvPr/>
        </p:nvSpPr>
        <p:spPr>
          <a:xfrm>
            <a:off x="11877545" y="16153160"/>
            <a:ext cx="906453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/>
              <a:t>Results and Related Work</a:t>
            </a:r>
            <a:endParaRPr sz="3600" dirty="0"/>
          </a:p>
        </p:txBody>
      </p:sp>
      <p:sp>
        <p:nvSpPr>
          <p:cNvPr id="50" name="TextBox 37"/>
          <p:cNvSpPr txBox="1"/>
          <p:nvPr/>
        </p:nvSpPr>
        <p:spPr>
          <a:xfrm>
            <a:off x="11960187" y="607610"/>
            <a:ext cx="10044537" cy="304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r>
              <a:rPr lang="en-US" sz="3200" dirty="0"/>
              <a:t>Vladimir Braverman (Johns Hopkins University, Google)</a:t>
            </a:r>
          </a:p>
          <a:p>
            <a:r>
              <a:rPr lang="en-US" sz="3200" dirty="0" err="1"/>
              <a:t>Avinatan</a:t>
            </a:r>
            <a:r>
              <a:rPr lang="en-US" sz="3200" dirty="0"/>
              <a:t> Hassidim (Google)</a:t>
            </a:r>
          </a:p>
          <a:p>
            <a:r>
              <a:rPr lang="en-US" sz="3200" dirty="0"/>
              <a:t>Yossi Matias (Google) </a:t>
            </a:r>
          </a:p>
          <a:p>
            <a:r>
              <a:rPr lang="en-US" sz="3200" dirty="0"/>
              <a:t>Mariano Schain (Google)</a:t>
            </a:r>
          </a:p>
          <a:p>
            <a:r>
              <a:rPr lang="en-US" sz="3200" dirty="0"/>
              <a:t>Sandeep </a:t>
            </a:r>
            <a:r>
              <a:rPr lang="en-US" sz="3200" dirty="0" err="1"/>
              <a:t>Silwal</a:t>
            </a:r>
            <a:r>
              <a:rPr lang="en-US" sz="3200" dirty="0"/>
              <a:t> (MIT)</a:t>
            </a:r>
          </a:p>
          <a:p>
            <a:r>
              <a:rPr lang="en-US" sz="3200" dirty="0"/>
              <a:t>Samson Zhou (Carnegie Mellon University)</a:t>
            </a:r>
          </a:p>
        </p:txBody>
      </p:sp>
      <p:sp>
        <p:nvSpPr>
          <p:cNvPr id="227" name="TextBox 39">
            <a:extLst>
              <a:ext uri="{FF2B5EF4-FFF2-40B4-BE49-F238E27FC236}">
                <a16:creationId xmlns:a16="http://schemas.microsoft.com/office/drawing/2014/main" id="{872CBA4F-57C6-4BE7-A79C-69A910CD037D}"/>
              </a:ext>
            </a:extLst>
          </p:cNvPr>
          <p:cNvSpPr txBox="1"/>
          <p:nvPr/>
        </p:nvSpPr>
        <p:spPr>
          <a:xfrm>
            <a:off x="986246" y="11576664"/>
            <a:ext cx="10818393" cy="3147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Adversarial machine learning</a:t>
            </a:r>
            <a:r>
              <a:rPr lang="en-US" sz="2800" dirty="0"/>
              <a:t>: ML problems where the input is chosen by an adversary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Database queries</a:t>
            </a:r>
            <a:r>
              <a:rPr lang="en-US" sz="2800" dirty="0"/>
              <a:t>: For multiple queries to a database, each query may depend on the responses to the previous queries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Transparency of Algorithms</a:t>
            </a:r>
            <a:r>
              <a:rPr lang="en-US" sz="2800" dirty="0"/>
              <a:t>: Internal state of honest algorithms may be entirely revealed or otherwise compromised</a:t>
            </a:r>
            <a:endParaRPr lang="en-US" sz="2800" i="1" dirty="0"/>
          </a:p>
        </p:txBody>
      </p:sp>
      <p:sp>
        <p:nvSpPr>
          <p:cNvPr id="228" name="TextBox 38">
            <a:extLst>
              <a:ext uri="{FF2B5EF4-FFF2-40B4-BE49-F238E27FC236}">
                <a16:creationId xmlns:a16="http://schemas.microsoft.com/office/drawing/2014/main" id="{57C3C0AF-2C5E-446B-BC7D-DDB22247477D}"/>
              </a:ext>
            </a:extLst>
          </p:cNvPr>
          <p:cNvSpPr txBox="1"/>
          <p:nvPr/>
        </p:nvSpPr>
        <p:spPr>
          <a:xfrm>
            <a:off x="986988" y="10496622"/>
            <a:ext cx="5833601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/>
              <a:t>Applications / Motivations</a:t>
            </a:r>
            <a:endParaRPr sz="3600" dirty="0"/>
          </a:p>
        </p:txBody>
      </p:sp>
      <p:sp>
        <p:nvSpPr>
          <p:cNvPr id="229" name="TextBox 38">
            <a:extLst>
              <a:ext uri="{FF2B5EF4-FFF2-40B4-BE49-F238E27FC236}">
                <a16:creationId xmlns:a16="http://schemas.microsoft.com/office/drawing/2014/main" id="{ACD66178-5F48-4A8C-B170-22AA930CD9B3}"/>
              </a:ext>
            </a:extLst>
          </p:cNvPr>
          <p:cNvSpPr txBox="1"/>
          <p:nvPr/>
        </p:nvSpPr>
        <p:spPr>
          <a:xfrm>
            <a:off x="11877978" y="4476885"/>
            <a:ext cx="1024683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/>
              <a:t>Row Sampling Algorithms for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39">
                <a:extLst>
                  <a:ext uri="{FF2B5EF4-FFF2-40B4-BE49-F238E27FC236}">
                    <a16:creationId xmlns:a16="http://schemas.microsoft.com/office/drawing/2014/main" id="{C142CDD1-EA7E-4D16-83D4-808A38FA6754}"/>
                  </a:ext>
                </a:extLst>
              </p:cNvPr>
              <p:cNvSpPr txBox="1"/>
              <p:nvPr/>
            </p:nvSpPr>
            <p:spPr>
              <a:xfrm>
                <a:off x="11919429" y="5352491"/>
                <a:ext cx="10595076" cy="578523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00B050"/>
                    </a:solidFill>
                  </a:rPr>
                  <a:t>Row-arrival model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800" dirty="0"/>
                  <a:t> rows of a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800" i="1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i="1" dirty="0"/>
                  <a:t> </a:t>
                </a:r>
                <a:r>
                  <a:rPr lang="en-US" sz="2800" dirty="0"/>
                  <a:t>Sample each row based on its “importance” to obtain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2800" i="1" dirty="0"/>
                  <a:t>-</a:t>
                </a:r>
                <a:r>
                  <a:rPr lang="en-US" sz="2800" dirty="0"/>
                  <a:t>approximate solutions to each problem</a:t>
                </a:r>
                <a:endParaRPr lang="en-US" sz="2800" i="1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2800" i="1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i="1" dirty="0"/>
                  <a:t> </a:t>
                </a:r>
                <a:r>
                  <a:rPr lang="en-US" sz="2800" dirty="0">
                    <a:solidFill>
                      <a:srgbClr val="00B050"/>
                    </a:solidFill>
                  </a:rPr>
                  <a:t>Linear Regression</a:t>
                </a:r>
                <a:r>
                  <a:rPr lang="en-US" sz="2800" dirty="0"/>
                  <a:t>: Output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800" dirty="0"/>
                  <a:t> to minimize</a:t>
                </a:r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𝑀𝑥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i="1" dirty="0"/>
                  <a:t> </a:t>
                </a:r>
                <a:r>
                  <a:rPr lang="en-US" sz="2800" dirty="0">
                    <a:solidFill>
                      <a:srgbClr val="00B050"/>
                    </a:solidFill>
                  </a:rPr>
                  <a:t>Spectral </a:t>
                </a:r>
                <a:r>
                  <a:rPr lang="en-US" sz="2800" dirty="0" err="1">
                    <a:solidFill>
                      <a:srgbClr val="00B050"/>
                    </a:solidFill>
                  </a:rPr>
                  <a:t>Sparsification</a:t>
                </a:r>
                <a:r>
                  <a:rPr lang="en-US" sz="2800" dirty="0">
                    <a:solidFill>
                      <a:srgbClr val="00B050"/>
                    </a:solidFill>
                  </a:rPr>
                  <a:t> / Subspace Embedding</a:t>
                </a:r>
                <a:r>
                  <a:rPr lang="en-US" sz="2800" dirty="0"/>
                  <a:t>: Output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800" dirty="0"/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𝑀𝑥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for all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v"/>
                </a:pPr>
                <a:r>
                  <a:rPr lang="en-US" sz="2800" i="1" dirty="0"/>
                  <a:t> </a:t>
                </a:r>
                <a:r>
                  <a:rPr lang="en-US" sz="2800" dirty="0">
                    <a:solidFill>
                      <a:srgbClr val="00B050"/>
                    </a:solidFill>
                  </a:rPr>
                  <a:t>Low-Rank Approximation</a:t>
                </a:r>
                <a:r>
                  <a:rPr lang="en-US" sz="2800" dirty="0"/>
                  <a:t>: Output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800" dirty="0"/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𝑀𝑃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2800" dirty="0"/>
                  <a:t> for all rank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i="1" dirty="0"/>
                  <a:t> </a:t>
                </a:r>
                <a:r>
                  <a:rPr lang="en-US" sz="2800" dirty="0"/>
                  <a:t>projection matrices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800" i="1" dirty="0"/>
              </a:p>
              <a:p>
                <a:pPr>
                  <a:buClr>
                    <a:schemeClr val="tx1"/>
                  </a:buClr>
                  <a:buFont typeface="Wingdings" panose="05000000000000000000" pitchFamily="2" charset="2"/>
                  <a:buChar char="v"/>
                </a:pPr>
                <a:r>
                  <a:rPr lang="en-US" sz="28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B050"/>
                    </a:solidFill>
                  </a:rPr>
                  <a:t> Subspace Embedding</a:t>
                </a:r>
                <a:r>
                  <a:rPr lang="en-US" sz="2800" dirty="0"/>
                  <a:t>: Output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800" dirty="0"/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𝑀𝑥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for all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230" name="TextBox 39">
                <a:extLst>
                  <a:ext uri="{FF2B5EF4-FFF2-40B4-BE49-F238E27FC236}">
                    <a16:creationId xmlns:a16="http://schemas.microsoft.com/office/drawing/2014/main" id="{C142CDD1-EA7E-4D16-83D4-808A38FA6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9429" y="5352491"/>
                <a:ext cx="10595076" cy="5785238"/>
              </a:xfrm>
              <a:prstGeom prst="rect">
                <a:avLst/>
              </a:prstGeom>
              <a:blipFill>
                <a:blip r:embed="rId2"/>
                <a:stretch>
                  <a:fillRect l="-1611" t="-316" b="-200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1" name="TextBox 39">
            <a:extLst>
              <a:ext uri="{FF2B5EF4-FFF2-40B4-BE49-F238E27FC236}">
                <a16:creationId xmlns:a16="http://schemas.microsoft.com/office/drawing/2014/main" id="{957084EB-4DAD-4CF3-8B8A-59ED266AD61D}"/>
              </a:ext>
            </a:extLst>
          </p:cNvPr>
          <p:cNvSpPr txBox="1"/>
          <p:nvPr/>
        </p:nvSpPr>
        <p:spPr>
          <a:xfrm>
            <a:off x="11934904" y="17047060"/>
            <a:ext cx="9924116" cy="4698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rgbClr val="00B050"/>
                </a:solidFill>
              </a:rPr>
              <a:t>Our result</a:t>
            </a:r>
            <a:r>
              <a:rPr lang="en-US" sz="2800" dirty="0"/>
              <a:t>: Importance sampling based algorithms are </a:t>
            </a:r>
            <a:r>
              <a:rPr lang="en-US" sz="2800" dirty="0" err="1"/>
              <a:t>adversarially</a:t>
            </a:r>
            <a:r>
              <a:rPr lang="en-US" sz="2800" dirty="0"/>
              <a:t> robust!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Intuition</a:t>
            </a:r>
            <a:r>
              <a:rPr lang="en-US" sz="2800" dirty="0"/>
              <a:t>: Importance is a robust metric and sampling based algorithms use public randomness that is independent of previous randomness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Corollary</a:t>
            </a:r>
            <a:r>
              <a:rPr lang="en-US" sz="2800" dirty="0"/>
              <a:t>: Merge-and-reduce is </a:t>
            </a:r>
            <a:r>
              <a:rPr lang="en-US" sz="2800" dirty="0" err="1"/>
              <a:t>adversarially</a:t>
            </a:r>
            <a:r>
              <a:rPr lang="en-US" sz="2800" dirty="0"/>
              <a:t> robust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Corollary</a:t>
            </a:r>
            <a:r>
              <a:rPr lang="en-US" sz="2800" dirty="0"/>
              <a:t>: Row sampling algorithms are </a:t>
            </a:r>
            <a:r>
              <a:rPr lang="en-US" sz="2800" dirty="0" err="1"/>
              <a:t>adversarially</a:t>
            </a:r>
            <a:r>
              <a:rPr lang="en-US" sz="2800" dirty="0"/>
              <a:t> robust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2800" dirty="0">
                <a:solidFill>
                  <a:srgbClr val="00B050"/>
                </a:solidFill>
              </a:rPr>
              <a:t>Corollary</a:t>
            </a:r>
            <a:r>
              <a:rPr lang="en-US" sz="2800" dirty="0"/>
              <a:t>: Edge sampling algorithm is </a:t>
            </a:r>
            <a:r>
              <a:rPr lang="en-US" sz="2800" dirty="0" err="1"/>
              <a:t>adversarially</a:t>
            </a:r>
            <a:r>
              <a:rPr lang="en-US" sz="2800" dirty="0"/>
              <a:t> robust</a:t>
            </a:r>
          </a:p>
        </p:txBody>
      </p:sp>
      <p:sp>
        <p:nvSpPr>
          <p:cNvPr id="332" name="TextBox 38">
            <a:extLst>
              <a:ext uri="{FF2B5EF4-FFF2-40B4-BE49-F238E27FC236}">
                <a16:creationId xmlns:a16="http://schemas.microsoft.com/office/drawing/2014/main" id="{F92166F5-BD29-4547-958B-E33F2B152718}"/>
              </a:ext>
            </a:extLst>
          </p:cNvPr>
          <p:cNvSpPr txBox="1"/>
          <p:nvPr/>
        </p:nvSpPr>
        <p:spPr>
          <a:xfrm>
            <a:off x="22761866" y="2646403"/>
            <a:ext cx="595402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/>
              <a:t>Empirical Evaluations</a:t>
            </a:r>
            <a:endParaRPr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TextBox 39">
                <a:extLst>
                  <a:ext uri="{FF2B5EF4-FFF2-40B4-BE49-F238E27FC236}">
                    <a16:creationId xmlns:a16="http://schemas.microsoft.com/office/drawing/2014/main" id="{52E48DC0-6B41-485F-96BF-6F6ACB02EE09}"/>
                  </a:ext>
                </a:extLst>
              </p:cNvPr>
              <p:cNvSpPr txBox="1"/>
              <p:nvPr/>
            </p:nvSpPr>
            <p:spPr>
              <a:xfrm>
                <a:off x="22761866" y="3486457"/>
                <a:ext cx="9924115" cy="211307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00B050"/>
                    </a:solidFill>
                  </a:rPr>
                  <a:t>Streaming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rgbClr val="00B050"/>
                    </a:solidFill>
                    <a:effectLst/>
                    <a:latin typeface="Arial" panose="020B0604020202020204" pitchFamily="34" charset="0"/>
                  </a:rPr>
                  <a:t>-means clustering</a:t>
                </a:r>
                <a:r>
                  <a:rPr lang="en-US" sz="2800" dirty="0">
                    <a:effectLst/>
                    <a:latin typeface="Arial" panose="020B0604020202020204" pitchFamily="34" charset="0"/>
                  </a:rPr>
                  <a:t>: a series of point batches where all points except the last batch are randomly sampled from a two-dimensional standard normal distribution. Points in the last batch sampled but around a distant center</a:t>
                </a:r>
              </a:p>
            </p:txBody>
          </p:sp>
        </mc:Choice>
        <mc:Fallback xmlns="">
          <p:sp>
            <p:nvSpPr>
              <p:cNvPr id="334" name="TextBox 39">
                <a:extLst>
                  <a:ext uri="{FF2B5EF4-FFF2-40B4-BE49-F238E27FC236}">
                    <a16:creationId xmlns:a16="http://schemas.microsoft.com/office/drawing/2014/main" id="{52E48DC0-6B41-485F-96BF-6F6ACB02E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1866" y="3486457"/>
                <a:ext cx="9924115" cy="2113079"/>
              </a:xfrm>
              <a:prstGeom prst="rect">
                <a:avLst/>
              </a:prstGeom>
              <a:blipFill>
                <a:blip r:embed="rId3"/>
                <a:stretch>
                  <a:fillRect l="-1720" t="-1441" r="-1843" b="-691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CD6E2AD2-852C-47B2-B050-07C36663E66E}"/>
                  </a:ext>
                </a:extLst>
              </p:cNvPr>
              <p:cNvSpPr txBox="1"/>
              <p:nvPr/>
            </p:nvSpPr>
            <p:spPr>
              <a:xfrm>
                <a:off x="938694" y="4772865"/>
                <a:ext cx="10365672" cy="52629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Input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 Elements of an underlying data set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which arrives sequentially and </a:t>
                </a:r>
                <a:r>
                  <a:rPr lang="en-US" sz="2800" i="1" dirty="0" err="1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adversarially</a:t>
                </a:r>
                <a:r>
                  <a:rPr lang="en-US" sz="2800" i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Adversary can choose future inputs after seeing previous outputs by honest algorithm</a:t>
                </a:r>
                <a:endParaRPr lang="en-US" sz="28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Output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 Evaluation (or approximation) of a given function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Goal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 Use space </a:t>
                </a:r>
                <a:r>
                  <a:rPr lang="en-US" sz="2800" i="1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sublinear</a:t>
                </a:r>
                <a:r>
                  <a:rPr lang="en-US" sz="2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in the size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of the input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Surprising separation between “classic” streaming model where the stream input is fixed but the order of the updates may be given </a:t>
                </a:r>
                <a:r>
                  <a:rPr lang="en-US" sz="2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adversarially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[KMNS21]</a:t>
                </a:r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Hardt and Woodruff </a:t>
                </a:r>
                <a:r>
                  <a:rPr lang="en-US" sz="28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[HW13]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showed that </a:t>
                </a:r>
                <a:r>
                  <a:rPr lang="en-US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Linear sketches are </a:t>
                </a:r>
                <a:r>
                  <a:rPr lang="en-US" sz="28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 </a:t>
                </a:r>
                <a:r>
                  <a:rPr lang="en-US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robust to adversarial attacks, must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space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by giving an attack on</a:t>
                </a:r>
                <a:r>
                  <a:rPr lang="en-US" sz="2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algorithm</a:t>
                </a:r>
              </a:p>
            </p:txBody>
          </p:sp>
        </mc:Choice>
        <mc:Fallback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CD6E2AD2-852C-47B2-B050-07C36663E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94" y="4772865"/>
                <a:ext cx="10365672" cy="5262979"/>
              </a:xfrm>
              <a:prstGeom prst="rect">
                <a:avLst/>
              </a:prstGeom>
              <a:blipFill>
                <a:blip r:embed="rId4"/>
                <a:stretch>
                  <a:fillRect l="-1235" t="-1275" r="-1118" b="-231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43">
            <a:extLst>
              <a:ext uri="{FF2B5EF4-FFF2-40B4-BE49-F238E27FC236}">
                <a16:creationId xmlns:a16="http://schemas.microsoft.com/office/drawing/2014/main" id="{ADC64E98-9D7C-4745-A88D-71069C2D0A10}"/>
              </a:ext>
            </a:extLst>
          </p:cNvPr>
          <p:cNvSpPr txBox="1"/>
          <p:nvPr/>
        </p:nvSpPr>
        <p:spPr>
          <a:xfrm>
            <a:off x="956665" y="15137821"/>
            <a:ext cx="906453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/>
              <a:t>Coresets</a:t>
            </a:r>
            <a:endParaRPr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E012F1-E7D7-4CEB-996E-154F21CCF3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5313" y="18143784"/>
            <a:ext cx="5437828" cy="33945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9">
                <a:extLst>
                  <a:ext uri="{FF2B5EF4-FFF2-40B4-BE49-F238E27FC236}">
                    <a16:creationId xmlns:a16="http://schemas.microsoft.com/office/drawing/2014/main" id="{DFFB61C9-E98F-4B2B-8F4D-D9280627F476}"/>
                  </a:ext>
                </a:extLst>
              </p:cNvPr>
              <p:cNvSpPr txBox="1"/>
              <p:nvPr/>
            </p:nvSpPr>
            <p:spPr>
              <a:xfrm>
                <a:off x="956664" y="16070026"/>
                <a:ext cx="10318121" cy="183646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rgbClr val="00B050"/>
                    </a:solidFill>
                  </a:rPr>
                  <a:t>Coreset</a:t>
                </a:r>
                <a:r>
                  <a:rPr lang="en-US" sz="2800" dirty="0"/>
                  <a:t>: Returns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-approximation on a query space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rgbClr val="00B050"/>
                    </a:solidFill>
                  </a:rPr>
                  <a:t>Merge and reduce framework</a:t>
                </a:r>
                <a:r>
                  <a:rPr lang="en-US" sz="2800" dirty="0"/>
                  <a:t>: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is 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func>
                          <m:func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z="2800" dirty="0"/>
                  <a:t> coreset of the corresponding partition of the </a:t>
                </a:r>
                <a:r>
                  <a:rPr lang="en-US" sz="2800" dirty="0" err="1"/>
                  <a:t>substream</a:t>
                </a:r>
                <a:r>
                  <a:rPr lang="en-US" sz="2800" dirty="0"/>
                  <a:t>  </a:t>
                </a:r>
              </a:p>
            </p:txBody>
          </p:sp>
        </mc:Choice>
        <mc:Fallback xmlns="">
          <p:sp>
            <p:nvSpPr>
              <p:cNvPr id="35" name="TextBox 39">
                <a:extLst>
                  <a:ext uri="{FF2B5EF4-FFF2-40B4-BE49-F238E27FC236}">
                    <a16:creationId xmlns:a16="http://schemas.microsoft.com/office/drawing/2014/main" id="{DFFB61C9-E98F-4B2B-8F4D-D9280627F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664" y="16070026"/>
                <a:ext cx="10318121" cy="1836465"/>
              </a:xfrm>
              <a:prstGeom prst="rect">
                <a:avLst/>
              </a:prstGeom>
              <a:blipFill>
                <a:blip r:embed="rId6"/>
                <a:stretch>
                  <a:fillRect l="-1654" t="-1329" b="-8306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2" descr="Image result for hacker clipart">
            <a:extLst>
              <a:ext uri="{FF2B5EF4-FFF2-40B4-BE49-F238E27FC236}">
                <a16:creationId xmlns:a16="http://schemas.microsoft.com/office/drawing/2014/main" id="{A3DD758B-1410-4F8B-9775-627F36D96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373" y="9806339"/>
            <a:ext cx="1477708" cy="151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38">
            <a:extLst>
              <a:ext uri="{FF2B5EF4-FFF2-40B4-BE49-F238E27FC236}">
                <a16:creationId xmlns:a16="http://schemas.microsoft.com/office/drawing/2014/main" id="{F6E5A625-FAB9-4158-AFDB-8192C8DAE812}"/>
              </a:ext>
            </a:extLst>
          </p:cNvPr>
          <p:cNvSpPr txBox="1"/>
          <p:nvPr/>
        </p:nvSpPr>
        <p:spPr>
          <a:xfrm>
            <a:off x="11934903" y="11640649"/>
            <a:ext cx="10246834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/>
              <a:t>Edge Sampling Algorithms for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39">
                <a:extLst>
                  <a:ext uri="{FF2B5EF4-FFF2-40B4-BE49-F238E27FC236}">
                    <a16:creationId xmlns:a16="http://schemas.microsoft.com/office/drawing/2014/main" id="{67E7BF42-11D3-4B11-AA2B-FD53032AB03F}"/>
                  </a:ext>
                </a:extLst>
              </p:cNvPr>
              <p:cNvSpPr txBox="1"/>
              <p:nvPr/>
            </p:nvSpPr>
            <p:spPr>
              <a:xfrm>
                <a:off x="11976354" y="12516255"/>
                <a:ext cx="9137410" cy="314720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00B050"/>
                    </a:solidFill>
                  </a:rPr>
                  <a:t>Edge-arrival model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800" dirty="0"/>
                  <a:t> edges of a graph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800" i="1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i="1" dirty="0"/>
                  <a:t> </a:t>
                </a:r>
                <a:r>
                  <a:rPr lang="en-US" sz="2800" dirty="0"/>
                  <a:t>Sample each edge based on its “importance” to obtain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2800" i="1" dirty="0"/>
                  <a:t>-</a:t>
                </a:r>
                <a:r>
                  <a:rPr lang="en-US" sz="2800" dirty="0"/>
                  <a:t>approximate solutions to each problem</a:t>
                </a:r>
                <a:endParaRPr lang="en-US" sz="2800" i="1" dirty="0"/>
              </a:p>
              <a:p>
                <a:endParaRPr lang="en-US" sz="2800" i="1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i="1" dirty="0"/>
                  <a:t> </a:t>
                </a:r>
                <a:r>
                  <a:rPr lang="en-US" sz="2800" dirty="0">
                    <a:solidFill>
                      <a:srgbClr val="00B050"/>
                    </a:solidFill>
                  </a:rPr>
                  <a:t>Graph </a:t>
                </a:r>
                <a:r>
                  <a:rPr lang="en-US" sz="2800" dirty="0" err="1">
                    <a:solidFill>
                      <a:srgbClr val="00B050"/>
                    </a:solidFill>
                  </a:rPr>
                  <a:t>Sparsification</a:t>
                </a:r>
                <a:r>
                  <a:rPr lang="en-US" sz="2800" dirty="0"/>
                  <a:t>: Output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800" dirty="0"/>
                  <a:t> so that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𝐶𝑢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)≈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𝐶𝑢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for any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42" name="TextBox 39">
                <a:extLst>
                  <a:ext uri="{FF2B5EF4-FFF2-40B4-BE49-F238E27FC236}">
                    <a16:creationId xmlns:a16="http://schemas.microsoft.com/office/drawing/2014/main" id="{67E7BF42-11D3-4B11-AA2B-FD53032AB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6354" y="12516255"/>
                <a:ext cx="9137410" cy="3147208"/>
              </a:xfrm>
              <a:prstGeom prst="rect">
                <a:avLst/>
              </a:prstGeom>
              <a:blipFill>
                <a:blip r:embed="rId8"/>
                <a:stretch>
                  <a:fillRect l="-1668" t="-775" r="-2135" b="-4457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39">
                <a:extLst>
                  <a:ext uri="{FF2B5EF4-FFF2-40B4-BE49-F238E27FC236}">
                    <a16:creationId xmlns:a16="http://schemas.microsoft.com/office/drawing/2014/main" id="{340CFA96-CCEA-44E5-83B7-A7864F1B4B71}"/>
                  </a:ext>
                </a:extLst>
              </p:cNvPr>
              <p:cNvSpPr txBox="1"/>
              <p:nvPr/>
            </p:nvSpPr>
            <p:spPr>
              <a:xfrm>
                <a:off x="986988" y="17989384"/>
                <a:ext cx="5230932" cy="366427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rgbClr val="00B050"/>
                    </a:solidFill>
                  </a:rPr>
                  <a:t>Applications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-means clustering,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-median clustering, projective clustering, principal component analysis, Bayesian logistic regression, generative adversarial networks,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-line center,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/>
                  <a:t>-estimators</a:t>
                </a:r>
              </a:p>
            </p:txBody>
          </p:sp>
        </mc:Choice>
        <mc:Fallback xmlns="">
          <p:sp>
            <p:nvSpPr>
              <p:cNvPr id="43" name="TextBox 39">
                <a:extLst>
                  <a:ext uri="{FF2B5EF4-FFF2-40B4-BE49-F238E27FC236}">
                    <a16:creationId xmlns:a16="http://schemas.microsoft.com/office/drawing/2014/main" id="{340CFA96-CCEA-44E5-83B7-A7864F1B4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88" y="17989384"/>
                <a:ext cx="5230932" cy="3664273"/>
              </a:xfrm>
              <a:prstGeom prst="rect">
                <a:avLst/>
              </a:prstGeom>
              <a:blipFill>
                <a:blip r:embed="rId9"/>
                <a:stretch>
                  <a:fillRect l="-3263" t="-666" r="-1399" b="-366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83D0CB8-6E52-4109-8F26-F861C28487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651420" y="5749164"/>
            <a:ext cx="9787199" cy="25818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EEE9BC-1877-446F-82B0-316C7215CF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506946" y="11527939"/>
            <a:ext cx="11254593" cy="15631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08CA79-BB04-4AD1-B70E-DD16A1C1D68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811654" y="15756335"/>
            <a:ext cx="5824537" cy="36301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9">
                <a:extLst>
                  <a:ext uri="{FF2B5EF4-FFF2-40B4-BE49-F238E27FC236}">
                    <a16:creationId xmlns:a16="http://schemas.microsoft.com/office/drawing/2014/main" id="{B1239761-C9AA-47EE-9B90-EDD8B7171EA8}"/>
                  </a:ext>
                </a:extLst>
              </p:cNvPr>
              <p:cNvSpPr txBox="1"/>
              <p:nvPr/>
            </p:nvSpPr>
            <p:spPr>
              <a:xfrm>
                <a:off x="22761866" y="8582561"/>
                <a:ext cx="9924115" cy="263014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00B050"/>
                    </a:solidFill>
                  </a:rPr>
                  <a:t>Streaming linear regression</a:t>
                </a:r>
                <a:r>
                  <a:rPr lang="en-US" sz="2800" dirty="0">
                    <a:latin typeface="Arial" panose="020B0604020202020204" pitchFamily="34" charset="0"/>
                  </a:rPr>
                  <a:t>: </a:t>
                </a:r>
                <a:r>
                  <a:rPr lang="en-US" sz="2800" dirty="0">
                    <a:effectLst/>
                    <a:latin typeface="Arial" panose="020B0604020202020204" pitchFamily="34" charset="0"/>
                  </a:rPr>
                  <a:t>all batches except the last one are sampled around a constellation of four points in the plane such that the optimal regression line is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>
                    <a:effectLst/>
                    <a:latin typeface="Arial" panose="020B0604020202020204" pitchFamily="34" charset="0"/>
                  </a:rPr>
                  <a:t> slope through the origin. The last batch is at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effectLst/>
                    <a:latin typeface="Arial" panose="020B0604020202020204" pitchFamily="34" charset="0"/>
                  </a:rPr>
                  <a:t>, far from the origin so the resulting optimal regression line </a:t>
                </a:r>
                <a:r>
                  <a:rPr lang="en-US" sz="2800" dirty="0">
                    <a:latin typeface="Arial" panose="020B0604020202020204" pitchFamily="34" charset="0"/>
                  </a:rPr>
                  <a:t>has</a:t>
                </a:r>
                <a:r>
                  <a:rPr lang="en-US" sz="2800" dirty="0">
                    <a:effectLst/>
                    <a:latin typeface="Arial" panose="020B0604020202020204" pitchFamily="34" charset="0"/>
                  </a:rPr>
                  <a:t> slope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>
                    <a:effectLst/>
                    <a:latin typeface="Arial" panose="020B0604020202020204" pitchFamily="34" charset="0"/>
                  </a:rPr>
                  <a:t> through the origin</a:t>
                </a:r>
                <a:endParaRPr lang="en-US" sz="2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1" name="TextBox 39">
                <a:extLst>
                  <a:ext uri="{FF2B5EF4-FFF2-40B4-BE49-F238E27FC236}">
                    <a16:creationId xmlns:a16="http://schemas.microsoft.com/office/drawing/2014/main" id="{B1239761-C9AA-47EE-9B90-EDD8B7171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1866" y="8582561"/>
                <a:ext cx="9924115" cy="2630144"/>
              </a:xfrm>
              <a:prstGeom prst="rect">
                <a:avLst/>
              </a:prstGeom>
              <a:blipFill>
                <a:blip r:embed="rId13"/>
                <a:stretch>
                  <a:fillRect l="-1720" t="-1160" r="-2027" b="-5568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39">
                <a:extLst>
                  <a:ext uri="{FF2B5EF4-FFF2-40B4-BE49-F238E27FC236}">
                    <a16:creationId xmlns:a16="http://schemas.microsoft.com/office/drawing/2014/main" id="{6A0EC84E-9358-497D-A713-9815DBD49909}"/>
                  </a:ext>
                </a:extLst>
              </p:cNvPr>
              <p:cNvSpPr txBox="1"/>
              <p:nvPr/>
            </p:nvSpPr>
            <p:spPr>
              <a:xfrm>
                <a:off x="22651420" y="13330815"/>
                <a:ext cx="9924115" cy="211307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wrap="square" lIns="45719" rIns="4571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00B050"/>
                    </a:solidFill>
                  </a:rPr>
                  <a:t>Sampling vs. sketching</a:t>
                </a:r>
                <a:r>
                  <a:rPr lang="en-US" sz="2800" dirty="0">
                    <a:latin typeface="Arial" panose="020B0604020202020204" pitchFamily="34" charset="0"/>
                  </a:rPr>
                  <a:t>: F</a:t>
                </a:r>
                <a:r>
                  <a:rPr lang="en-US" sz="2800" dirty="0">
                    <a:effectLst/>
                    <a:latin typeface="Arial" panose="020B0604020202020204" pitchFamily="34" charset="0"/>
                  </a:rPr>
                  <a:t>or a random unit sketching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effectLst/>
                    <a:latin typeface="Arial" panose="020B0604020202020204" pitchFamily="34" charset="0"/>
                  </a:rPr>
                  <a:t> (each of its elements is sampled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{−1,1}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effectLst/>
                    <a:latin typeface="Arial" panose="020B0604020202020204" pitchFamily="34" charset="0"/>
                  </a:rPr>
                  <a:t>with equal probability), we create an adversarial data stream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effectLst/>
                    <a:latin typeface="Arial" panose="020B0604020202020204" pitchFamily="34" charset="0"/>
                  </a:rPr>
                  <a:t> such that its columns are in the </a:t>
                </a:r>
                <a:r>
                  <a:rPr lang="en-US" sz="2800" dirty="0" err="1">
                    <a:effectLst/>
                    <a:latin typeface="Arial" panose="020B0604020202020204" pitchFamily="34" charset="0"/>
                  </a:rPr>
                  <a:t>nullspace</a:t>
                </a:r>
                <a:r>
                  <a:rPr lang="en-US" sz="2800" dirty="0">
                    <a:effectLst/>
                    <a:latin typeface="Arial" panose="020B0604020202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latin typeface="Arial" panose="020B0604020202020204" pitchFamily="34" charset="0"/>
                  </a:rPr>
                  <a:t> for linear regression</a:t>
                </a:r>
              </a:p>
            </p:txBody>
          </p:sp>
        </mc:Choice>
        <mc:Fallback xmlns="">
          <p:sp>
            <p:nvSpPr>
              <p:cNvPr id="52" name="TextBox 39">
                <a:extLst>
                  <a:ext uri="{FF2B5EF4-FFF2-40B4-BE49-F238E27FC236}">
                    <a16:creationId xmlns:a16="http://schemas.microsoft.com/office/drawing/2014/main" id="{6A0EC84E-9358-497D-A713-9815DBD49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1420" y="13330815"/>
                <a:ext cx="9924115" cy="2113079"/>
              </a:xfrm>
              <a:prstGeom prst="rect">
                <a:avLst/>
              </a:prstGeom>
              <a:blipFill>
                <a:blip r:embed="rId14"/>
                <a:stretch>
                  <a:fillRect l="-1720" t="-1445" r="-1966" b="-722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43">
            <a:extLst>
              <a:ext uri="{FF2B5EF4-FFF2-40B4-BE49-F238E27FC236}">
                <a16:creationId xmlns:a16="http://schemas.microsoft.com/office/drawing/2014/main" id="{36E1B1D4-9E0D-4687-A0EF-B44DF2E99F61}"/>
              </a:ext>
            </a:extLst>
          </p:cNvPr>
          <p:cNvSpPr txBox="1"/>
          <p:nvPr/>
        </p:nvSpPr>
        <p:spPr>
          <a:xfrm>
            <a:off x="22601975" y="18744803"/>
            <a:ext cx="9064533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600" dirty="0"/>
              <a:t>References</a:t>
            </a:r>
          </a:p>
        </p:txBody>
      </p:sp>
      <p:sp>
        <p:nvSpPr>
          <p:cNvPr id="57" name="TextBox 39">
            <a:extLst>
              <a:ext uri="{FF2B5EF4-FFF2-40B4-BE49-F238E27FC236}">
                <a16:creationId xmlns:a16="http://schemas.microsoft.com/office/drawing/2014/main" id="{4357844C-12D3-4F58-B0C5-68EC980BC9BA}"/>
              </a:ext>
            </a:extLst>
          </p:cNvPr>
          <p:cNvSpPr txBox="1"/>
          <p:nvPr/>
        </p:nvSpPr>
        <p:spPr>
          <a:xfrm>
            <a:off x="22651420" y="19501176"/>
            <a:ext cx="9924115" cy="22675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c="http://schemas.openxmlformats.org/markup-compatibility/2006" xmlns:a14="http://schemas.microsoft.com/office/drawing/2010/main" xmlns:ma14="http://schemas.microsoft.com/office/mac/drawingml/2011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[HW13]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Moritz Hardt, David P. Woodruff: How robust are linear sketches to adaptive inputs? STOC 2013: 121-130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[KMNS21]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Haim Kaplan,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Yishay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Mansour,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Kobbi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Nissim, Uri Stemmer: Separating Adaptive Streaming from Oblivious Streaming. CRYPTO 2021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A2265A8-20D8-43F4-8630-3CC362509C3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925519" y="680838"/>
            <a:ext cx="3619500" cy="819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C99AAB-A5CE-4E1D-B5F8-766FE0A6A0E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4282706" y="1456834"/>
            <a:ext cx="2905125" cy="819150"/>
          </a:xfrm>
          <a:prstGeom prst="rect">
            <a:avLst/>
          </a:prstGeom>
        </p:spPr>
      </p:pic>
      <p:pic>
        <p:nvPicPr>
          <p:cNvPr id="1026" name="Picture 2" descr="Yes, Google has a new logo – but why?">
            <a:extLst>
              <a:ext uri="{FF2B5EF4-FFF2-40B4-BE49-F238E27FC236}">
                <a16:creationId xmlns:a16="http://schemas.microsoft.com/office/drawing/2014/main" id="{BAC817CB-A5DD-437C-BA97-832DCE5DC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8401" y="42842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739</Words>
  <Application>Microsoft Office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</dc:creator>
  <cp:lastModifiedBy>Samson Zhou</cp:lastModifiedBy>
  <cp:revision>31</cp:revision>
  <dcterms:modified xsi:type="dcterms:W3CDTF">2021-09-27T05:16:54Z</dcterms:modified>
</cp:coreProperties>
</file>