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92" r:id="rId3"/>
    <p:sldId id="277" r:id="rId4"/>
    <p:sldId id="273" r:id="rId5"/>
    <p:sldId id="275" r:id="rId6"/>
    <p:sldId id="276" r:id="rId7"/>
    <p:sldId id="591" r:id="rId8"/>
    <p:sldId id="278" r:id="rId9"/>
    <p:sldId id="279" r:id="rId10"/>
    <p:sldId id="280" r:id="rId11"/>
    <p:sldId id="584" r:id="rId12"/>
    <p:sldId id="585" r:id="rId13"/>
    <p:sldId id="590" r:id="rId14"/>
    <p:sldId id="586" r:id="rId15"/>
    <p:sldId id="589" r:id="rId16"/>
    <p:sldId id="281" r:id="rId17"/>
    <p:sldId id="282" r:id="rId18"/>
    <p:sldId id="283" r:id="rId19"/>
    <p:sldId id="284" r:id="rId20"/>
    <p:sldId id="288" r:id="rId21"/>
    <p:sldId id="289" r:id="rId22"/>
    <p:sldId id="293" r:id="rId23"/>
    <p:sldId id="292" r:id="rId24"/>
    <p:sldId id="297" r:id="rId25"/>
    <p:sldId id="295" r:id="rId26"/>
    <p:sldId id="298" r:id="rId27"/>
    <p:sldId id="296" r:id="rId28"/>
    <p:sldId id="583" r:id="rId29"/>
    <p:sldId id="5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A889-B4B1-4C95-BF02-BCE14AF1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EA845-2903-484A-834B-759365F65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0B24-9F89-40C8-A7CA-860122BE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1C67-3F01-4D5F-9ADA-4776A840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94A4-622B-43A0-967E-370703C5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CEAA-E868-4A75-9102-5051E6DC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7B80D-FB5F-48F5-9B85-E5D437FE7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E36A-FD15-4708-8DB2-755C859C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38B4-6C0C-4AB7-B722-7C42B4C9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A91A-0C01-424A-AC6F-FBEF8CB6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3CB6E-6E23-4939-A8CA-C55D7BD6A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51936-A885-4329-B6E8-C04223258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5108A-D653-43BF-B86F-ABB36F73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57F9-A9D9-4A67-8DF6-AD0D1E6B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8764-1F5D-48DC-B0DD-F5EE5BEF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030C-C94E-4D27-94CA-CA896E94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FC57-E4B8-4449-AF3B-8D27CF3D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9130-3783-49A6-88FE-6A974A79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3CC4-4BD9-4037-B5FF-182D7BFC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BA97-CF69-44B5-96B7-43D78449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3812-B1B7-42B0-9C82-A6F1F4CD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FCA2-DFD9-483E-AF4B-B62E24F5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58FC-0E0B-4B33-9CC1-8A69AC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D290-7CBA-4E0A-8768-022D1494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8E38-2969-4B85-9A29-9DA5C54A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127F-1681-4098-B080-1FE7129A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FC7-1F49-4F92-831E-1EE7B97A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07940-D0A4-40D6-A276-661C7239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E4E8-FA0A-4583-82C1-AAA493C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A25F-5D6F-4006-9225-F9EA0047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0E1E0-FB9B-453D-B898-8069F0D2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C83B-D25B-4A74-B23F-027B6774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4AA6-74DB-4116-AC41-5C3D75D7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2D7F-3625-48F4-9FC7-6EE5DDAD1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9F38F-8DDD-4F89-B303-14BC4EAAD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E269C-A3D9-4319-9795-D88CB65D9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3CEEF-3026-464C-8765-58CA05C5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186B8-5A8A-42A6-8035-7CACABE7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03D53-9416-4728-A780-744C370A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E161-BEA7-407F-97F0-E7892F2A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707AF-10CE-4B5D-AB81-90A4294D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AE113-A10B-4200-AD9B-AEE3DC23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8486E-C248-45A1-8DA5-3FE83F20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35997-EA4B-4E5A-9CB0-A896FDFF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8AB8B-4EE3-4379-A510-46E3468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C5B0-4AC8-431F-88FD-E4F3B094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910-BF62-45F2-9C97-6DB79CFB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2521-035D-413C-9431-689FD469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1624-1738-4CC8-86D3-63706FAE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D3E9-0674-4CB5-AC1F-DF44456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E0B6A-5868-4FFC-B6F5-C456B411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A2E17-5C25-4948-9C54-1B60D80D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302F-EC3E-443D-859E-70CF930A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73784-C63C-48C4-88AF-FDA9A8E8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B275E-AD71-4CD4-B058-F5146A12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A6682-FC5F-415A-A72E-164CFBB6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C4D43-7F7D-4A12-948F-A0845FF9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76BC-A4F2-45BB-8EAA-77944DC8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1D48C-BED8-48DD-AC78-5C0DE4D9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D5C1A-CC83-440E-AF6F-BE1D1517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3A25-B21F-42E7-9707-262D3C42E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5D08D-BF4F-456F-9C40-A54E3158E0B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7E16-929F-4A16-875C-705573AA4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9DFC-4F63-4B13-9757-ED86E9EA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05094-AE88-4DE3-B9E1-5B2D60EE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5164-A9F0-43E0-9E05-CA2C17F57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Sensitivity Analysis of the Maximum Matching Problem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E855-6988-436A-9137-BA6FDAD36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2101"/>
            <a:ext cx="9144000" cy="1115580"/>
          </a:xfrm>
        </p:spPr>
        <p:txBody>
          <a:bodyPr>
            <a:normAutofit/>
          </a:bodyPr>
          <a:lstStyle/>
          <a:p>
            <a:r>
              <a:rPr lang="en-US" sz="2800" dirty="0"/>
              <a:t>Yuichi Yoshida</a:t>
            </a:r>
          </a:p>
          <a:p>
            <a:r>
              <a:rPr lang="en-US" sz="2800" dirty="0"/>
              <a:t>Samson Zhou</a:t>
            </a:r>
          </a:p>
        </p:txBody>
      </p:sp>
      <p:pic>
        <p:nvPicPr>
          <p:cNvPr id="4" name="Picture 6" descr="Image result for carnegie mellon logo">
            <a:extLst>
              <a:ext uri="{FF2B5EF4-FFF2-40B4-BE49-F238E27FC236}">
                <a16:creationId xmlns:a16="http://schemas.microsoft.com/office/drawing/2014/main" id="{B204F479-2BD1-4810-9815-B637A96BA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948" y="5106923"/>
            <a:ext cx="1973951" cy="12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ational Institute of Informatics [Japan] 国立情報学研究所 | LinkedIn">
            <a:extLst>
              <a:ext uri="{FF2B5EF4-FFF2-40B4-BE49-F238E27FC236}">
                <a16:creationId xmlns:a16="http://schemas.microsoft.com/office/drawing/2014/main" id="{02C2BB47-27C8-4360-BF67-03C35A56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1" y="4849812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Average Sensitivity to Worst-Case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We introduce the definition of worst-case sensitivity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a randomized graph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the average sensitivity is defined as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a randomized graph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the worst-case sensitivity is defined as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/>
              <p:nvPr/>
            </p:nvSpPr>
            <p:spPr>
              <a:xfrm>
                <a:off x="2971060" y="3366856"/>
                <a:ext cx="6090082" cy="704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li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𝐸𝑀𝐷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60" y="3366856"/>
                <a:ext cx="6090082" cy="704552"/>
              </a:xfrm>
              <a:prstGeom prst="rect">
                <a:avLst/>
              </a:prstGeom>
              <a:blipFill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BC25BD-2FC1-4253-9AF1-7AD7FA0F1178}"/>
                  </a:ext>
                </a:extLst>
              </p:cNvPr>
              <p:cNvSpPr txBox="1"/>
              <p:nvPr/>
            </p:nvSpPr>
            <p:spPr>
              <a:xfrm>
                <a:off x="2971060" y="5471475"/>
                <a:ext cx="6090082" cy="704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𝐸𝑀𝐷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BC25BD-2FC1-4253-9AF1-7AD7FA0F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60" y="5471475"/>
                <a:ext cx="6090082" cy="704552"/>
              </a:xfrm>
              <a:prstGeom prst="rect">
                <a:avLst/>
              </a:prstGeom>
              <a:blipFill>
                <a:blip r:embed="rId4"/>
                <a:stretch>
                  <a:fillRect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48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51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50807-C8FE-46FE-8009-6E7855F152A4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>
            <a:off x="3242962" y="1318820"/>
            <a:ext cx="3952140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007AE-C0EB-43A6-AEC1-5DD0375F598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242962" y="2663916"/>
            <a:ext cx="3952139" cy="135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314A99-F935-4697-AA87-5640FAC14E9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242962" y="4009012"/>
            <a:ext cx="3952138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E2557B-B31B-4CC5-94CD-7B316E336F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42962" y="2663916"/>
            <a:ext cx="3952138" cy="6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3ABD-C4C4-4160-8F75-C1CEB906442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42962" y="5341836"/>
            <a:ext cx="3952138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334128-2E81-4574-BDB7-6A001E1FA24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242962" y="4009012"/>
            <a:ext cx="3952139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9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50807-C8FE-46FE-8009-6E7855F152A4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>
            <a:off x="3242962" y="1318820"/>
            <a:ext cx="3952140" cy="133282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007AE-C0EB-43A6-AEC1-5DD0375F598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242962" y="2663916"/>
            <a:ext cx="3952139" cy="1357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314A99-F935-4697-AA87-5640FAC14E9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242962" y="4009012"/>
            <a:ext cx="3952138" cy="133282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E2557B-B31B-4CC5-94CD-7B316E336F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42962" y="2663916"/>
            <a:ext cx="3952138" cy="6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3ABD-C4C4-4160-8F75-C1CEB906442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42962" y="5341836"/>
            <a:ext cx="3952138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334128-2E81-4574-BDB7-6A001E1FA24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242962" y="4009012"/>
            <a:ext cx="3952139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3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50807-C8FE-46FE-8009-6E7855F152A4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>
            <a:off x="3242962" y="1318820"/>
            <a:ext cx="3952140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007AE-C0EB-43A6-AEC1-5DD0375F598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242962" y="2663916"/>
            <a:ext cx="3952139" cy="135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314A99-F935-4697-AA87-5640FAC14E9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242962" y="4009012"/>
            <a:ext cx="3952138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E2557B-B31B-4CC5-94CD-7B316E336F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42962" y="2663916"/>
            <a:ext cx="3952138" cy="6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3ABD-C4C4-4160-8F75-C1CEB906442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42962" y="5341836"/>
            <a:ext cx="3952138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334128-2E81-4574-BDB7-6A001E1FA24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242962" y="4009012"/>
            <a:ext cx="3952139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531E9-F964-4F5B-B93A-F3439C187FED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3242962" y="1318820"/>
            <a:ext cx="3952140" cy="12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9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30B3F0CE-A79E-4A5C-9F61-E5831FD5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814719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D462062F-5CE5-4702-8EC6-7CDB676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2159815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FA6990AA-AC47-47B6-90A0-1E4F0393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3504911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888DC0EE-7606-4A96-AD8D-51871DF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74" y="4850007"/>
            <a:ext cx="749688" cy="10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C4DBAD5-0BD0-4699-B250-6470B573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814719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490AA8F0-0FF4-4FE0-9863-D58028DD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2" y="213527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7863C888-92F2-4A2B-ADB3-93FD2348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3504911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clipart� | House drawing for kids, Art drawings for kids, Easy drawings">
            <a:extLst>
              <a:ext uri="{FF2B5EF4-FFF2-40B4-BE49-F238E27FC236}">
                <a16:creationId xmlns:a16="http://schemas.microsoft.com/office/drawing/2014/main" id="{F30AFF6F-5767-4F44-94F0-6A4C3A95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0" y="4825463"/>
            <a:ext cx="925167" cy="10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50807-C8FE-46FE-8009-6E7855F152A4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>
            <a:off x="3242962" y="1318820"/>
            <a:ext cx="3952140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007AE-C0EB-43A6-AEC1-5DD0375F598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242962" y="2663916"/>
            <a:ext cx="3952139" cy="135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314A99-F935-4697-AA87-5640FAC14E9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242962" y="4009012"/>
            <a:ext cx="3952138" cy="1332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E2557B-B31B-4CC5-94CD-7B316E336F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42962" y="2663916"/>
            <a:ext cx="3952138" cy="61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3ABD-C4C4-4160-8F75-C1CEB906442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42962" y="5341836"/>
            <a:ext cx="3952138" cy="122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334128-2E81-4574-BDB7-6A001E1FA24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242962" y="4009012"/>
            <a:ext cx="3952139" cy="122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531E9-F964-4F5B-B93A-F3439C187FED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3242962" y="1318820"/>
            <a:ext cx="3952140" cy="122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-approximation algorithm to the maximum matching problem with worst-case edge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Deterministic algorithm for maximal matching with worst-case sensitivity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for graphs with vertex degree bounded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0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algorithm for maximum matching with average 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1/(1+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>
                    <a:solidFill>
                      <a:srgbClr val="00B050"/>
                    </a:solidFill>
                  </a:rPr>
                  <a:t>[VY21]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What about worst-case sensitivity? Previous example shows greedy algorithm can have worst-case 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28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B96-A64A-489A-8499-0EE7D279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First idea: Randomized greedy for maximal matching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“expected” deleted/added edge appears halfway through the ordering of edges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Intuition: Either most of the edges in the matching occur early in the ordering (dense graph) OR the deleted/added edge does not affect edges in the matching (sparse graph)</a:t>
            </a:r>
          </a:p>
        </p:txBody>
      </p:sp>
    </p:spTree>
    <p:extLst>
      <p:ext uri="{BB962C8B-B14F-4D97-AF65-F5344CB8AC3E}">
        <p14:creationId xmlns:p14="http://schemas.microsoft.com/office/powerpoint/2010/main" val="41794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Maximal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idea: Randomized greedy for maximal matching with worst-case 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From maximal matching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-approximation algorithm for maximum matching?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Modify the layered graph in the multi-pass streaming algorithm of McGregor </a:t>
                </a:r>
                <a:r>
                  <a:rPr lang="en-US" dirty="0">
                    <a:solidFill>
                      <a:srgbClr val="00B050"/>
                    </a:solidFill>
                  </a:rPr>
                  <a:t>[M05]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40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Measure of how much a discrete algorithm changes when the input changes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a deterministic graph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the average sensitivity is defined as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</m:t>
                    </m:r>
                  </m:oMath>
                </a14:m>
                <a:r>
                  <a:rPr lang="en-US" dirty="0"/>
                  <a:t> is the symmetric difference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/>
              <p:nvPr/>
            </p:nvSpPr>
            <p:spPr>
              <a:xfrm>
                <a:off x="3050959" y="3739718"/>
                <a:ext cx="6090082" cy="704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li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 3" panose="05040102010807070707" pitchFamily="18" charset="2"/>
                                </a:rPr>
                                <m:t>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59" y="3739718"/>
                <a:ext cx="6090082" cy="704552"/>
              </a:xfrm>
              <a:prstGeom prst="rect">
                <a:avLst/>
              </a:prstGeom>
              <a:blipFill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68D2B-2FBF-4C7F-9CC2-5C9EDF4E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03" y="2172062"/>
            <a:ext cx="8943975" cy="4457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Layered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5961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Creates a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layers to simultaneously sample a large number of augmenting paths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59618"/>
              </a:xfrm>
              <a:blipFill>
                <a:blip r:embed="rId3"/>
                <a:stretch>
                  <a:fillRect l="-1043" t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1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Layered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Creates a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layers to simultaneously sample a large number of augmenting paths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Terminates in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/>
                  <a:t> iterations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-approximation algorithm for maximum matching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Samples roughly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augmenting paths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Worst-case 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Runtime: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58" b="-3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19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algorithm to the maximum matching problem with worst-case edge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Theorem: Deterministic algorithm for maximal matching with worst-case sensitivity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for graphs with vertex degree bounded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47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Ingredient #1: </a:t>
                </a:r>
                <a:r>
                  <a:rPr lang="en-US" dirty="0">
                    <a:solidFill>
                      <a:schemeClr val="tx1"/>
                    </a:solidFill>
                  </a:rPr>
                  <a:t>Deterministic local computation algorithm (LCA) by Cole and </a:t>
                </a:r>
                <a:r>
                  <a:rPr lang="en-US" dirty="0" err="1">
                    <a:solidFill>
                      <a:schemeClr val="tx1"/>
                    </a:solidFill>
                  </a:rPr>
                  <a:t>Vishkin</a:t>
                </a:r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-coloring of a graph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queries </a:t>
                </a:r>
                <a:r>
                  <a:rPr lang="en-US" dirty="0">
                    <a:solidFill>
                      <a:srgbClr val="00B050"/>
                    </a:solidFill>
                  </a:rPr>
                  <a:t>[CV86]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Partitions the graph into forests and assigns each node a color based on the LSB that differs between the node ID and its parent ID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Fact #1: Deterministic LCA only queries vertices within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3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Ingredient #2: Framework by </a:t>
                </a:r>
                <a:r>
                  <a:rPr lang="en-US" dirty="0" err="1"/>
                  <a:t>Parnas</a:t>
                </a:r>
                <a:r>
                  <a:rPr lang="en-US" dirty="0"/>
                  <a:t> and Ron </a:t>
                </a:r>
                <a:r>
                  <a:rPr lang="en-US" dirty="0">
                    <a:solidFill>
                      <a:srgbClr val="00B050"/>
                    </a:solidFill>
                  </a:rPr>
                  <a:t>[PR07] </a:t>
                </a:r>
                <a:r>
                  <a:rPr lang="en-US" dirty="0"/>
                  <a:t>that simulates local (distributed) algorithm for maximal matching, using deterministic LCA for graph coloring,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probes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Iterate through colors and add each edge to maximal matching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if no adjacent edge is already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Fact #2: </a:t>
                </a:r>
                <a:r>
                  <a:rPr lang="en-US" dirty="0"/>
                  <a:t>Framework </a:t>
                </a:r>
                <a:r>
                  <a:rPr lang="en-US" dirty="0">
                    <a:solidFill>
                      <a:schemeClr val="tx1"/>
                    </a:solidFill>
                  </a:rPr>
                  <a:t>only queries vertices within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195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Fact #1: Deterministic LCA only queries vertices within distance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Fact #2: </a:t>
                </a:r>
                <a:r>
                  <a:rPr lang="en-US" dirty="0"/>
                  <a:t>Framework </a:t>
                </a:r>
                <a:r>
                  <a:rPr lang="en-US" dirty="0">
                    <a:solidFill>
                      <a:schemeClr val="tx1"/>
                    </a:solidFill>
                  </a:rPr>
                  <a:t>only queries vertices within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Sensitivity analysis: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queries in the LCA can be affected by a single deletion/addition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13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-approximation algorithm to the maximum matching problem with worst-case edge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Theorem: Deterministic algorithm for maximal matching with worst-case sensitivity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for graphs with vertex degree bounded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910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374297" cy="45574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Any deterministic constant-factor approximation algorithm for the maximum matching problem has worst-case edge sensitivity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For a graph with edge weights bounded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a trade-off 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there exists an algorithm that outputs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-approximation to the maximum weighted matching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time.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the algorithm has weighted 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dirty="0"/>
                  <a:t>and normalized weighted sensitivity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 algorithm has weighted sensitivity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normalized weighted sensitivity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374297" cy="4557421"/>
              </a:xfrm>
              <a:blipFill>
                <a:blip r:embed="rId2"/>
                <a:stretch>
                  <a:fillRect l="-1058" t="-2139" r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89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599" cy="45574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Worst-case analysis of monotone submodular maximization by </a:t>
                </a:r>
                <a:r>
                  <a:rPr lang="en-US" dirty="0" err="1"/>
                  <a:t>McMeel</a:t>
                </a:r>
                <a:r>
                  <a:rPr lang="en-US" dirty="0"/>
                  <a:t> and Yoshida </a:t>
                </a:r>
                <a:r>
                  <a:rPr lang="en-US" dirty="0">
                    <a:solidFill>
                      <a:srgbClr val="00B050"/>
                    </a:solidFill>
                  </a:rPr>
                  <a:t>[MY20]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Worst-case (normalized) weighted sensitivity for other graph problems?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Constant factor approximation algorithm for maximum weighted matching with “low” worst-case sensitivity?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 we 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-approximation algorithm for maximum weighted matching with “low” worst-case (normalized) weighted sensitivity?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599" cy="4557421"/>
              </a:xfrm>
              <a:blipFill>
                <a:blip r:embed="rId2"/>
                <a:stretch>
                  <a:fillRect l="-1044" t="-2139"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989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hank you">
            <a:extLst>
              <a:ext uri="{FF2B5EF4-FFF2-40B4-BE49-F238E27FC236}">
                <a16:creationId xmlns:a16="http://schemas.microsoft.com/office/drawing/2014/main" id="{80367A6D-0999-4342-9C5A-5EAF7A8E4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 r="5" b="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6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375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Measure of how much a discrete algorithm changes when the input changes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a randomized graph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the average sensitivity is defined as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𝐸𝑀𝐷</m:t>
                        </m:r>
                      </m:sub>
                    </m:sSub>
                  </m:oMath>
                </a14:m>
                <a:r>
                  <a:rPr lang="en-US" dirty="0"/>
                  <a:t> is the Earth Mover Distance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maximum matching on graph with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3750"/>
              </a:xfrm>
              <a:blipFill>
                <a:blip r:embed="rId2"/>
                <a:stretch>
                  <a:fillRect l="-1043" t="-2020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/>
              <p:nvPr/>
            </p:nvSpPr>
            <p:spPr>
              <a:xfrm>
                <a:off x="3050959" y="3739718"/>
                <a:ext cx="6090082" cy="704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li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𝐸𝑀𝐷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DD73E4-B517-4E14-B453-9FE9070D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59" y="3739718"/>
                <a:ext cx="6090082" cy="704552"/>
              </a:xfrm>
              <a:prstGeom prst="rect">
                <a:avLst/>
              </a:prstGeom>
              <a:blipFill>
                <a:blip r:embed="rId3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01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2D6716-002C-4044-86B8-8827B7AA88D1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EAAA4E-69C1-4A06-A254-EB7B8E1B331A}"/>
              </a:ext>
            </a:extLst>
          </p:cNvPr>
          <p:cNvCxnSpPr>
            <a:cxnSpLocks/>
          </p:cNvCxnSpPr>
          <p:nvPr/>
        </p:nvCxnSpPr>
        <p:spPr>
          <a:xfrm flipH="1">
            <a:off x="8044648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A0A98-A282-440F-ADCA-B853EA3B9AB4}"/>
              </a:ext>
            </a:extLst>
          </p:cNvPr>
          <p:cNvCxnSpPr>
            <a:cxnSpLocks/>
          </p:cNvCxnSpPr>
          <p:nvPr/>
        </p:nvCxnSpPr>
        <p:spPr>
          <a:xfrm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817D7F-122C-439F-86B0-B9D78609CD3A}"/>
              </a:ext>
            </a:extLst>
          </p:cNvPr>
          <p:cNvCxnSpPr>
            <a:cxnSpLocks/>
          </p:cNvCxnSpPr>
          <p:nvPr/>
        </p:nvCxnSpPr>
        <p:spPr>
          <a:xfrm flipH="1">
            <a:off x="8044648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235265-10C4-4FA5-8EB2-02E8C4A8F5AA}"/>
              </a:ext>
            </a:extLst>
          </p:cNvPr>
          <p:cNvCxnSpPr>
            <a:cxnSpLocks/>
          </p:cNvCxnSpPr>
          <p:nvPr/>
        </p:nvCxnSpPr>
        <p:spPr>
          <a:xfrm>
            <a:off x="2769833" y="6485139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017C-A961-4847-B721-0537D02AD3D1}"/>
              </a:ext>
            </a:extLst>
          </p:cNvPr>
          <p:cNvCxnSpPr>
            <a:cxnSpLocks/>
          </p:cNvCxnSpPr>
          <p:nvPr/>
        </p:nvCxnSpPr>
        <p:spPr>
          <a:xfrm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F9030-6367-4181-AA5C-ED6C9E2A41B4}"/>
              </a:ext>
            </a:extLst>
          </p:cNvPr>
          <p:cNvCxnSpPr>
            <a:cxnSpLocks/>
          </p:cNvCxnSpPr>
          <p:nvPr/>
        </p:nvCxnSpPr>
        <p:spPr>
          <a:xfrm flipH="1"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BDE51-6173-451F-BEBB-AFC68D47689D}"/>
              </a:ext>
            </a:extLst>
          </p:cNvPr>
          <p:cNvCxnSpPr>
            <a:cxnSpLocks/>
          </p:cNvCxnSpPr>
          <p:nvPr/>
        </p:nvCxnSpPr>
        <p:spPr>
          <a:xfrm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69945-92BC-4325-8552-8E233D93F5C3}"/>
              </a:ext>
            </a:extLst>
          </p:cNvPr>
          <p:cNvCxnSpPr>
            <a:cxnSpLocks/>
          </p:cNvCxnSpPr>
          <p:nvPr/>
        </p:nvCxnSpPr>
        <p:spPr>
          <a:xfrm flipH="1"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15FFFB-ECF7-49F6-BE01-C000AA2F2D65}"/>
              </a:ext>
            </a:extLst>
          </p:cNvPr>
          <p:cNvCxnSpPr>
            <a:cxnSpLocks/>
          </p:cNvCxnSpPr>
          <p:nvPr/>
        </p:nvCxnSpPr>
        <p:spPr>
          <a:xfrm>
            <a:off x="8044648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0E2F31-7136-4765-948C-DC9DD6FC3EB6}"/>
              </a:ext>
            </a:extLst>
          </p:cNvPr>
          <p:cNvCxnSpPr>
            <a:cxnSpLocks/>
          </p:cNvCxnSpPr>
          <p:nvPr/>
        </p:nvCxnSpPr>
        <p:spPr>
          <a:xfrm flipH="1">
            <a:off x="8044648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7265E6-408E-4BC2-B10E-69B2EB1A1DC7}"/>
              </a:ext>
            </a:extLst>
          </p:cNvPr>
          <p:cNvCxnSpPr>
            <a:cxnSpLocks/>
          </p:cNvCxnSpPr>
          <p:nvPr/>
        </p:nvCxnSpPr>
        <p:spPr>
          <a:xfrm>
            <a:off x="8044648" y="6485139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ED196E-7195-4E6A-BD89-ECB50AAC4A95}"/>
              </a:ext>
            </a:extLst>
          </p:cNvPr>
          <p:cNvCxnSpPr>
            <a:cxnSpLocks/>
          </p:cNvCxnSpPr>
          <p:nvPr/>
        </p:nvCxnSpPr>
        <p:spPr>
          <a:xfrm flipH="1">
            <a:off x="8044648" y="3733060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6E1C8-C6BA-4759-A5BD-CC8BBE423334}"/>
              </a:ext>
            </a:extLst>
          </p:cNvPr>
          <p:cNvCxnSpPr>
            <a:cxnSpLocks/>
          </p:cNvCxnSpPr>
          <p:nvPr/>
        </p:nvCxnSpPr>
        <p:spPr>
          <a:xfrm>
            <a:off x="8044648" y="3733059"/>
            <a:ext cx="1342008" cy="13760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8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752B2-EB4A-408B-8715-12B9B758A0C4}"/>
              </a:ext>
            </a:extLst>
          </p:cNvPr>
          <p:cNvCxnSpPr>
            <a:cxnSpLocks/>
          </p:cNvCxnSpPr>
          <p:nvPr/>
        </p:nvCxnSpPr>
        <p:spPr>
          <a:xfrm>
            <a:off x="2769833" y="3124940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0B7E7-F931-4C61-9796-A32D9994A807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3B875-E980-4D58-87A2-36A1F5A1C5C8}"/>
              </a:ext>
            </a:extLst>
          </p:cNvPr>
          <p:cNvCxnSpPr>
            <a:cxnSpLocks/>
          </p:cNvCxnSpPr>
          <p:nvPr/>
        </p:nvCxnSpPr>
        <p:spPr>
          <a:xfrm flipH="1">
            <a:off x="2769833" y="174890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DD1B82-1D91-48A7-8B64-64F5E8387686}"/>
              </a:ext>
            </a:extLst>
          </p:cNvPr>
          <p:cNvCxnSpPr>
            <a:cxnSpLocks/>
          </p:cNvCxnSpPr>
          <p:nvPr/>
        </p:nvCxnSpPr>
        <p:spPr>
          <a:xfrm>
            <a:off x="2769833" y="1748901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331C5-7B34-4A32-8B53-16B677A3D7D4}"/>
              </a:ext>
            </a:extLst>
          </p:cNvPr>
          <p:cNvCxnSpPr>
            <a:cxnSpLocks/>
          </p:cNvCxnSpPr>
          <p:nvPr/>
        </p:nvCxnSpPr>
        <p:spPr>
          <a:xfrm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DADF44-EC59-4075-851F-FB6F42F0F6F4}"/>
              </a:ext>
            </a:extLst>
          </p:cNvPr>
          <p:cNvCxnSpPr>
            <a:cxnSpLocks/>
          </p:cNvCxnSpPr>
          <p:nvPr/>
        </p:nvCxnSpPr>
        <p:spPr>
          <a:xfrm flipH="1">
            <a:off x="2769833" y="372861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800EC-DA86-4E82-BBB5-612D7CB40531}"/>
              </a:ext>
            </a:extLst>
          </p:cNvPr>
          <p:cNvCxnSpPr>
            <a:cxnSpLocks/>
          </p:cNvCxnSpPr>
          <p:nvPr/>
        </p:nvCxnSpPr>
        <p:spPr>
          <a:xfrm>
            <a:off x="8044648" y="312494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CF975-48B6-4B49-A6CD-3913F0609485}"/>
              </a:ext>
            </a:extLst>
          </p:cNvPr>
          <p:cNvCxnSpPr>
            <a:cxnSpLocks/>
          </p:cNvCxnSpPr>
          <p:nvPr/>
        </p:nvCxnSpPr>
        <p:spPr>
          <a:xfrm>
            <a:off x="8044648" y="1748901"/>
            <a:ext cx="13420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235265-10C4-4FA5-8EB2-02E8C4A8F5AA}"/>
              </a:ext>
            </a:extLst>
          </p:cNvPr>
          <p:cNvCxnSpPr>
            <a:cxnSpLocks/>
          </p:cNvCxnSpPr>
          <p:nvPr/>
        </p:nvCxnSpPr>
        <p:spPr>
          <a:xfrm>
            <a:off x="2769833" y="6485139"/>
            <a:ext cx="1342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017C-A961-4847-B721-0537D02AD3D1}"/>
              </a:ext>
            </a:extLst>
          </p:cNvPr>
          <p:cNvCxnSpPr>
            <a:cxnSpLocks/>
          </p:cNvCxnSpPr>
          <p:nvPr/>
        </p:nvCxnSpPr>
        <p:spPr>
          <a:xfrm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1F9030-6367-4181-AA5C-ED6C9E2A41B4}"/>
              </a:ext>
            </a:extLst>
          </p:cNvPr>
          <p:cNvCxnSpPr>
            <a:cxnSpLocks/>
          </p:cNvCxnSpPr>
          <p:nvPr/>
        </p:nvCxnSpPr>
        <p:spPr>
          <a:xfrm flipH="1">
            <a:off x="2769833" y="510910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BDE51-6173-451F-BEBB-AFC68D47689D}"/>
              </a:ext>
            </a:extLst>
          </p:cNvPr>
          <p:cNvCxnSpPr>
            <a:cxnSpLocks/>
          </p:cNvCxnSpPr>
          <p:nvPr/>
        </p:nvCxnSpPr>
        <p:spPr>
          <a:xfrm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D69945-92BC-4325-8552-8E233D93F5C3}"/>
              </a:ext>
            </a:extLst>
          </p:cNvPr>
          <p:cNvCxnSpPr>
            <a:cxnSpLocks/>
          </p:cNvCxnSpPr>
          <p:nvPr/>
        </p:nvCxnSpPr>
        <p:spPr>
          <a:xfrm flipH="1">
            <a:off x="2769833" y="3733060"/>
            <a:ext cx="1342008" cy="1376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7265E6-408E-4BC2-B10E-69B2EB1A1DC7}"/>
              </a:ext>
            </a:extLst>
          </p:cNvPr>
          <p:cNvCxnSpPr>
            <a:cxnSpLocks/>
          </p:cNvCxnSpPr>
          <p:nvPr/>
        </p:nvCxnSpPr>
        <p:spPr>
          <a:xfrm>
            <a:off x="8044648" y="6485139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ED196E-7195-4E6A-BD89-ECB50AAC4A95}"/>
              </a:ext>
            </a:extLst>
          </p:cNvPr>
          <p:cNvCxnSpPr>
            <a:cxnSpLocks/>
          </p:cNvCxnSpPr>
          <p:nvPr/>
        </p:nvCxnSpPr>
        <p:spPr>
          <a:xfrm flipH="1">
            <a:off x="8044648" y="3733060"/>
            <a:ext cx="1342008" cy="13760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6E1C8-C6BA-4759-A5BD-CC8BBE423334}"/>
              </a:ext>
            </a:extLst>
          </p:cNvPr>
          <p:cNvCxnSpPr>
            <a:cxnSpLocks/>
          </p:cNvCxnSpPr>
          <p:nvPr/>
        </p:nvCxnSpPr>
        <p:spPr>
          <a:xfrm>
            <a:off x="8044648" y="3733059"/>
            <a:ext cx="1342008" cy="13760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4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Example: Greedy algorithm for maximum matching on graph with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6</m:t>
                    </m:r>
                  </m:oMath>
                </a14:m>
                <a:r>
                  <a:rPr lang="en-US" dirty="0"/>
                  <a:t> nodes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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5B3F7EE-6C85-47A1-B009-24E97F94C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98126"/>
              </a:xfrm>
              <a:blipFill>
                <a:blip r:embed="rId2"/>
                <a:stretch>
                  <a:fillRect l="-104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F4F94F-EA69-4ABB-94FB-4FF184639E6A}"/>
              </a:ext>
            </a:extLst>
          </p:cNvPr>
          <p:cNvCxnSpPr>
            <a:cxnSpLocks/>
          </p:cNvCxnSpPr>
          <p:nvPr/>
        </p:nvCxnSpPr>
        <p:spPr>
          <a:xfrm>
            <a:off x="2167630" y="5979112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81BD17-5D45-4FFA-B3C7-A1792E5F1B3A}"/>
              </a:ext>
            </a:extLst>
          </p:cNvPr>
          <p:cNvCxnSpPr>
            <a:cxnSpLocks/>
          </p:cNvCxnSpPr>
          <p:nvPr/>
        </p:nvCxnSpPr>
        <p:spPr>
          <a:xfrm>
            <a:off x="2167630" y="4603073"/>
            <a:ext cx="13420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327110-CB47-4B2B-9FD6-CA784B453F10}"/>
              </a:ext>
            </a:extLst>
          </p:cNvPr>
          <p:cNvCxnSpPr>
            <a:cxnSpLocks/>
          </p:cNvCxnSpPr>
          <p:nvPr/>
        </p:nvCxnSpPr>
        <p:spPr>
          <a:xfrm>
            <a:off x="7875972" y="6023500"/>
            <a:ext cx="134200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760490-0E7E-4459-8A8F-E96A943566CB}"/>
              </a:ext>
            </a:extLst>
          </p:cNvPr>
          <p:cNvCxnSpPr>
            <a:cxnSpLocks/>
          </p:cNvCxnSpPr>
          <p:nvPr/>
        </p:nvCxnSpPr>
        <p:spPr>
          <a:xfrm flipH="1">
            <a:off x="7875972" y="3271421"/>
            <a:ext cx="1342008" cy="13760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D92895-731D-41A8-9BAF-3A4FC6F84D8D}"/>
              </a:ext>
            </a:extLst>
          </p:cNvPr>
          <p:cNvCxnSpPr>
            <a:cxnSpLocks/>
          </p:cNvCxnSpPr>
          <p:nvPr/>
        </p:nvCxnSpPr>
        <p:spPr>
          <a:xfrm>
            <a:off x="7875972" y="3271420"/>
            <a:ext cx="1342008" cy="13760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0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AB86C7-78ED-4042-B193-7C02A39F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34" y="1676863"/>
            <a:ext cx="3414902" cy="480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Introduced by </a:t>
            </a:r>
            <a:r>
              <a:rPr lang="en-US" dirty="0" err="1"/>
              <a:t>Murai</a:t>
            </a:r>
            <a:r>
              <a:rPr lang="en-US" dirty="0"/>
              <a:t> and Yoshida </a:t>
            </a:r>
            <a:r>
              <a:rPr lang="en-US" dirty="0">
                <a:solidFill>
                  <a:srgbClr val="00B050"/>
                </a:solidFill>
              </a:rPr>
              <a:t>[MY19] </a:t>
            </a:r>
            <a:r>
              <a:rPr lang="en-US" dirty="0"/>
              <a:t>for centrality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26" name="Picture 2" descr="Free Computer Network Cliparts, Download Free Clip Art, Free Clip Art on  Clipart Library">
            <a:extLst>
              <a:ext uri="{FF2B5EF4-FFF2-40B4-BE49-F238E27FC236}">
                <a16:creationId xmlns:a16="http://schemas.microsoft.com/office/drawing/2014/main" id="{DAAA8800-11C0-41A4-87F0-0F38B99D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2" y="3429000"/>
            <a:ext cx="2457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8EAD2B-7025-4F80-939E-BFB421517F26}"/>
              </a:ext>
            </a:extLst>
          </p:cNvPr>
          <p:cNvSpPr txBox="1">
            <a:spLocks/>
          </p:cNvSpPr>
          <p:nvPr/>
        </p:nvSpPr>
        <p:spPr>
          <a:xfrm>
            <a:off x="6651756" y="5748847"/>
            <a:ext cx="1926962" cy="55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PageRank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65399B-01AC-4CAA-B8D8-3FF06CD88147}"/>
              </a:ext>
            </a:extLst>
          </p:cNvPr>
          <p:cNvSpPr txBox="1">
            <a:spLocks/>
          </p:cNvSpPr>
          <p:nvPr/>
        </p:nvSpPr>
        <p:spPr>
          <a:xfrm>
            <a:off x="9727755" y="3809075"/>
            <a:ext cx="1708811" cy="94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closeness centrality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0FC5B7-0F67-444A-92CC-783520139971}"/>
              </a:ext>
            </a:extLst>
          </p:cNvPr>
          <p:cNvCxnSpPr>
            <a:cxnSpLocks/>
            <a:stCxn id="12" idx="0"/>
            <a:endCxn id="1026" idx="2"/>
          </p:cNvCxnSpPr>
          <p:nvPr/>
        </p:nvCxnSpPr>
        <p:spPr>
          <a:xfrm flipV="1">
            <a:off x="7615237" y="5143500"/>
            <a:ext cx="0" cy="6053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F187A6-A6A4-4D3E-AA34-135F0AD59FA5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flipH="1">
            <a:off x="8843962" y="4282181"/>
            <a:ext cx="883793" cy="4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A9FD70C-3DF2-4795-8411-E6BC67C18785}"/>
              </a:ext>
            </a:extLst>
          </p:cNvPr>
          <p:cNvSpPr txBox="1">
            <a:spLocks/>
          </p:cNvSpPr>
          <p:nvPr/>
        </p:nvSpPr>
        <p:spPr>
          <a:xfrm>
            <a:off x="6760832" y="1690688"/>
            <a:ext cx="1708811" cy="94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harmonic centrality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11593E-63C4-4EEC-A868-762E4760CC41}"/>
              </a:ext>
            </a:extLst>
          </p:cNvPr>
          <p:cNvCxnSpPr>
            <a:cxnSpLocks/>
            <a:stCxn id="22" idx="2"/>
            <a:endCxn id="1026" idx="0"/>
          </p:cNvCxnSpPr>
          <p:nvPr/>
        </p:nvCxnSpPr>
        <p:spPr>
          <a:xfrm flipH="1">
            <a:off x="7615237" y="2636899"/>
            <a:ext cx="1" cy="792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475FD2D-D5CA-4FAA-ADC8-5DA40C954BFB}"/>
              </a:ext>
            </a:extLst>
          </p:cNvPr>
          <p:cNvSpPr txBox="1">
            <a:spLocks/>
          </p:cNvSpPr>
          <p:nvPr/>
        </p:nvSpPr>
        <p:spPr>
          <a:xfrm>
            <a:off x="4509859" y="2627205"/>
            <a:ext cx="2216176" cy="94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betweenness centrality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20D597-3614-49AB-AFE9-B7A73A58DF32}"/>
              </a:ext>
            </a:extLst>
          </p:cNvPr>
          <p:cNvCxnSpPr>
            <a:cxnSpLocks/>
            <a:stCxn id="27" idx="2"/>
            <a:endCxn id="1026" idx="1"/>
          </p:cNvCxnSpPr>
          <p:nvPr/>
        </p:nvCxnSpPr>
        <p:spPr>
          <a:xfrm>
            <a:off x="5617947" y="3573416"/>
            <a:ext cx="768565" cy="712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0658AF-AAB8-4BDD-8C99-7C3F20349263}"/>
              </a:ext>
            </a:extLst>
          </p:cNvPr>
          <p:cNvSpPr txBox="1">
            <a:spLocks/>
          </p:cNvSpPr>
          <p:nvPr/>
        </p:nvSpPr>
        <p:spPr>
          <a:xfrm>
            <a:off x="4155620" y="5232461"/>
            <a:ext cx="2216176" cy="94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spanning tree centrality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6BE8B4-0E36-43AF-BC00-C0C24FF2FD24}"/>
              </a:ext>
            </a:extLst>
          </p:cNvPr>
          <p:cNvCxnSpPr>
            <a:cxnSpLocks/>
            <a:stCxn id="34" idx="0"/>
            <a:endCxn id="1026" idx="1"/>
          </p:cNvCxnSpPr>
          <p:nvPr/>
        </p:nvCxnSpPr>
        <p:spPr>
          <a:xfrm flipV="1">
            <a:off x="5263708" y="4286250"/>
            <a:ext cx="1122804" cy="946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6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33A41-B629-4469-95C8-670E6F3C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23" y="1643856"/>
            <a:ext cx="7477125" cy="48958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BCC07A-7AA0-418C-8F12-6115F97A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33" y="1676863"/>
            <a:ext cx="3488089" cy="480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Introduced by </a:t>
            </a:r>
            <a:r>
              <a:rPr lang="en-US" dirty="0" err="1"/>
              <a:t>Murai</a:t>
            </a:r>
            <a:r>
              <a:rPr lang="en-US" dirty="0"/>
              <a:t> and Yoshida </a:t>
            </a:r>
            <a:r>
              <a:rPr lang="en-US" dirty="0">
                <a:solidFill>
                  <a:srgbClr val="00B050"/>
                </a:solidFill>
              </a:rPr>
              <a:t>[MY19] </a:t>
            </a:r>
            <a:r>
              <a:rPr lang="en-US" dirty="0"/>
              <a:t>for centrality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Varma and Yoshida </a:t>
            </a:r>
            <a:r>
              <a:rPr lang="en-US" dirty="0">
                <a:solidFill>
                  <a:srgbClr val="00B050"/>
                </a:solidFill>
              </a:rPr>
              <a:t>[VY21] </a:t>
            </a:r>
            <a:r>
              <a:rPr lang="en-US" dirty="0"/>
              <a:t>for graph algorithms that output edge/vertex sets</a:t>
            </a:r>
          </a:p>
        </p:txBody>
      </p:sp>
    </p:spTree>
    <p:extLst>
      <p:ext uri="{BB962C8B-B14F-4D97-AF65-F5344CB8AC3E}">
        <p14:creationId xmlns:p14="http://schemas.microsoft.com/office/powerpoint/2010/main" val="112154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Sensitivity for Graph Algorithms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52E8FDF-86E2-4119-A0CC-E838A3794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14" y="2455223"/>
            <a:ext cx="6790752" cy="30169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853140-C2E5-4726-99CD-EF9638EFD70D}"/>
              </a:ext>
            </a:extLst>
          </p:cNvPr>
          <p:cNvSpPr txBox="1">
            <a:spLocks/>
          </p:cNvSpPr>
          <p:nvPr/>
        </p:nvSpPr>
        <p:spPr>
          <a:xfrm>
            <a:off x="755433" y="1676863"/>
            <a:ext cx="3488089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Introduced by </a:t>
            </a:r>
            <a:r>
              <a:rPr lang="en-US" dirty="0" err="1"/>
              <a:t>Murai</a:t>
            </a:r>
            <a:r>
              <a:rPr lang="en-US" dirty="0"/>
              <a:t> and Yoshida </a:t>
            </a:r>
            <a:r>
              <a:rPr lang="en-US" dirty="0">
                <a:solidFill>
                  <a:srgbClr val="00B050"/>
                </a:solidFill>
              </a:rPr>
              <a:t>[MY19] </a:t>
            </a:r>
            <a:r>
              <a:rPr lang="en-US" dirty="0"/>
              <a:t>for centrality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Varma and Yoshida </a:t>
            </a:r>
            <a:r>
              <a:rPr lang="en-US" dirty="0">
                <a:solidFill>
                  <a:srgbClr val="00B050"/>
                </a:solidFill>
              </a:rPr>
              <a:t>[VY21] </a:t>
            </a:r>
            <a:r>
              <a:rPr lang="en-US" dirty="0"/>
              <a:t>for graph algorithms that output edge/vertex sets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Peng and Yoshida </a:t>
            </a:r>
            <a:r>
              <a:rPr lang="en-US" dirty="0">
                <a:solidFill>
                  <a:srgbClr val="00B050"/>
                </a:solidFill>
              </a:rPr>
              <a:t>[PY20] </a:t>
            </a:r>
            <a:r>
              <a:rPr lang="en-US" dirty="0"/>
              <a:t>for 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202258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1093</Words>
  <Application>Microsoft Office PowerPoint</Application>
  <PresentationFormat>Widescreen</PresentationFormat>
  <Paragraphs>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Sensitivity Analysis of the Maximum Matching Problem </vt:lpstr>
      <vt:lpstr>Average Sensitivity for Graph Algorithms</vt:lpstr>
      <vt:lpstr>Average Sensitivity for Graph Algorithms</vt:lpstr>
      <vt:lpstr>PowerPoint Presentation</vt:lpstr>
      <vt:lpstr>PowerPoint Presentation</vt:lpstr>
      <vt:lpstr>Average Sensitivity for Graph Algorithms</vt:lpstr>
      <vt:lpstr>Average Sensitivity for Graph Algorithms</vt:lpstr>
      <vt:lpstr>Average Sensitivity for Graph Algorithms</vt:lpstr>
      <vt:lpstr>Average Sensitivity for Graph Algorithms</vt:lpstr>
      <vt:lpstr>From Average Sensitivity to Worst-Case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Results (1)</vt:lpstr>
      <vt:lpstr>Maximum Matching</vt:lpstr>
      <vt:lpstr>Maximal Matching</vt:lpstr>
      <vt:lpstr>Step 1: Maximal Matching</vt:lpstr>
      <vt:lpstr>Step 2: Layered Graph</vt:lpstr>
      <vt:lpstr>Step 2: Layered Graph</vt:lpstr>
      <vt:lpstr>Our Results (1)</vt:lpstr>
      <vt:lpstr>Deterministic Algorithm</vt:lpstr>
      <vt:lpstr>Deterministic Algorithm</vt:lpstr>
      <vt:lpstr>Deterministic Algorithm</vt:lpstr>
      <vt:lpstr>Our Results (1)</vt:lpstr>
      <vt:lpstr>Our Results (2)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of the Maximum Matching Problem </dc:title>
  <dc:creator>samson</dc:creator>
  <cp:lastModifiedBy>samson</cp:lastModifiedBy>
  <cp:revision>9</cp:revision>
  <dcterms:created xsi:type="dcterms:W3CDTF">2021-01-08T06:17:37Z</dcterms:created>
  <dcterms:modified xsi:type="dcterms:W3CDTF">2021-01-08T19:51:08Z</dcterms:modified>
</cp:coreProperties>
</file>