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5" r:id="rId9"/>
    <p:sldId id="264" r:id="rId10"/>
    <p:sldId id="261" r:id="rId11"/>
    <p:sldId id="266" r:id="rId12"/>
    <p:sldId id="267" r:id="rId13"/>
    <p:sldId id="268" r:id="rId14"/>
    <p:sldId id="271" r:id="rId15"/>
    <p:sldId id="270" r:id="rId16"/>
    <p:sldId id="272" r:id="rId17"/>
    <p:sldId id="269" r:id="rId18"/>
    <p:sldId id="273" r:id="rId19"/>
    <p:sldId id="274" r:id="rId20"/>
    <p:sldId id="275" r:id="rId21"/>
    <p:sldId id="276" r:id="rId22"/>
    <p:sldId id="584" r:id="rId23"/>
    <p:sldId id="585" r:id="rId24"/>
    <p:sldId id="590" r:id="rId25"/>
    <p:sldId id="586" r:id="rId26"/>
    <p:sldId id="589" r:id="rId27"/>
    <p:sldId id="588" r:id="rId28"/>
    <p:sldId id="277" r:id="rId29"/>
    <p:sldId id="278" r:id="rId30"/>
    <p:sldId id="279" r:id="rId31"/>
    <p:sldId id="280" r:id="rId32"/>
    <p:sldId id="281" r:id="rId33"/>
    <p:sldId id="291" r:id="rId34"/>
    <p:sldId id="282" r:id="rId35"/>
    <p:sldId id="283" r:id="rId36"/>
    <p:sldId id="285" r:id="rId37"/>
    <p:sldId id="286" r:id="rId38"/>
    <p:sldId id="284" r:id="rId39"/>
    <p:sldId id="288" r:id="rId40"/>
    <p:sldId id="289" r:id="rId41"/>
    <p:sldId id="293" r:id="rId42"/>
    <p:sldId id="292" r:id="rId43"/>
    <p:sldId id="297" r:id="rId44"/>
    <p:sldId id="295" r:id="rId45"/>
    <p:sldId id="298" r:id="rId46"/>
    <p:sldId id="296" r:id="rId47"/>
    <p:sldId id="583" r:id="rId48"/>
    <p:sldId id="58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58550-86F4-42D7-9B28-E2DAAC1BA7C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44745-C458-43DE-8AD8-2ECA1C6B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1F1C-BC0F-4F6D-8F71-05DD8E9BB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9D9E-C319-4183-A67C-F7C3A65EC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784E-81E1-462F-AC93-7C623D4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ED69-2EC2-4852-B384-478F5ED0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080D-6557-447E-ABCB-0370A880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2907-132B-4170-BAE1-5F59125C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FBA1-418C-4A29-89FE-7B524B952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38D2-E2C0-4934-AB5D-AEEE823A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8EDB-1444-4187-8F1B-52CC270E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B1B0-2CEF-4AF3-89F3-32D3896A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0D63F-165E-4A53-A023-08FFC6CD6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58DAC-4711-4A4F-BF04-DEA12D8A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15DB-C214-4B22-8A3F-B5C9488E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973E-D708-46CA-985A-15D37A20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BB7F-1FE5-4B80-B82B-A07A2E66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B3CF-E55D-408D-B08F-64C2783D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AC53-63F3-4536-A75F-5C12D0DC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9DC0-385A-40A3-893D-69944AB8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9FC-7FF8-4FC4-AC8D-022E2AF2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102B-0185-4F3F-94F0-35273CB8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7BF9-272C-4996-8A7A-5FCDB599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1525-202F-43D7-8DFE-2B5140DC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614A-2C78-4C15-A7DB-8F061508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1C2A-0C90-4612-995C-07EE0058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1EF3-F7DA-4847-B1A4-7A6A767F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72B6-1E8B-41C9-BF66-BDB57A7F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7A9C-7E45-414B-8FD1-3146A5ED0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A058-02EF-4933-AC42-18B1A609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CD9F-5C8F-4921-B8AD-DEFE6734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1C684-9C34-4B9D-AD93-1FEBEC1B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1A46A-BBEC-4EED-92F1-17A03B22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CB68-EF5F-4E14-B59B-D1451ED2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4FD0-52E6-40E0-BEE6-AB386B30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82EAD-C168-430E-8BFA-1DC1D361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81CFB-91CE-4287-BBC6-9BFE08576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831AD-942E-4744-94E4-B148BF622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FC047-5721-4AF6-85E5-6AD0E73B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C610E-5F2E-414E-A212-7A6044F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4A747-55F3-4C87-BD37-DE9DE1A2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1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954-7745-44BB-B68C-1C914B73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F4DEF-3C30-4784-9DCE-34A58B4D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946B8-8C86-4618-9583-8B91389D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B62B5-6134-451E-A1C2-664656C4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CB52B-A2A0-4CBD-BF24-4B1ED8BA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F4C4E-7D9B-43D5-BD41-3121BEE0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1B7F9-1454-4C79-813D-2E3009E4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F0EF-9C40-4797-B2DD-A4DFA043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3A34-FB36-4FDC-B6E8-865B3EEE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C8BE-B6E0-4F7E-897F-1BFBEF23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68FC-BEF6-4D0F-ADDB-7F701737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29BA-7F08-44F1-AAA5-5E74CBAE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83EA5-3513-48E7-9B17-63B5906B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2293-8299-42EE-90A8-0A97E0AE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622A6-8DD3-4F5D-82A0-A15E0E3A9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2B889-62FF-4A6D-8EF1-C7AC2E7F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DDFB-F4F8-4017-BEE8-BA3641E8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39BDA-6706-4840-B2F0-499126B2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4B0-CB7D-471B-BD17-9B35425E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8F0A0-D976-47AB-9E16-F6674E91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5B921-6E23-4493-9794-7223F6A1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098C-2094-4E8C-8C2E-23294FF6C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2CA7-C7AD-43E5-9A00-339682D456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02F1-86AE-4402-89AC-BBEBF7F3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079DA-423F-4055-A466-33B3133CB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B1E5-5D72-43FC-9449-5B1D12FD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5164-A9F0-43E0-9E05-CA2C17F57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Sensitivity Analysis of the Maximum Matching Problem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E855-6988-436A-9137-BA6FDAD3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2101"/>
            <a:ext cx="9144000" cy="1115580"/>
          </a:xfrm>
        </p:spPr>
        <p:txBody>
          <a:bodyPr>
            <a:normAutofit/>
          </a:bodyPr>
          <a:lstStyle/>
          <a:p>
            <a:r>
              <a:rPr lang="en-US" sz="2800" dirty="0"/>
              <a:t>Yuichi Yoshida</a:t>
            </a:r>
          </a:p>
          <a:p>
            <a:r>
              <a:rPr lang="en-US" sz="2800" dirty="0"/>
              <a:t>Samson Zhou</a:t>
            </a:r>
          </a:p>
        </p:txBody>
      </p:sp>
      <p:pic>
        <p:nvPicPr>
          <p:cNvPr id="4" name="Picture 6" descr="Image result for carnegie mellon logo">
            <a:extLst>
              <a:ext uri="{FF2B5EF4-FFF2-40B4-BE49-F238E27FC236}">
                <a16:creationId xmlns:a16="http://schemas.microsoft.com/office/drawing/2014/main" id="{B204F479-2BD1-4810-9815-B637A96B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948" y="5106923"/>
            <a:ext cx="1973951" cy="12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ational Institute of Informatics [Japan] 国立情報学研究所 | LinkedIn">
            <a:extLst>
              <a:ext uri="{FF2B5EF4-FFF2-40B4-BE49-F238E27FC236}">
                <a16:creationId xmlns:a16="http://schemas.microsoft.com/office/drawing/2014/main" id="{02C2BB47-27C8-4360-BF67-03C35A56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1" y="4849812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246051" y="582375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maximal matching on graph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7520866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7520866" y="582375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9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6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7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8ABC30-CCB6-4826-BC1F-E3E0D44B7EE9}"/>
              </a:ext>
            </a:extLst>
          </p:cNvPr>
          <p:cNvCxnSpPr>
            <a:cxnSpLocks/>
          </p:cNvCxnSpPr>
          <p:nvPr/>
        </p:nvCxnSpPr>
        <p:spPr>
          <a:xfrm>
            <a:off x="8044648" y="3733060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1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D9E5AA-DF78-4AD6-9545-F14ACFD84D4D}"/>
              </a:ext>
            </a:extLst>
          </p:cNvPr>
          <p:cNvCxnSpPr>
            <a:cxnSpLocks/>
          </p:cNvCxnSpPr>
          <p:nvPr/>
        </p:nvCxnSpPr>
        <p:spPr>
          <a:xfrm flipH="1">
            <a:off x="8044648" y="3733060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795350-CD4C-4007-A35C-E4D13EFA89E1}"/>
              </a:ext>
            </a:extLst>
          </p:cNvPr>
          <p:cNvCxnSpPr>
            <a:cxnSpLocks/>
          </p:cNvCxnSpPr>
          <p:nvPr/>
        </p:nvCxnSpPr>
        <p:spPr>
          <a:xfrm>
            <a:off x="8044648" y="3733059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A95599-E915-4039-8A37-BB38A6865199}"/>
              </a:ext>
            </a:extLst>
          </p:cNvPr>
          <p:cNvCxnSpPr>
            <a:cxnSpLocks/>
          </p:cNvCxnSpPr>
          <p:nvPr/>
        </p:nvCxnSpPr>
        <p:spPr>
          <a:xfrm>
            <a:off x="8044648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D3E31D-368F-43A3-83AB-845C11A03E0E}"/>
              </a:ext>
            </a:extLst>
          </p:cNvPr>
          <p:cNvCxnSpPr>
            <a:cxnSpLocks/>
          </p:cNvCxnSpPr>
          <p:nvPr/>
        </p:nvCxnSpPr>
        <p:spPr>
          <a:xfrm flipH="1">
            <a:off x="8044648" y="3733060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F7E64-62E4-428E-8586-C07F63BB7453}"/>
              </a:ext>
            </a:extLst>
          </p:cNvPr>
          <p:cNvCxnSpPr>
            <a:cxnSpLocks/>
          </p:cNvCxnSpPr>
          <p:nvPr/>
        </p:nvCxnSpPr>
        <p:spPr>
          <a:xfrm>
            <a:off x="8044648" y="3733059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5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A95599-E915-4039-8A37-BB38A6865199}"/>
              </a:ext>
            </a:extLst>
          </p:cNvPr>
          <p:cNvCxnSpPr>
            <a:cxnSpLocks/>
          </p:cNvCxnSpPr>
          <p:nvPr/>
        </p:nvCxnSpPr>
        <p:spPr>
          <a:xfrm>
            <a:off x="8044648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9CF52-C2D2-4413-80DC-9751769C33EC}"/>
              </a:ext>
            </a:extLst>
          </p:cNvPr>
          <p:cNvCxnSpPr>
            <a:cxnSpLocks/>
          </p:cNvCxnSpPr>
          <p:nvPr/>
        </p:nvCxnSpPr>
        <p:spPr>
          <a:xfrm flipH="1">
            <a:off x="8044648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D3E31D-368F-43A3-83AB-845C11A03E0E}"/>
              </a:ext>
            </a:extLst>
          </p:cNvPr>
          <p:cNvCxnSpPr>
            <a:cxnSpLocks/>
          </p:cNvCxnSpPr>
          <p:nvPr/>
        </p:nvCxnSpPr>
        <p:spPr>
          <a:xfrm flipH="1">
            <a:off x="8044648" y="3733060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F7E64-62E4-428E-8586-C07F63BB7453}"/>
              </a:ext>
            </a:extLst>
          </p:cNvPr>
          <p:cNvCxnSpPr>
            <a:cxnSpLocks/>
          </p:cNvCxnSpPr>
          <p:nvPr/>
        </p:nvCxnSpPr>
        <p:spPr>
          <a:xfrm>
            <a:off x="8044648" y="3733059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2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5FFFB-ECF7-49F6-BE01-C000AA2F2D65}"/>
              </a:ext>
            </a:extLst>
          </p:cNvPr>
          <p:cNvCxnSpPr>
            <a:cxnSpLocks/>
          </p:cNvCxnSpPr>
          <p:nvPr/>
        </p:nvCxnSpPr>
        <p:spPr>
          <a:xfrm>
            <a:off x="8044648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0E2F31-7136-4765-948C-DC9DD6FC3EB6}"/>
              </a:ext>
            </a:extLst>
          </p:cNvPr>
          <p:cNvCxnSpPr>
            <a:cxnSpLocks/>
          </p:cNvCxnSpPr>
          <p:nvPr/>
        </p:nvCxnSpPr>
        <p:spPr>
          <a:xfrm flipH="1">
            <a:off x="8044648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7265E6-408E-4BC2-B10E-69B2EB1A1DC7}"/>
              </a:ext>
            </a:extLst>
          </p:cNvPr>
          <p:cNvCxnSpPr>
            <a:cxnSpLocks/>
          </p:cNvCxnSpPr>
          <p:nvPr/>
        </p:nvCxnSpPr>
        <p:spPr>
          <a:xfrm>
            <a:off x="8044648" y="6485139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ED196E-7195-4E6A-BD89-ECB50AAC4A95}"/>
              </a:ext>
            </a:extLst>
          </p:cNvPr>
          <p:cNvCxnSpPr>
            <a:cxnSpLocks/>
          </p:cNvCxnSpPr>
          <p:nvPr/>
        </p:nvCxnSpPr>
        <p:spPr>
          <a:xfrm flipH="1">
            <a:off x="8044648" y="3733060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6E1C8-C6BA-4759-A5BD-CC8BBE423334}"/>
              </a:ext>
            </a:extLst>
          </p:cNvPr>
          <p:cNvCxnSpPr>
            <a:cxnSpLocks/>
          </p:cNvCxnSpPr>
          <p:nvPr/>
        </p:nvCxnSpPr>
        <p:spPr>
          <a:xfrm>
            <a:off x="8044648" y="3733059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3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7265E6-408E-4BC2-B10E-69B2EB1A1DC7}"/>
              </a:ext>
            </a:extLst>
          </p:cNvPr>
          <p:cNvCxnSpPr>
            <a:cxnSpLocks/>
          </p:cNvCxnSpPr>
          <p:nvPr/>
        </p:nvCxnSpPr>
        <p:spPr>
          <a:xfrm>
            <a:off x="8044648" y="6485139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ED196E-7195-4E6A-BD89-ECB50AAC4A95}"/>
              </a:ext>
            </a:extLst>
          </p:cNvPr>
          <p:cNvCxnSpPr>
            <a:cxnSpLocks/>
          </p:cNvCxnSpPr>
          <p:nvPr/>
        </p:nvCxnSpPr>
        <p:spPr>
          <a:xfrm flipH="1">
            <a:off x="8044648" y="3733060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6E1C8-C6BA-4759-A5BD-CC8BBE423334}"/>
              </a:ext>
            </a:extLst>
          </p:cNvPr>
          <p:cNvCxnSpPr>
            <a:cxnSpLocks/>
          </p:cNvCxnSpPr>
          <p:nvPr/>
        </p:nvCxnSpPr>
        <p:spPr>
          <a:xfrm>
            <a:off x="8044648" y="3733059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0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7265E6-408E-4BC2-B10E-69B2EB1A1DC7}"/>
              </a:ext>
            </a:extLst>
          </p:cNvPr>
          <p:cNvCxnSpPr>
            <a:cxnSpLocks/>
          </p:cNvCxnSpPr>
          <p:nvPr/>
        </p:nvCxnSpPr>
        <p:spPr>
          <a:xfrm>
            <a:off x="8044648" y="6485139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ED196E-7195-4E6A-BD89-ECB50AAC4A95}"/>
              </a:ext>
            </a:extLst>
          </p:cNvPr>
          <p:cNvCxnSpPr>
            <a:cxnSpLocks/>
          </p:cNvCxnSpPr>
          <p:nvPr/>
        </p:nvCxnSpPr>
        <p:spPr>
          <a:xfrm flipH="1">
            <a:off x="8044648" y="3733060"/>
            <a:ext cx="1342008" cy="13760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6E1C8-C6BA-4759-A5BD-CC8BBE423334}"/>
              </a:ext>
            </a:extLst>
          </p:cNvPr>
          <p:cNvCxnSpPr>
            <a:cxnSpLocks/>
          </p:cNvCxnSpPr>
          <p:nvPr/>
        </p:nvCxnSpPr>
        <p:spPr>
          <a:xfrm>
            <a:off x="8044648" y="3733059"/>
            <a:ext cx="1342008" cy="13760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Measure of how much a discrete algorithm changes when the input changes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a deterministic graph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the average sensitivity is defined as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</m:t>
                    </m:r>
                  </m:oMath>
                </a14:m>
                <a:r>
                  <a:rPr lang="en-US" dirty="0"/>
                  <a:t> is the symmetric difference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/>
              <p:nvPr/>
            </p:nvSpPr>
            <p:spPr>
              <a:xfrm>
                <a:off x="3050959" y="3739718"/>
                <a:ext cx="6090082" cy="704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 3" panose="05040102010807070707" pitchFamily="18" charset="2"/>
                                </a:rPr>
                                <m:t>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59" y="3739718"/>
                <a:ext cx="6090082" cy="704552"/>
              </a:xfrm>
              <a:prstGeom prst="rect">
                <a:avLst/>
              </a:prstGeom>
              <a:blipFill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maximum matching on graph with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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F4F94F-EA69-4ABB-94FB-4FF184639E6A}"/>
              </a:ext>
            </a:extLst>
          </p:cNvPr>
          <p:cNvCxnSpPr>
            <a:cxnSpLocks/>
          </p:cNvCxnSpPr>
          <p:nvPr/>
        </p:nvCxnSpPr>
        <p:spPr>
          <a:xfrm>
            <a:off x="2167630" y="5979112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81BD17-5D45-4FFA-B3C7-A1792E5F1B3A}"/>
              </a:ext>
            </a:extLst>
          </p:cNvPr>
          <p:cNvCxnSpPr>
            <a:cxnSpLocks/>
          </p:cNvCxnSpPr>
          <p:nvPr/>
        </p:nvCxnSpPr>
        <p:spPr>
          <a:xfrm>
            <a:off x="2167630" y="4603073"/>
            <a:ext cx="13420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327110-CB47-4B2B-9FD6-CA784B453F10}"/>
              </a:ext>
            </a:extLst>
          </p:cNvPr>
          <p:cNvCxnSpPr>
            <a:cxnSpLocks/>
          </p:cNvCxnSpPr>
          <p:nvPr/>
        </p:nvCxnSpPr>
        <p:spPr>
          <a:xfrm>
            <a:off x="7875972" y="602350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760490-0E7E-4459-8A8F-E96A943566CB}"/>
              </a:ext>
            </a:extLst>
          </p:cNvPr>
          <p:cNvCxnSpPr>
            <a:cxnSpLocks/>
          </p:cNvCxnSpPr>
          <p:nvPr/>
        </p:nvCxnSpPr>
        <p:spPr>
          <a:xfrm flipH="1">
            <a:off x="7875972" y="3271421"/>
            <a:ext cx="1342008" cy="13760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D92895-731D-41A8-9BAF-3A4FC6F84D8D}"/>
              </a:ext>
            </a:extLst>
          </p:cNvPr>
          <p:cNvCxnSpPr>
            <a:cxnSpLocks/>
          </p:cNvCxnSpPr>
          <p:nvPr/>
        </p:nvCxnSpPr>
        <p:spPr>
          <a:xfrm>
            <a:off x="7875972" y="3271420"/>
            <a:ext cx="1342008" cy="13760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8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Measure of how much a discrete algorithm changes when the input changes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a randomized graph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the average sensitivity is defined as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𝐸𝑀𝐷</m:t>
                        </m:r>
                      </m:sub>
                    </m:sSub>
                  </m:oMath>
                </a14:m>
                <a:r>
                  <a:rPr lang="en-US" dirty="0"/>
                  <a:t> is the Earth Mover Distance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/>
              <p:nvPr/>
            </p:nvSpPr>
            <p:spPr>
              <a:xfrm>
                <a:off x="3050959" y="3739718"/>
                <a:ext cx="6090082" cy="704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𝐸𝑀𝐷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59" y="3739718"/>
                <a:ext cx="6090082" cy="704552"/>
              </a:xfrm>
              <a:prstGeom prst="rect">
                <a:avLst/>
              </a:prstGeom>
              <a:blipFill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01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02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59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9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531E9-F964-4F5B-B93A-F3439C187FED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3242962" y="1318820"/>
            <a:ext cx="3952140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3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531E9-F964-4F5B-B93A-F3439C187FED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3242962" y="1318820"/>
            <a:ext cx="3952140" cy="122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5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531E9-F964-4F5B-B93A-F3439C187FED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3242962" y="1318820"/>
            <a:ext cx="3952140" cy="12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1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86C7-78ED-4042-B193-7C02A39F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34" y="1676863"/>
            <a:ext cx="3414902" cy="480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Introduced by </a:t>
            </a:r>
            <a:r>
              <a:rPr lang="en-US" dirty="0" err="1"/>
              <a:t>Murai</a:t>
            </a:r>
            <a:r>
              <a:rPr lang="en-US" dirty="0"/>
              <a:t> and Yoshida </a:t>
            </a:r>
            <a:r>
              <a:rPr lang="en-US" dirty="0">
                <a:solidFill>
                  <a:srgbClr val="00B050"/>
                </a:solidFill>
              </a:rPr>
              <a:t>[MY19] </a:t>
            </a:r>
            <a:r>
              <a:rPr lang="en-US" dirty="0"/>
              <a:t>for centrality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6" name="Picture 2" descr="Free Computer Network Cliparts, Download Free Clip Art, Free Clip Art on  Clipart Library">
            <a:extLst>
              <a:ext uri="{FF2B5EF4-FFF2-40B4-BE49-F238E27FC236}">
                <a16:creationId xmlns:a16="http://schemas.microsoft.com/office/drawing/2014/main" id="{DAAA8800-11C0-41A4-87F0-0F38B99D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3429000"/>
            <a:ext cx="2457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8EAD2B-7025-4F80-939E-BFB421517F26}"/>
              </a:ext>
            </a:extLst>
          </p:cNvPr>
          <p:cNvSpPr txBox="1">
            <a:spLocks/>
          </p:cNvSpPr>
          <p:nvPr/>
        </p:nvSpPr>
        <p:spPr>
          <a:xfrm>
            <a:off x="6651756" y="5748847"/>
            <a:ext cx="1926962" cy="55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PageRank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65399B-01AC-4CAA-B8D8-3FF06CD88147}"/>
              </a:ext>
            </a:extLst>
          </p:cNvPr>
          <p:cNvSpPr txBox="1">
            <a:spLocks/>
          </p:cNvSpPr>
          <p:nvPr/>
        </p:nvSpPr>
        <p:spPr>
          <a:xfrm>
            <a:off x="9727755" y="3809075"/>
            <a:ext cx="1708811" cy="9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closeness centrality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0FC5B7-0F67-444A-92CC-783520139971}"/>
              </a:ext>
            </a:extLst>
          </p:cNvPr>
          <p:cNvCxnSpPr>
            <a:cxnSpLocks/>
            <a:stCxn id="12" idx="0"/>
            <a:endCxn id="1026" idx="2"/>
          </p:cNvCxnSpPr>
          <p:nvPr/>
        </p:nvCxnSpPr>
        <p:spPr>
          <a:xfrm flipV="1">
            <a:off x="7615237" y="5143500"/>
            <a:ext cx="0" cy="6053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F187A6-A6A4-4D3E-AA34-135F0AD59FA5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flipH="1">
            <a:off x="8843962" y="4282181"/>
            <a:ext cx="883793" cy="4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A9FD70C-3DF2-4795-8411-E6BC67C18785}"/>
              </a:ext>
            </a:extLst>
          </p:cNvPr>
          <p:cNvSpPr txBox="1">
            <a:spLocks/>
          </p:cNvSpPr>
          <p:nvPr/>
        </p:nvSpPr>
        <p:spPr>
          <a:xfrm>
            <a:off x="6760832" y="1690688"/>
            <a:ext cx="1708811" cy="9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harmonic centrality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11593E-63C4-4EEC-A868-762E4760CC41}"/>
              </a:ext>
            </a:extLst>
          </p:cNvPr>
          <p:cNvCxnSpPr>
            <a:cxnSpLocks/>
            <a:stCxn id="22" idx="2"/>
            <a:endCxn id="1026" idx="0"/>
          </p:cNvCxnSpPr>
          <p:nvPr/>
        </p:nvCxnSpPr>
        <p:spPr>
          <a:xfrm flipH="1">
            <a:off x="7615237" y="2636899"/>
            <a:ext cx="1" cy="792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475FD2D-D5CA-4FAA-ADC8-5DA40C954BFB}"/>
              </a:ext>
            </a:extLst>
          </p:cNvPr>
          <p:cNvSpPr txBox="1">
            <a:spLocks/>
          </p:cNvSpPr>
          <p:nvPr/>
        </p:nvSpPr>
        <p:spPr>
          <a:xfrm>
            <a:off x="4509859" y="2627205"/>
            <a:ext cx="2216176" cy="9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betweenness centrality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20D597-3614-49AB-AFE9-B7A73A58DF32}"/>
              </a:ext>
            </a:extLst>
          </p:cNvPr>
          <p:cNvCxnSpPr>
            <a:cxnSpLocks/>
            <a:stCxn id="27" idx="2"/>
            <a:endCxn id="1026" idx="1"/>
          </p:cNvCxnSpPr>
          <p:nvPr/>
        </p:nvCxnSpPr>
        <p:spPr>
          <a:xfrm>
            <a:off x="5617947" y="3573416"/>
            <a:ext cx="768565" cy="712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0658AF-AAB8-4BDD-8C99-7C3F20349263}"/>
              </a:ext>
            </a:extLst>
          </p:cNvPr>
          <p:cNvSpPr txBox="1">
            <a:spLocks/>
          </p:cNvSpPr>
          <p:nvPr/>
        </p:nvSpPr>
        <p:spPr>
          <a:xfrm>
            <a:off x="4155620" y="5232461"/>
            <a:ext cx="2216176" cy="9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spanning tree centrality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6BE8B4-0E36-43AF-BC00-C0C24FF2FD24}"/>
              </a:ext>
            </a:extLst>
          </p:cNvPr>
          <p:cNvCxnSpPr>
            <a:cxnSpLocks/>
            <a:stCxn id="34" idx="0"/>
            <a:endCxn id="1026" idx="1"/>
          </p:cNvCxnSpPr>
          <p:nvPr/>
        </p:nvCxnSpPr>
        <p:spPr>
          <a:xfrm flipV="1">
            <a:off x="5263708" y="4286250"/>
            <a:ext cx="1122804" cy="946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64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33A41-B629-4469-95C8-670E6F3C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23" y="1643856"/>
            <a:ext cx="7477125" cy="48958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BCC07A-7AA0-418C-8F12-6115F97A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33" y="1676863"/>
            <a:ext cx="3488089" cy="480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Introduced by </a:t>
            </a:r>
            <a:r>
              <a:rPr lang="en-US" dirty="0" err="1"/>
              <a:t>Murai</a:t>
            </a:r>
            <a:r>
              <a:rPr lang="en-US" dirty="0"/>
              <a:t> and Yoshida </a:t>
            </a:r>
            <a:r>
              <a:rPr lang="en-US" dirty="0">
                <a:solidFill>
                  <a:srgbClr val="00B050"/>
                </a:solidFill>
              </a:rPr>
              <a:t>[MY19] </a:t>
            </a:r>
            <a:r>
              <a:rPr lang="en-US" dirty="0"/>
              <a:t>for 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Varma and Yoshida </a:t>
            </a:r>
            <a:r>
              <a:rPr lang="en-US" dirty="0">
                <a:solidFill>
                  <a:srgbClr val="00B050"/>
                </a:solidFill>
              </a:rPr>
              <a:t>[VY21] </a:t>
            </a:r>
            <a:r>
              <a:rPr lang="en-US" dirty="0"/>
              <a:t>for graph algorithms that output edge/vertex sets</a:t>
            </a:r>
          </a:p>
        </p:txBody>
      </p:sp>
    </p:spTree>
    <p:extLst>
      <p:ext uri="{BB962C8B-B14F-4D97-AF65-F5344CB8AC3E}">
        <p14:creationId xmlns:p14="http://schemas.microsoft.com/office/powerpoint/2010/main" val="11215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246051" y="582375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maximal matching on graph with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04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52E8FDF-86E2-4119-A0CC-E838A379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14" y="2455223"/>
            <a:ext cx="6790752" cy="30169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853140-C2E5-4726-99CD-EF9638EFD70D}"/>
              </a:ext>
            </a:extLst>
          </p:cNvPr>
          <p:cNvSpPr txBox="1">
            <a:spLocks/>
          </p:cNvSpPr>
          <p:nvPr/>
        </p:nvSpPr>
        <p:spPr>
          <a:xfrm>
            <a:off x="755433" y="1676863"/>
            <a:ext cx="3488089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Introduced by </a:t>
            </a:r>
            <a:r>
              <a:rPr lang="en-US" dirty="0" err="1"/>
              <a:t>Murai</a:t>
            </a:r>
            <a:r>
              <a:rPr lang="en-US" dirty="0"/>
              <a:t> and Yoshida </a:t>
            </a:r>
            <a:r>
              <a:rPr lang="en-US" dirty="0">
                <a:solidFill>
                  <a:srgbClr val="00B050"/>
                </a:solidFill>
              </a:rPr>
              <a:t>[MY19] </a:t>
            </a:r>
            <a:r>
              <a:rPr lang="en-US" dirty="0"/>
              <a:t>for 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Varma and Yoshida </a:t>
            </a:r>
            <a:r>
              <a:rPr lang="en-US" dirty="0">
                <a:solidFill>
                  <a:srgbClr val="00B050"/>
                </a:solidFill>
              </a:rPr>
              <a:t>[VY21] </a:t>
            </a:r>
            <a:r>
              <a:rPr lang="en-US" dirty="0"/>
              <a:t>for graph algorithms that output edge/vertex sets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Peng and Yoshida </a:t>
            </a:r>
            <a:r>
              <a:rPr lang="en-US" dirty="0">
                <a:solidFill>
                  <a:srgbClr val="00B050"/>
                </a:solidFill>
              </a:rPr>
              <a:t>[PY20] </a:t>
            </a:r>
            <a:r>
              <a:rPr lang="en-US" dirty="0"/>
              <a:t>for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202258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Average Sensitivity to Worst-Case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introduce the definition of worst-case sensitivity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a randomized graph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the average sensitivity is defined as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a randomized graph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the worst-case sensitivity is defined as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/>
              <p:nvPr/>
            </p:nvSpPr>
            <p:spPr>
              <a:xfrm>
                <a:off x="2971060" y="3366856"/>
                <a:ext cx="6090082" cy="704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𝐸𝑀𝐷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60" y="3366856"/>
                <a:ext cx="6090082" cy="704552"/>
              </a:xfrm>
              <a:prstGeom prst="rect">
                <a:avLst/>
              </a:prstGeom>
              <a:blipFill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BC25BD-2FC1-4253-9AF1-7AD7FA0F1178}"/>
                  </a:ext>
                </a:extLst>
              </p:cNvPr>
              <p:cNvSpPr txBox="1"/>
              <p:nvPr/>
            </p:nvSpPr>
            <p:spPr>
              <a:xfrm>
                <a:off x="2971060" y="5471475"/>
                <a:ext cx="6090082" cy="704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𝐸𝑀𝐷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BC25BD-2FC1-4253-9AF1-7AD7FA0F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60" y="5471475"/>
                <a:ext cx="6090082" cy="704552"/>
              </a:xfrm>
              <a:prstGeom prst="rect">
                <a:avLst/>
              </a:prstGeom>
              <a:blipFill>
                <a:blip r:embed="rId4"/>
                <a:stretch>
                  <a:fillRect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48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to the maximum matching problem with worst-case edge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Deterministic algorithm for maximal matching with worst-case sensitivity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for graphs with vertex degree bounded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06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-approximation algorithm to the maximum matching problem with worst-case edge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Deterministic algorithm for maximal matching with worst-case sensitivity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for graphs with vertex degree bounded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0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algorithm for maximum matching with average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1/(1+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>
                    <a:solidFill>
                      <a:srgbClr val="00B050"/>
                    </a:solidFill>
                  </a:rPr>
                  <a:t>[VY21]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about worst-case sensitivity? Previous example shows greedy algorithm can have 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28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B96-A64A-489A-8499-0EE7D279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First idea: Randomized greedy for maximal matching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“expected” deleted/added edge appears halfway through the ordering of edges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Intuition: Either most of the edges in the matching occur early in the ordering (dense graph) OR the deleted/added edge does not affect edges in the matching (sparse graph)</a:t>
            </a:r>
          </a:p>
        </p:txBody>
      </p:sp>
    </p:spTree>
    <p:extLst>
      <p:ext uri="{BB962C8B-B14F-4D97-AF65-F5344CB8AC3E}">
        <p14:creationId xmlns:p14="http://schemas.microsoft.com/office/powerpoint/2010/main" val="417943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greedy for 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331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rank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in a (fixed) random permutation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:= Neighbors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with smaller rank than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in the maximal matching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no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Consider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edges that must be modified to maintain the invariant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moved to the beginning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Unless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no edges need to be modified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Expected number of modified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33132"/>
              </a:xfrm>
              <a:blipFill>
                <a:blip r:embed="rId2"/>
                <a:stretch>
                  <a:fillRect l="-1043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852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greedy for 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331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rank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in a (fixed) random permutation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:= Neighbors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with smaller rank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in the maximal matching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no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are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Consider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edges that must be modified to maintain the invariant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moved to the beginning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Unless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no edges need to be modified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Expected number of modified edges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33132"/>
              </a:xfrm>
              <a:blipFill>
                <a:blip r:embed="rId2"/>
                <a:stretch>
                  <a:fillRect l="-1043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AEEB0462-8EC6-49E3-B774-E023E6DD81F5}"/>
              </a:ext>
            </a:extLst>
          </p:cNvPr>
          <p:cNvSpPr/>
          <p:nvPr/>
        </p:nvSpPr>
        <p:spPr>
          <a:xfrm>
            <a:off x="914400" y="941033"/>
            <a:ext cx="10333607" cy="53177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Similar idea used for maximal independent set in the dynamic distributed setting [CHK16]</a:t>
            </a:r>
          </a:p>
        </p:txBody>
      </p:sp>
    </p:spTree>
    <p:extLst>
      <p:ext uri="{BB962C8B-B14F-4D97-AF65-F5344CB8AC3E}">
        <p14:creationId xmlns:p14="http://schemas.microsoft.com/office/powerpoint/2010/main" val="2376916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idea: Randomized greedy for maximal matching with worst-case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From maximal matching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for maximum matching?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Modify the layered graph in the multi-pass streaming algorithm of McGregor </a:t>
                </a:r>
                <a:r>
                  <a:rPr lang="en-US" dirty="0">
                    <a:solidFill>
                      <a:srgbClr val="00B050"/>
                    </a:solidFill>
                  </a:rPr>
                  <a:t>[M05]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402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68D2B-2FBF-4C7F-9CC2-5C9EDF4E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03" y="2172062"/>
            <a:ext cx="8943975" cy="445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Layered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5961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Creates a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layers to simultaneously sample a large number of augmenting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59618"/>
              </a:xfrm>
              <a:blipFill>
                <a:blip r:embed="rId3"/>
                <a:stretch>
                  <a:fillRect l="-1043" t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1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246051" y="582375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maximal matching on graph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0A687A-11A8-4293-A2EC-043130A8ABD8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89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Layered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Creates a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layers to simultaneously sample a large number of augmenting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Terminates in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/>
                  <a:t> iterations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for maximum matching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Samples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augmenting paths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Worst-case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Runtime: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58" b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191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algorithm to the maximum matching problem with worst-case edge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Theorem: Deterministic algorithm for maximal matching with worst-case sensitivity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for graphs with vertex degree bounded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72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Ingredient #1: </a:t>
                </a:r>
                <a:r>
                  <a:rPr lang="en-US" dirty="0">
                    <a:solidFill>
                      <a:schemeClr val="tx1"/>
                    </a:solidFill>
                  </a:rPr>
                  <a:t>Deterministic local computation algorithm (LCA) by Cole and </a:t>
                </a:r>
                <a:r>
                  <a:rPr lang="en-US" dirty="0" err="1">
                    <a:solidFill>
                      <a:schemeClr val="tx1"/>
                    </a:solidFill>
                  </a:rPr>
                  <a:t>Vishkin</a:t>
                </a:r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-coloring of a graph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queries </a:t>
                </a:r>
                <a:r>
                  <a:rPr lang="en-US" dirty="0">
                    <a:solidFill>
                      <a:srgbClr val="00B050"/>
                    </a:solidFill>
                  </a:rPr>
                  <a:t>[CV86]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Partitions the graph into forests and assigns each node a color based on the LSB that differs between the node ID and its parent ID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Fact #1: Deterministic LCA only queries vertices within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33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Ingredient #2: Framework by </a:t>
                </a:r>
                <a:r>
                  <a:rPr lang="en-US" dirty="0" err="1"/>
                  <a:t>Parnas</a:t>
                </a:r>
                <a:r>
                  <a:rPr lang="en-US" dirty="0"/>
                  <a:t> and Ron </a:t>
                </a:r>
                <a:r>
                  <a:rPr lang="en-US" dirty="0">
                    <a:solidFill>
                      <a:srgbClr val="00B050"/>
                    </a:solidFill>
                  </a:rPr>
                  <a:t>[PR07] </a:t>
                </a:r>
                <a:r>
                  <a:rPr lang="en-US" dirty="0"/>
                  <a:t>that simulates local distributed algorithms using deterministic LCA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probes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Iterate through colors and add each edge to maximal matching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 no adjacent edge is already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Fact #2: </a:t>
                </a:r>
                <a:r>
                  <a:rPr lang="en-US" dirty="0"/>
                  <a:t>Framework </a:t>
                </a:r>
                <a:r>
                  <a:rPr lang="en-US" dirty="0">
                    <a:solidFill>
                      <a:schemeClr val="tx1"/>
                    </a:solidFill>
                  </a:rPr>
                  <a:t>only queries vertices within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195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Fact #1: Deterministic LCA only queries vertices within distance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Fact #2: </a:t>
                </a:r>
                <a:r>
                  <a:rPr lang="en-US" dirty="0"/>
                  <a:t>Framework </a:t>
                </a:r>
                <a:r>
                  <a:rPr lang="en-US" dirty="0">
                    <a:solidFill>
                      <a:schemeClr val="tx1"/>
                    </a:solidFill>
                  </a:rPr>
                  <a:t>only queries vertices within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Sensitivity analysis: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queries in the LCA can be affected by a single deletion/addition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139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to the maximum matching problem with worst-case edge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Theorem: Deterministic algorithm for maximal matching with worst-case sensitivity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for graphs with vertex degree bounded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1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374297" cy="45574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Any deterministic constant-factor approximation algorithm for the maximum matching problem has worst-case edge 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For a graph with edge weights bounded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a trade-off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there exists an algorithm that outputs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-approximation to the maximum weighted matching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time.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the algorithm has weighted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dirty="0"/>
                  <a:t>and normalized weighted sensitivity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 algorithm has weighted sensitivity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normalized weighted sensitivity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374297" cy="4557421"/>
              </a:xfrm>
              <a:blipFill>
                <a:blip r:embed="rId2"/>
                <a:stretch>
                  <a:fillRect l="-1058" t="-2139" r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89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5574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Worst-case analysis of monotone submodular maximization by </a:t>
                </a:r>
                <a:r>
                  <a:rPr lang="en-US" dirty="0" err="1"/>
                  <a:t>McMeel</a:t>
                </a:r>
                <a:r>
                  <a:rPr lang="en-US" dirty="0"/>
                  <a:t> and Yoshida </a:t>
                </a:r>
                <a:r>
                  <a:rPr lang="en-US" dirty="0">
                    <a:solidFill>
                      <a:srgbClr val="00B050"/>
                    </a:solidFill>
                  </a:rPr>
                  <a:t>[MY20]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Worst-case (normalized) weighted sensitivity for other graph problems?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Constant factor approximation algorithm for maximum weighted matching with “low” worst-case sensitivity?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we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for maximum weighted matching with “low” worst-case (normalized) weighted sensitivity?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557421"/>
              </a:xfrm>
              <a:blipFill>
                <a:blip r:embed="rId2"/>
                <a:stretch>
                  <a:fillRect l="-1044" t="-2139"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989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80367A6D-0999-4342-9C5A-5EAF7A8E4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r="5" b="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6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246051" y="582375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maximal matching on graph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0A687A-11A8-4293-A2EC-043130A8ABD8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8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246051" y="582375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maximal matching on graph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76EF4E-C4B1-4222-BFE0-E812A9266C32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1FB0C-1FD2-4FEB-BF52-4DD49BBC0500}"/>
              </a:ext>
            </a:extLst>
          </p:cNvPr>
          <p:cNvCxnSpPr>
            <a:cxnSpLocks/>
          </p:cNvCxnSpPr>
          <p:nvPr/>
        </p:nvCxnSpPr>
        <p:spPr>
          <a:xfrm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3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246051" y="582375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maximal matching on graph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83AB43-4BFE-4AD7-B949-677F60539BE4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2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246051" y="582375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maximal matching on graph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E4642D-F544-4CE7-98D1-263246C63FB4}"/>
              </a:ext>
            </a:extLst>
          </p:cNvPr>
          <p:cNvCxnSpPr>
            <a:cxnSpLocks/>
          </p:cNvCxnSpPr>
          <p:nvPr/>
        </p:nvCxnSpPr>
        <p:spPr>
          <a:xfrm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E64CC4-965B-47B1-8186-DE58FF254698}"/>
              </a:ext>
            </a:extLst>
          </p:cNvPr>
          <p:cNvCxnSpPr>
            <a:cxnSpLocks/>
          </p:cNvCxnSpPr>
          <p:nvPr/>
        </p:nvCxnSpPr>
        <p:spPr>
          <a:xfrm flipH="1"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79DB10-BF79-4D75-B2D1-3971F651AF4F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2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246051" y="582375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246051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246051" y="4447712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246051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maximal matching on graph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7520866" y="444771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7520866" y="3071672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3209F6-182C-49CC-B29A-4C349B3A8D52}"/>
              </a:ext>
            </a:extLst>
          </p:cNvPr>
          <p:cNvCxnSpPr>
            <a:cxnSpLocks/>
          </p:cNvCxnSpPr>
          <p:nvPr/>
        </p:nvCxnSpPr>
        <p:spPr>
          <a:xfrm>
            <a:off x="7520866" y="4447712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1503</Words>
  <Application>Microsoft Office PowerPoint</Application>
  <PresentationFormat>Widescreen</PresentationFormat>
  <Paragraphs>127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Office Theme</vt:lpstr>
      <vt:lpstr>Sensitivity Analysis of the Maximum Matching Problem </vt:lpstr>
      <vt:lpstr>Average Sensitivity for Graph Algorithms</vt:lpstr>
      <vt:lpstr>Average Sensitivity for Graph Algorithms</vt:lpstr>
      <vt:lpstr>Average Sensitivity for Graph Algorithms</vt:lpstr>
      <vt:lpstr>Average Sensitivity for Graph Algorithms</vt:lpstr>
      <vt:lpstr>Average Sensitivity for Graph Algorithms</vt:lpstr>
      <vt:lpstr>Average Sensitivity for Graph Algorithms</vt:lpstr>
      <vt:lpstr>Average Sensitivity for Graph Algorithms</vt:lpstr>
      <vt:lpstr>Average Sensitivity for Graph Algorithms</vt:lpstr>
      <vt:lpstr>Average Sensitivity for Graph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Sensitivity for Graph Algorithms</vt:lpstr>
      <vt:lpstr>Average Sensitivity for Graph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Sensitivity for Graph Algorithms</vt:lpstr>
      <vt:lpstr>Average Sensitivity for Graph Algorithms</vt:lpstr>
      <vt:lpstr>Average Sensitivity for Graph Algorithms</vt:lpstr>
      <vt:lpstr>From Average Sensitivity to Worst-Case Sensitivity</vt:lpstr>
      <vt:lpstr>Our Results (1)</vt:lpstr>
      <vt:lpstr>Our Results (1)</vt:lpstr>
      <vt:lpstr>Maximum Matching</vt:lpstr>
      <vt:lpstr>Maximal Matching</vt:lpstr>
      <vt:lpstr>Randomized greedy for maximal matching</vt:lpstr>
      <vt:lpstr>Randomized greedy for maximal matching</vt:lpstr>
      <vt:lpstr>Step 1: Maximal Matching</vt:lpstr>
      <vt:lpstr>Step 2: Layered Graph</vt:lpstr>
      <vt:lpstr>Step 2: Layered Graph</vt:lpstr>
      <vt:lpstr>Our Results (1)</vt:lpstr>
      <vt:lpstr>Deterministic Algorithm</vt:lpstr>
      <vt:lpstr>Deterministic Algorithm</vt:lpstr>
      <vt:lpstr>Deterministic Algorithm</vt:lpstr>
      <vt:lpstr>Our Results (1)</vt:lpstr>
      <vt:lpstr>Our Results (2)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of the Maximum Matching Problem</dc:title>
  <dc:creator>samson</dc:creator>
  <cp:lastModifiedBy>samson</cp:lastModifiedBy>
  <cp:revision>58</cp:revision>
  <dcterms:created xsi:type="dcterms:W3CDTF">2020-12-29T21:55:33Z</dcterms:created>
  <dcterms:modified xsi:type="dcterms:W3CDTF">2021-01-08T06:35:41Z</dcterms:modified>
</cp:coreProperties>
</file>