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2597" autoAdjust="0"/>
  </p:normalViewPr>
  <p:slideViewPr>
    <p:cSldViewPr snapToGrid="0" snapToObjects="1" showGuides="1">
      <p:cViewPr varScale="1">
        <p:scale>
          <a:sx n="18" d="100"/>
          <a:sy n="18" d="100"/>
        </p:scale>
        <p:origin x="1637" y="96"/>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endParaRPr lang="en-US" sz="6000" dirty="0"/>
          </a:p>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561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0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0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1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1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1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3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3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19.jpg"/><Relationship Id="rId3" Type="http://schemas.openxmlformats.org/officeDocument/2006/relationships/image" Target="../media/image11.png"/><Relationship Id="rId21" Type="http://schemas.openxmlformats.org/officeDocument/2006/relationships/image" Target="../media/image28.png"/><Relationship Id="rId34" Type="http://schemas.openxmlformats.org/officeDocument/2006/relationships/image" Target="../media/image30.png"/><Relationship Id="rId7" Type="http://schemas.openxmlformats.org/officeDocument/2006/relationships/image" Target="../media/image13.jpe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18.jpe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8.png"/><Relationship Id="rId24" Type="http://schemas.openxmlformats.org/officeDocument/2006/relationships/image" Target="../media/image17.jpg"/><Relationship Id="rId32" Type="http://schemas.openxmlformats.org/officeDocument/2006/relationships/image" Target="../media/image39.png"/><Relationship Id="rId5"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16.jp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15.jpeg"/><Relationship Id="rId27" Type="http://schemas.openxmlformats.org/officeDocument/2006/relationships/image" Target="../media/image20.jpg"/><Relationship Id="rId30"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1477E496-8406-44B1-90AB-3A1464CD4F20}"/>
              </a:ext>
            </a:extLst>
          </p:cNvPr>
          <p:cNvPicPr>
            <a:picLocks noChangeAspect="1"/>
          </p:cNvPicPr>
          <p:nvPr/>
        </p:nvPicPr>
        <p:blipFill>
          <a:blip r:embed="rId3"/>
          <a:stretch>
            <a:fillRect/>
          </a:stretch>
        </p:blipFill>
        <p:spPr>
          <a:xfrm>
            <a:off x="29532124" y="17320616"/>
            <a:ext cx="8795930" cy="5677189"/>
          </a:xfrm>
          <a:prstGeom prst="rect">
            <a:avLst/>
          </a:prstGeom>
        </p:spPr>
      </p:pic>
      <mc:AlternateContent xmlns:mc="http://schemas.openxmlformats.org/markup-compatibility/2006" xmlns:a14="http://schemas.microsoft.com/office/drawing/2010/main">
        <mc:Choice Requires="a14">
          <p:sp>
            <p:nvSpPr>
              <p:cNvPr id="16" name="Text Placeholder 15"/>
              <p:cNvSpPr>
                <a:spLocks noGrp="1"/>
              </p:cNvSpPr>
              <p:nvPr>
                <p:ph type="body" sz="quarter" idx="10"/>
              </p:nvPr>
            </p:nvSpPr>
            <p:spPr>
              <a:xfrm>
                <a:off x="904186" y="5717836"/>
                <a:ext cx="13591277" cy="6272464"/>
              </a:xfrm>
            </p:spPr>
            <p:txBody>
              <a:bodyPr/>
              <a:lstStyle/>
              <a:p>
                <a:pPr marL="457200" indent="-457200">
                  <a:buFont typeface="Wingdings" panose="05000000000000000000" pitchFamily="2" charset="2"/>
                  <a:buChar char="Ø"/>
                </a:pPr>
                <a:r>
                  <a:rPr lang="en-US" sz="3200" dirty="0"/>
                  <a:t> Ground Set </a:t>
                </a:r>
                <a14:m>
                  <m:oMath xmlns:m="http://schemas.openxmlformats.org/officeDocument/2006/math">
                    <m:r>
                      <a:rPr lang="en-US" sz="3200" i="1" smtClean="0">
                        <a:solidFill>
                          <a:srgbClr val="C00000"/>
                        </a:solidFill>
                        <a:latin typeface="Cambria Math" charset="0"/>
                      </a:rPr>
                      <m:t>𝑉</m:t>
                    </m:r>
                  </m:oMath>
                </a14:m>
                <a:r>
                  <a:rPr lang="en-US" sz="3200" dirty="0"/>
                  <a:t> (items, sets, vertices)</a:t>
                </a:r>
              </a:p>
              <a:p>
                <a:pPr marL="457200" indent="-457200">
                  <a:buFont typeface="Wingdings" panose="05000000000000000000" pitchFamily="2" charset="2"/>
                  <a:buChar char="Ø"/>
                </a:pPr>
                <a:r>
                  <a:rPr lang="en-US" sz="3200" dirty="0"/>
                  <a:t> Set function  </a:t>
                </a:r>
                <a14:m>
                  <m:oMath xmlns:m="http://schemas.openxmlformats.org/officeDocument/2006/math">
                    <m:r>
                      <a:rPr lang="en-US" sz="3200" i="1" smtClean="0">
                        <a:solidFill>
                          <a:srgbClr val="C00000"/>
                        </a:solidFill>
                        <a:latin typeface="Cambria Math" charset="0"/>
                      </a:rPr>
                      <m:t>𝑓</m:t>
                    </m:r>
                    <m:r>
                      <a:rPr lang="en-US" sz="3200" i="1" smtClean="0">
                        <a:solidFill>
                          <a:srgbClr val="C00000"/>
                        </a:solidFill>
                        <a:latin typeface="Cambria Math"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charset="0"/>
                          </a:rPr>
                          <m:t>2</m:t>
                        </m:r>
                      </m:e>
                      <m:sup>
                        <m:r>
                          <a:rPr lang="en-US" sz="3200" i="1">
                            <a:solidFill>
                              <a:srgbClr val="C00000"/>
                            </a:solidFill>
                            <a:latin typeface="Cambria Math" charset="0"/>
                          </a:rPr>
                          <m:t>𝑉</m:t>
                        </m:r>
                      </m:sup>
                    </m:sSup>
                    <m:r>
                      <a:rPr lang="en-US" sz="3200" i="1">
                        <a:solidFill>
                          <a:srgbClr val="C00000"/>
                        </a:solidFill>
                        <a:latin typeface="Cambria Math" charset="0"/>
                      </a:rPr>
                      <m:t>→</m:t>
                    </m:r>
                    <m:r>
                      <a:rPr lang="en-US" sz="3200" i="1">
                        <a:solidFill>
                          <a:srgbClr val="C00000"/>
                        </a:solidFill>
                        <a:latin typeface="Cambria Math" charset="0"/>
                        <a:ea typeface="Cambria Math" charset="0"/>
                        <a:cs typeface="Cambria Math" charset="0"/>
                      </a:rPr>
                      <m:t>ℝ</m:t>
                    </m:r>
                    <m:r>
                      <a:rPr lang="en-US" sz="3200" i="1">
                        <a:solidFill>
                          <a:srgbClr val="C00000"/>
                        </a:solidFill>
                        <a:latin typeface="Cambria Math" charset="0"/>
                        <a:ea typeface="Cambria Math" charset="0"/>
                        <a:cs typeface="Cambria Math" charset="0"/>
                      </a:rPr>
                      <m:t> </m:t>
                    </m:r>
                  </m:oMath>
                </a14:m>
                <a:r>
                  <a:rPr lang="en-US" sz="3200" dirty="0">
                    <a:solidFill>
                      <a:srgbClr val="C00000"/>
                    </a:solidFill>
                  </a:rPr>
                  <a:t> </a:t>
                </a:r>
                <a:r>
                  <a:rPr lang="en-US" sz="3200" dirty="0"/>
                  <a:t>with </a:t>
                </a:r>
                <a:r>
                  <a:rPr lang="en-US" sz="3200" dirty="0">
                    <a:solidFill>
                      <a:srgbClr val="FF0000"/>
                    </a:solidFill>
                  </a:rPr>
                  <a:t>diminishing returns </a:t>
                </a:r>
                <a:r>
                  <a:rPr lang="en-US" sz="3200" dirty="0"/>
                  <a:t>property</a:t>
                </a:r>
              </a:p>
              <a:p>
                <a:pPr algn="ctr"/>
                <a14:m>
                  <m:oMath xmlns:m="http://schemas.openxmlformats.org/officeDocument/2006/math">
                    <m:r>
                      <a:rPr lang="en-US" sz="3200" i="1" smtClean="0">
                        <a:solidFill>
                          <a:srgbClr val="C00000"/>
                        </a:solidFill>
                        <a:latin typeface="Cambria Math" charset="0"/>
                      </a:rPr>
                      <m:t>∀ </m:t>
                    </m:r>
                    <m:r>
                      <a:rPr lang="en-US" sz="3200" i="1" smtClean="0">
                        <a:solidFill>
                          <a:srgbClr val="C00000"/>
                        </a:solidFill>
                        <a:latin typeface="Cambria Math" charset="0"/>
                      </a:rPr>
                      <m:t>𝐴</m:t>
                    </m:r>
                    <m:r>
                      <a:rPr lang="en-US" sz="3200" i="1" smtClean="0">
                        <a:solidFill>
                          <a:srgbClr val="C00000"/>
                        </a:solidFill>
                        <a:latin typeface="Cambria Math" charset="0"/>
                      </a:rPr>
                      <m:t>⊆</m:t>
                    </m:r>
                    <m:r>
                      <a:rPr lang="en-US" sz="3200" i="1" smtClean="0">
                        <a:solidFill>
                          <a:srgbClr val="C00000"/>
                        </a:solidFill>
                        <a:latin typeface="Cambria Math" charset="0"/>
                      </a:rPr>
                      <m:t>𝐵</m:t>
                    </m:r>
                    <m:r>
                      <a:rPr lang="en-US" sz="3200" i="1" smtClean="0">
                        <a:solidFill>
                          <a:srgbClr val="C00000"/>
                        </a:solidFill>
                        <a:latin typeface="Cambria Math" charset="0"/>
                      </a:rPr>
                      <m:t>⊆</m:t>
                    </m:r>
                    <m:r>
                      <a:rPr lang="en-US" sz="3200" i="1" smtClean="0">
                        <a:solidFill>
                          <a:srgbClr val="C00000"/>
                        </a:solidFill>
                        <a:latin typeface="Cambria Math" charset="0"/>
                      </a:rPr>
                      <m:t>𝑉</m:t>
                    </m:r>
                    <m:r>
                      <a:rPr lang="en-US" sz="3200" i="1">
                        <a:latin typeface="Cambria Math" charset="0"/>
                      </a:rPr>
                      <m:t>, </m:t>
                    </m:r>
                    <m:r>
                      <a:rPr lang="en-US" sz="3200" i="1" smtClean="0">
                        <a:solidFill>
                          <a:srgbClr val="C00000"/>
                        </a:solidFill>
                        <a:latin typeface="Cambria Math" charset="0"/>
                      </a:rPr>
                      <m:t>𝑒</m:t>
                    </m:r>
                    <m:r>
                      <a:rPr lang="en-US" sz="3200" i="1" smtClean="0">
                        <a:solidFill>
                          <a:srgbClr val="C00000"/>
                        </a:solidFill>
                        <a:latin typeface="Cambria Math" charset="0"/>
                      </a:rPr>
                      <m:t>∉</m:t>
                    </m:r>
                    <m:r>
                      <a:rPr lang="en-US" sz="3200" i="1" smtClean="0">
                        <a:solidFill>
                          <a:srgbClr val="C00000"/>
                        </a:solidFill>
                        <a:latin typeface="Cambria Math" charset="0"/>
                      </a:rPr>
                      <m:t>𝐵</m:t>
                    </m:r>
                  </m:oMath>
                </a14:m>
                <a:r>
                  <a:rPr lang="en-US" sz="3200" dirty="0"/>
                  <a:t>, </a:t>
                </a:r>
                <a14:m>
                  <m:oMath xmlns:m="http://schemas.openxmlformats.org/officeDocument/2006/math">
                    <m:r>
                      <a:rPr lang="en-US" sz="3200" i="1" smtClean="0">
                        <a:solidFill>
                          <a:srgbClr val="C00000"/>
                        </a:solidFill>
                        <a:latin typeface="Cambria Math"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𝐴</m:t>
                        </m:r>
                        <m:r>
                          <a:rPr lang="en-US" sz="3200" i="1">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𝑒</m:t>
                            </m:r>
                          </m:e>
                        </m:d>
                      </m:e>
                    </m:d>
                    <m:r>
                      <a:rPr lang="en-US" sz="3200" i="1">
                        <a:solidFill>
                          <a:srgbClr val="C00000"/>
                        </a:solidFill>
                        <a:latin typeface="Cambria Math" charset="0"/>
                      </a:rPr>
                      <m:t>−</m:t>
                    </m:r>
                    <m:r>
                      <a:rPr lang="en-US" sz="3200" i="1">
                        <a:solidFill>
                          <a:srgbClr val="C00000"/>
                        </a:solidFill>
                        <a:latin typeface="Cambria Math"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𝐴</m:t>
                        </m:r>
                      </m:e>
                    </m:d>
                    <m:r>
                      <a:rPr lang="en-US" sz="3200" b="0" i="1" smtClean="0">
                        <a:solidFill>
                          <a:srgbClr val="C00000"/>
                        </a:solidFill>
                        <a:latin typeface="Cambria Math" panose="02040503050406030204" pitchFamily="18" charset="0"/>
                      </a:rPr>
                      <m:t>≥</m:t>
                    </m:r>
                    <m:r>
                      <a:rPr lang="en-US" sz="3200" i="1">
                        <a:solidFill>
                          <a:srgbClr val="C00000"/>
                        </a:solidFill>
                        <a:latin typeface="Cambria Math"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𝐵</m:t>
                        </m:r>
                        <m:r>
                          <a:rPr lang="en-US" sz="3200" i="1">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𝑒</m:t>
                            </m:r>
                          </m:e>
                        </m:d>
                      </m:e>
                    </m:d>
                    <m:r>
                      <a:rPr lang="en-US" sz="3200" i="1">
                        <a:solidFill>
                          <a:srgbClr val="C00000"/>
                        </a:solidFill>
                        <a:latin typeface="Cambria Math" charset="0"/>
                      </a:rPr>
                      <m:t>−</m:t>
                    </m:r>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𝐵</m:t>
                    </m:r>
                    <m:r>
                      <a:rPr lang="en-US" sz="3200" i="1" smtClean="0">
                        <a:solidFill>
                          <a:srgbClr val="C00000"/>
                        </a:solidFill>
                        <a:latin typeface="Cambria Math" charset="0"/>
                      </a:rPr>
                      <m:t>)</m:t>
                    </m:r>
                  </m:oMath>
                </a14:m>
                <a:endParaRPr lang="en-US" sz="3200" dirty="0">
                  <a:solidFill>
                    <a:srgbClr val="002060"/>
                  </a:solidFill>
                </a:endParaRPr>
              </a:p>
              <a:p>
                <a:pPr algn="ctr"/>
                <a:endParaRPr lang="en-US" sz="3200" dirty="0">
                  <a:solidFill>
                    <a:srgbClr val="002060"/>
                  </a:solidFill>
                </a:endParaRPr>
              </a:p>
              <a:p>
                <a:pPr algn="ctr"/>
                <a:endParaRPr lang="en-US" sz="3200" dirty="0">
                  <a:solidFill>
                    <a:srgbClr val="002060"/>
                  </a:solidFill>
                </a:endParaRPr>
              </a:p>
              <a:p>
                <a:pPr algn="ctr"/>
                <a:endParaRPr lang="en-US" sz="3200" dirty="0">
                  <a:solidFill>
                    <a:srgbClr val="002060"/>
                  </a:solidFill>
                </a:endParaRPr>
              </a:p>
              <a:p>
                <a:pPr algn="ctr"/>
                <a:endParaRPr lang="en-US" sz="3200" dirty="0">
                  <a:solidFill>
                    <a:srgbClr val="002060"/>
                  </a:solidFill>
                </a:endParaRPr>
              </a:p>
              <a:p>
                <a:pPr algn="ctr"/>
                <a:endParaRPr lang="en-US" sz="3200" dirty="0">
                  <a:solidFill>
                    <a:srgbClr val="002060"/>
                  </a:solidFill>
                </a:endParaRPr>
              </a:p>
              <a:p>
                <a:pPr algn="ctr"/>
                <a:endParaRPr lang="en-US" sz="3200" dirty="0">
                  <a:solidFill>
                    <a:srgbClr val="002060"/>
                  </a:solidFill>
                </a:endParaRPr>
              </a:p>
              <a:p>
                <a:pPr marL="457200" indent="-457200">
                  <a:buFont typeface="Wingdings" panose="05000000000000000000" pitchFamily="2" charset="2"/>
                  <a:buChar char="Ø"/>
                </a:pPr>
                <a:r>
                  <a:rPr lang="en-US" sz="3200" dirty="0"/>
                  <a:t>Oracle access to </a:t>
                </a:r>
                <a14:m>
                  <m:oMath xmlns:m="http://schemas.openxmlformats.org/officeDocument/2006/math">
                    <m:r>
                      <a:rPr lang="en-US" sz="3200" i="1" dirty="0" smtClean="0">
                        <a:solidFill>
                          <a:srgbClr val="C00000"/>
                        </a:solidFill>
                        <a:latin typeface="Cambria Math" charset="0"/>
                      </a:rPr>
                      <m:t>𝑓</m:t>
                    </m:r>
                    <m:r>
                      <a:rPr lang="en-US" sz="3200" b="0" i="0" dirty="0" smtClean="0">
                        <a:latin typeface="Cambria Math" panose="02040503050406030204" pitchFamily="18" charset="0"/>
                      </a:rPr>
                      <m:t>:</m:t>
                    </m:r>
                  </m:oMath>
                </a14:m>
                <a:r>
                  <a:rPr lang="en-US" sz="3200" dirty="0"/>
                  <a:t> Given a subset </a:t>
                </a:r>
                <a14:m>
                  <m:oMath xmlns:m="http://schemas.openxmlformats.org/officeDocument/2006/math">
                    <m:r>
                      <a:rPr lang="en-US" sz="3200" i="1" dirty="0" smtClean="0">
                        <a:solidFill>
                          <a:srgbClr val="C00000"/>
                        </a:solidFill>
                        <a:latin typeface="Cambria Math" charset="0"/>
                      </a:rPr>
                      <m:t>𝑆</m:t>
                    </m:r>
                    <m:r>
                      <a:rPr lang="en-US" sz="3200" i="1" dirty="0" smtClean="0">
                        <a:solidFill>
                          <a:srgbClr val="C00000"/>
                        </a:solidFill>
                        <a:latin typeface="Cambria Math" charset="0"/>
                      </a:rPr>
                      <m:t>⊆</m:t>
                    </m:r>
                    <m:r>
                      <a:rPr lang="en-US" sz="3200" i="1" dirty="0" smtClean="0">
                        <a:solidFill>
                          <a:srgbClr val="C00000"/>
                        </a:solidFill>
                        <a:latin typeface="Cambria Math" charset="0"/>
                      </a:rPr>
                      <m:t>𝑉</m:t>
                    </m:r>
                  </m:oMath>
                </a14:m>
                <a:r>
                  <a:rPr lang="en-US" sz="3200" dirty="0"/>
                  <a:t>, returns </a:t>
                </a:r>
                <a14:m>
                  <m:oMath xmlns:m="http://schemas.openxmlformats.org/officeDocument/2006/math">
                    <m:r>
                      <a:rPr lang="en-US" sz="3200" i="1" dirty="0" smtClean="0">
                        <a:solidFill>
                          <a:srgbClr val="C00000"/>
                        </a:solidFill>
                        <a:latin typeface="Cambria Math" charset="0"/>
                      </a:rPr>
                      <m:t>𝑓</m:t>
                    </m:r>
                    <m:r>
                      <a:rPr lang="en-US" sz="3200" i="1" dirty="0" smtClean="0">
                        <a:solidFill>
                          <a:srgbClr val="C00000"/>
                        </a:solidFill>
                        <a:latin typeface="Cambria Math" charset="0"/>
                      </a:rPr>
                      <m:t>(</m:t>
                    </m:r>
                    <m:r>
                      <a:rPr lang="en-US" sz="3200" i="1" dirty="0" smtClean="0">
                        <a:solidFill>
                          <a:srgbClr val="C00000"/>
                        </a:solidFill>
                        <a:latin typeface="Cambria Math" charset="0"/>
                      </a:rPr>
                      <m:t>𝑆</m:t>
                    </m:r>
                    <m:r>
                      <a:rPr lang="en-US" sz="3200" i="1" dirty="0" smtClean="0">
                        <a:solidFill>
                          <a:srgbClr val="C00000"/>
                        </a:solidFill>
                        <a:latin typeface="Cambria Math" charset="0"/>
                      </a:rPr>
                      <m:t>)</m:t>
                    </m:r>
                  </m:oMath>
                </a14:m>
                <a:endParaRPr lang="en-US" sz="3200" dirty="0"/>
              </a:p>
            </p:txBody>
          </p:sp>
        </mc:Choice>
        <mc:Fallback xmlns="">
          <p:sp>
            <p:nvSpPr>
              <p:cNvPr id="16" name="Text Placeholder 15"/>
              <p:cNvSpPr>
                <a:spLocks noGrp="1" noRot="1" noChangeAspect="1" noMove="1" noResize="1" noEditPoints="1" noAdjustHandles="1" noChangeArrowheads="1" noChangeShapeType="1" noTextEdit="1"/>
              </p:cNvSpPr>
              <p:nvPr>
                <p:ph type="body" sz="quarter" idx="10"/>
              </p:nvPr>
            </p:nvSpPr>
            <p:spPr>
              <a:xfrm>
                <a:off x="904186" y="5717836"/>
                <a:ext cx="13591277" cy="6272464"/>
              </a:xfrm>
              <a:blipFill>
                <a:blip r:embed="rId4"/>
                <a:stretch>
                  <a:fillRect/>
                </a:stretch>
              </a:blipFill>
            </p:spPr>
            <p:txBody>
              <a:bodyPr/>
              <a:lstStyle/>
              <a:p>
                <a:r>
                  <a:rPr lang="en-US">
                    <a:noFill/>
                  </a:rPr>
                  <a:t> </a:t>
                </a:r>
              </a:p>
            </p:txBody>
          </p:sp>
        </mc:Fallback>
      </mc:AlternateContent>
      <p:sp>
        <p:nvSpPr>
          <p:cNvPr id="17" name="Text Placeholder 16"/>
          <p:cNvSpPr>
            <a:spLocks noGrp="1"/>
          </p:cNvSpPr>
          <p:nvPr>
            <p:ph type="body" sz="quarter" idx="11"/>
          </p:nvPr>
        </p:nvSpPr>
        <p:spPr/>
        <p:txBody>
          <a:bodyPr/>
          <a:lstStyle/>
          <a:p>
            <a:r>
              <a:rPr lang="en-US" dirty="0"/>
              <a:t>SUBMODULAR FUNCTIONS</a:t>
            </a:r>
          </a:p>
        </p:txBody>
      </p:sp>
      <p:sp>
        <p:nvSpPr>
          <p:cNvPr id="19" name="Text Placeholder 18">
            <a:extLst>
              <a:ext uri="{FF2B5EF4-FFF2-40B4-BE49-F238E27FC236}">
                <a16:creationId xmlns:a16="http://schemas.microsoft.com/office/drawing/2014/main" id="{32C378D1-0CEE-4C19-BDD3-37364FDC20A4}"/>
              </a:ext>
            </a:extLst>
          </p:cNvPr>
          <p:cNvSpPr>
            <a:spLocks noGrp="1"/>
          </p:cNvSpPr>
          <p:nvPr>
            <p:ph type="body" sz="quarter" idx="20"/>
          </p:nvPr>
        </p:nvSpPr>
        <p:spPr>
          <a:xfrm>
            <a:off x="942080" y="12031482"/>
            <a:ext cx="13573125" cy="754045"/>
          </a:xfrm>
        </p:spPr>
        <p:txBody>
          <a:bodyPr/>
          <a:lstStyle/>
          <a:p>
            <a:r>
              <a:rPr lang="en-US" dirty="0"/>
              <a:t>APPLICATIONS</a:t>
            </a:r>
          </a:p>
        </p:txBody>
      </p:sp>
      <mc:AlternateContent xmlns:mc="http://schemas.openxmlformats.org/markup-compatibility/2006" xmlns:a14="http://schemas.microsoft.com/office/drawing/2010/main">
        <mc:Choice Requires="a14">
          <p:sp>
            <p:nvSpPr>
              <p:cNvPr id="22" name="Text Placeholder 21">
                <a:extLst>
                  <a:ext uri="{FF2B5EF4-FFF2-40B4-BE49-F238E27FC236}">
                    <a16:creationId xmlns:a16="http://schemas.microsoft.com/office/drawing/2014/main" id="{6A2F44B5-E9A9-4719-8E4E-D4C2EDADEDFE}"/>
                  </a:ext>
                </a:extLst>
              </p:cNvPr>
              <p:cNvSpPr>
                <a:spLocks noGrp="1"/>
              </p:cNvSpPr>
              <p:nvPr>
                <p:ph type="body" sz="quarter" idx="23"/>
              </p:nvPr>
            </p:nvSpPr>
            <p:spPr>
              <a:xfrm>
                <a:off x="15162215" y="5717836"/>
                <a:ext cx="13571534" cy="18183561"/>
              </a:xfrm>
            </p:spPr>
            <p:txBody>
              <a:bodyPr/>
              <a:lstStyle/>
              <a:p>
                <a:pPr marL="457200" indent="-457200">
                  <a:buFont typeface="Wingdings" panose="05000000000000000000" pitchFamily="2" charset="2"/>
                  <a:buChar char="Ø"/>
                </a:pPr>
                <a:r>
                  <a:rPr lang="en-US" sz="3200" dirty="0"/>
                  <a:t>Constrained submodular maximization is NP-hard</a:t>
                </a:r>
              </a:p>
              <a:p>
                <a:pPr marL="457200" indent="-457200" algn="just">
                  <a:buFont typeface="Wingdings" panose="05000000000000000000" pitchFamily="2" charset="2"/>
                  <a:buChar char="Ø"/>
                </a:pPr>
                <a:r>
                  <a:rPr lang="en-US" sz="3200" dirty="0"/>
                  <a:t>Marginal gain: </a:t>
                </a:r>
                <a14:m>
                  <m:oMath xmlns:m="http://schemas.openxmlformats.org/officeDocument/2006/math">
                    <m:r>
                      <a:rPr lang="en-US" sz="3200" b="0" i="1" smtClean="0">
                        <a:solidFill>
                          <a:srgbClr val="C00000"/>
                        </a:solidFill>
                        <a:latin typeface="Cambria Math" panose="02040503050406030204" pitchFamily="18" charset="0"/>
                      </a:rPr>
                      <m:t>𝑓</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𝑒</m:t>
                        </m:r>
                      </m:e>
                      <m:e>
                        <m:r>
                          <a:rPr lang="en-US" sz="3200" b="0" i="1" smtClean="0">
                            <a:solidFill>
                              <a:srgbClr val="C00000"/>
                            </a:solidFill>
                            <a:latin typeface="Cambria Math" panose="02040503050406030204" pitchFamily="18" charset="0"/>
                          </a:rPr>
                          <m:t>𝐴</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𝐴</m:t>
                        </m:r>
                        <m:r>
                          <a:rPr lang="en-US" sz="3200" i="1">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𝑒</m:t>
                            </m:r>
                          </m:e>
                        </m:d>
                      </m:e>
                    </m:d>
                    <m:r>
                      <a:rPr lang="en-US" sz="3200" i="1">
                        <a:solidFill>
                          <a:srgbClr val="C00000"/>
                        </a:solidFill>
                        <a:latin typeface="Cambria Math" charset="0"/>
                      </a:rPr>
                      <m:t>−</m:t>
                    </m:r>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𝐴</m:t>
                    </m:r>
                    <m:r>
                      <a:rPr lang="en-US" sz="3200" b="0" i="0" smtClean="0">
                        <a:solidFill>
                          <a:srgbClr val="C00000"/>
                        </a:solidFill>
                        <a:latin typeface="Cambria Math" panose="02040503050406030204" pitchFamily="18" charset="0"/>
                      </a:rPr>
                      <m:t>)</m:t>
                    </m:r>
                  </m:oMath>
                </a14:m>
                <a:endParaRPr lang="en-US" sz="3200" dirty="0">
                  <a:solidFill>
                    <a:srgbClr val="C00000"/>
                  </a:solidFill>
                </a:endParaRPr>
              </a:p>
              <a:p>
                <a:pPr marL="457200" indent="-457200">
                  <a:buFont typeface="Wingdings" panose="05000000000000000000" pitchFamily="2" charset="2"/>
                  <a:buChar char="Ø"/>
                </a:pPr>
                <a:r>
                  <a:rPr lang="en-US" sz="3200" dirty="0"/>
                  <a:t>Greedy algorithm for cardinality constraint: repeatedly take the item with the largest marginal gain → </a:t>
                </a:r>
                <a14:m>
                  <m:oMath xmlns:m="http://schemas.openxmlformats.org/officeDocument/2006/math">
                    <m:d>
                      <m:dPr>
                        <m:ctrlPr>
                          <a:rPr lang="en-US" sz="3200" i="1">
                            <a:latin typeface="Cambria Math" panose="02040503050406030204" pitchFamily="18" charset="0"/>
                          </a:rPr>
                        </m:ctrlPr>
                      </m:dPr>
                      <m:e>
                        <m:r>
                          <a:rPr lang="en-US" sz="3200" i="1">
                            <a:latin typeface="Cambria Math" charset="0"/>
                          </a:rPr>
                          <m:t>1−1/</m:t>
                        </m:r>
                        <m:r>
                          <m:rPr>
                            <m:sty m:val="p"/>
                          </m:rPr>
                          <a:rPr lang="en-US" sz="3200" i="1">
                            <a:latin typeface="Cambria Math" charset="0"/>
                          </a:rPr>
                          <m:t>e</m:t>
                        </m:r>
                      </m:e>
                    </m:d>
                  </m:oMath>
                </a14:m>
                <a:r>
                  <a:rPr lang="en-US" sz="3200" dirty="0"/>
                  <a:t> - approximation </a:t>
                </a:r>
                <a:r>
                  <a:rPr lang="en-US" sz="3200" dirty="0">
                    <a:solidFill>
                      <a:srgbClr val="7030A0"/>
                    </a:solidFill>
                  </a:rPr>
                  <a:t>[NWF78]</a:t>
                </a:r>
              </a:p>
              <a:p>
                <a:pPr marL="457200" indent="-457200">
                  <a:buFont typeface="Wingdings" panose="05000000000000000000" pitchFamily="2" charset="2"/>
                  <a:buChar char="Ø"/>
                </a:pPr>
                <a:r>
                  <a:rPr lang="en-US" sz="3200" dirty="0"/>
                  <a:t>Thresholding for cardinality constraint in the streaming model: take any items whose marginal gain exceeds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i="1">
                            <a:solidFill>
                              <a:srgbClr val="C00000"/>
                            </a:solidFill>
                            <a:latin typeface="Cambria Math" charset="0"/>
                          </a:rPr>
                          <m:t>𝑓</m:t>
                        </m:r>
                        <m:d>
                          <m:dPr>
                            <m:ctrlPr>
                              <a:rPr lang="en-US" sz="3200" i="1">
                                <a:solidFill>
                                  <a:srgbClr val="C00000"/>
                                </a:solidFill>
                                <a:latin typeface="Cambria Math" panose="02040503050406030204" pitchFamily="18" charset="0"/>
                              </a:rPr>
                            </m:ctrlPr>
                          </m:dPr>
                          <m:e>
                            <m:r>
                              <m:rPr>
                                <m:sty m:val="p"/>
                              </m:rPr>
                              <a:rPr lang="en-US" sz="3200" b="0" i="0" smtClean="0">
                                <a:solidFill>
                                  <a:srgbClr val="C00000"/>
                                </a:solidFill>
                                <a:latin typeface="Cambria Math" panose="02040503050406030204" pitchFamily="18" charset="0"/>
                              </a:rPr>
                              <m:t>opt</m:t>
                            </m:r>
                          </m:e>
                        </m:d>
                      </m:num>
                      <m:den>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𝑘</m:t>
                        </m:r>
                      </m:den>
                    </m:f>
                  </m:oMath>
                </a14:m>
                <a:r>
                  <a:rPr lang="en-US" sz="3200" dirty="0">
                    <a:solidFill>
                      <a:srgbClr val="C00000"/>
                    </a:solidFill>
                  </a:rPr>
                  <a:t> </a:t>
                </a:r>
                <a:r>
                  <a:rPr lang="en-US" sz="3200" dirty="0"/>
                  <a: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2</m:t>
                        </m:r>
                      </m:den>
                    </m:f>
                  </m:oMath>
                </a14:m>
                <a:r>
                  <a:rPr lang="en-US" sz="3200" dirty="0"/>
                  <a:t> - approximation </a:t>
                </a:r>
                <a:r>
                  <a:rPr lang="en-US" sz="3200" dirty="0">
                    <a:solidFill>
                      <a:srgbClr val="7030A0"/>
                    </a:solidFill>
                  </a:rPr>
                  <a:t>[BMKK14]</a:t>
                </a:r>
              </a:p>
              <a:p>
                <a:pPr marL="1943025" lvl="1" indent="-457200">
                  <a:buFont typeface="Wingdings" panose="05000000000000000000" pitchFamily="2" charset="2"/>
                  <a:buChar char="Ø"/>
                </a:pPr>
                <a:r>
                  <a:rPr lang="en-US" sz="3100" dirty="0"/>
                  <a:t>Can make geometrically increasing guesses for </a:t>
                </a:r>
                <a14:m>
                  <m:oMath xmlns:m="http://schemas.openxmlformats.org/officeDocument/2006/math">
                    <m:r>
                      <a:rPr lang="en-US" sz="2800" i="1">
                        <a:solidFill>
                          <a:srgbClr val="002060"/>
                        </a:solidFill>
                        <a:latin typeface="Cambria Math" charset="0"/>
                      </a:rPr>
                      <m:t>𝑓</m:t>
                    </m:r>
                    <m:d>
                      <m:dPr>
                        <m:ctrlPr>
                          <a:rPr lang="en-US" sz="2800" i="1">
                            <a:solidFill>
                              <a:srgbClr val="002060"/>
                            </a:solidFill>
                            <a:latin typeface="Cambria Math" panose="02040503050406030204" pitchFamily="18" charset="0"/>
                          </a:rPr>
                        </m:ctrlPr>
                      </m:dPr>
                      <m:e>
                        <m:r>
                          <m:rPr>
                            <m:sty m:val="p"/>
                          </m:rPr>
                          <a:rPr lang="en-US" sz="2800">
                            <a:solidFill>
                              <a:srgbClr val="002060"/>
                            </a:solidFill>
                            <a:latin typeface="Cambria Math" panose="02040503050406030204" pitchFamily="18" charset="0"/>
                          </a:rPr>
                          <m:t>opt</m:t>
                        </m:r>
                      </m:e>
                    </m:d>
                  </m:oMath>
                </a14:m>
                <a:endParaRPr lang="en-US" sz="3100" dirty="0"/>
              </a:p>
              <a:p>
                <a:pPr marL="1943025" lvl="1" indent="-457200">
                  <a:buFont typeface="Wingdings" panose="05000000000000000000" pitchFamily="2" charset="2"/>
                  <a:buChar char="Ø"/>
                </a:pPr>
                <a:r>
                  <a:rPr lang="en-US" sz="3100" dirty="0"/>
                  <a:t>Uses </a:t>
                </a:r>
                <a14:m>
                  <m:oMath xmlns:m="http://schemas.openxmlformats.org/officeDocument/2006/math">
                    <m:r>
                      <a:rPr lang="en-US" sz="2800" b="0" i="1" smtClean="0">
                        <a:solidFill>
                          <a:srgbClr val="C00000"/>
                        </a:solidFill>
                        <a:latin typeface="Cambria Math" panose="02040503050406030204" pitchFamily="18" charset="0"/>
                      </a:rPr>
                      <m:t>𝑂</m:t>
                    </m:r>
                    <m:d>
                      <m:dPr>
                        <m:ctrlPr>
                          <a:rPr lang="en-US" sz="2800" b="0" i="1" smtClean="0">
                            <a:solidFill>
                              <a:srgbClr val="C00000"/>
                            </a:solidFill>
                            <a:latin typeface="Cambria Math" panose="02040503050406030204" pitchFamily="18" charset="0"/>
                          </a:rPr>
                        </m:ctrlPr>
                      </m:dPr>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𝜖</m:t>
                            </m:r>
                          </m:den>
                        </m:f>
                        <m:r>
                          <a:rPr lang="en-US" sz="2800" b="0" i="1" smtClean="0">
                            <a:solidFill>
                              <a:srgbClr val="C00000"/>
                            </a:solidFill>
                            <a:latin typeface="Cambria Math" panose="02040503050406030204" pitchFamily="18" charset="0"/>
                          </a:rPr>
                          <m:t>𝑘</m:t>
                        </m:r>
                        <m:func>
                          <m:funcPr>
                            <m:ctrlPr>
                              <a:rPr lang="en-US" sz="2800" b="0" i="1" smtClean="0">
                                <a:solidFill>
                                  <a:srgbClr val="C00000"/>
                                </a:solidFill>
                                <a:latin typeface="Cambria Math" panose="02040503050406030204" pitchFamily="18" charset="0"/>
                              </a:rPr>
                            </m:ctrlPr>
                          </m:funcPr>
                          <m:fName>
                            <m:r>
                              <m:rPr>
                                <m:sty m:val="p"/>
                              </m:rPr>
                              <a:rPr lang="en-US" sz="2800" b="0" i="0" smtClean="0">
                                <a:solidFill>
                                  <a:srgbClr val="C00000"/>
                                </a:solidFill>
                                <a:latin typeface="Cambria Math" panose="02040503050406030204" pitchFamily="18" charset="0"/>
                              </a:rPr>
                              <m:t>log</m:t>
                            </m:r>
                          </m:fName>
                          <m:e>
                            <m:r>
                              <a:rPr lang="en-US" sz="2800" b="0" i="1" smtClean="0">
                                <a:solidFill>
                                  <a:srgbClr val="C00000"/>
                                </a:solidFill>
                                <a:latin typeface="Cambria Math" panose="02040503050406030204" pitchFamily="18" charset="0"/>
                              </a:rPr>
                              <m:t>𝑛</m:t>
                            </m:r>
                          </m:e>
                        </m:func>
                      </m:e>
                    </m:d>
                  </m:oMath>
                </a14:m>
                <a:r>
                  <a:rPr lang="en-US" sz="3100" dirty="0">
                    <a:solidFill>
                      <a:srgbClr val="C00000"/>
                    </a:solidFill>
                  </a:rPr>
                  <a:t> </a:t>
                </a:r>
                <a:r>
                  <a:rPr lang="en-US" sz="3100" dirty="0"/>
                  <a:t>space</a:t>
                </a:r>
              </a:p>
              <a:p>
                <a:pPr marL="457200" indent="-457200">
                  <a:buFont typeface="Wingdings" panose="05000000000000000000" pitchFamily="2" charset="2"/>
                  <a:buChar char="Ø"/>
                </a:pPr>
                <a:r>
                  <a:rPr lang="en-US" sz="3200" dirty="0"/>
                  <a:t>Marginal density: </a:t>
                </a:r>
                <a14:m>
                  <m:oMath xmlns:m="http://schemas.openxmlformats.org/officeDocument/2006/math">
                    <m:r>
                      <a:rPr lang="en-US" sz="3200" b="0" i="1" smtClean="0">
                        <a:solidFill>
                          <a:srgbClr val="C00000"/>
                        </a:solidFill>
                        <a:latin typeface="Cambria Math" panose="02040503050406030204" pitchFamily="18" charset="0"/>
                      </a:rPr>
                      <m:t>𝜌</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𝑒</m:t>
                        </m:r>
                      </m:e>
                      <m:e>
                        <m:r>
                          <a:rPr lang="en-US" sz="3200" i="1">
                            <a:solidFill>
                              <a:srgbClr val="C00000"/>
                            </a:solidFill>
                            <a:latin typeface="Cambria Math" panose="02040503050406030204" pitchFamily="18" charset="0"/>
                          </a:rPr>
                          <m:t>𝐴</m:t>
                        </m:r>
                      </m:e>
                    </m:d>
                    <m:r>
                      <a:rPr lang="en-US" sz="3200" i="1">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𝐴</m:t>
                            </m:r>
                            <m:r>
                              <a:rPr lang="en-US" sz="3200" i="1">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𝑒</m:t>
                                </m:r>
                              </m:e>
                            </m:d>
                          </m:e>
                        </m:d>
                        <m:r>
                          <a:rPr lang="en-US" sz="3200" i="1">
                            <a:solidFill>
                              <a:srgbClr val="C00000"/>
                            </a:solidFill>
                            <a:latin typeface="Cambria Math" charset="0"/>
                          </a:rPr>
                          <m:t>−</m:t>
                        </m:r>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𝐴</m:t>
                        </m:r>
                        <m:r>
                          <a:rPr lang="en-US" sz="3200">
                            <a:solidFill>
                              <a:srgbClr val="C00000"/>
                            </a:solidFill>
                            <a:latin typeface="Cambria Math" panose="02040503050406030204" pitchFamily="18" charset="0"/>
                          </a:rPr>
                          <m:t>)</m:t>
                        </m:r>
                        <m:r>
                          <m:rPr>
                            <m:nor/>
                          </m:rPr>
                          <a:rPr lang="en-US" sz="3200" dirty="0">
                            <a:solidFill>
                              <a:srgbClr val="C00000"/>
                            </a:solidFill>
                          </a:rPr>
                          <m:t> </m:t>
                        </m:r>
                      </m:num>
                      <m:den>
                        <m:r>
                          <a:rPr lang="en-US" sz="3200" b="0" i="1" smtClean="0">
                            <a:solidFill>
                              <a:srgbClr val="C00000"/>
                            </a:solidFill>
                            <a:latin typeface="Cambria Math" panose="02040503050406030204" pitchFamily="18" charset="0"/>
                          </a:rPr>
                          <m:t>𝑐</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𝑒</m:t>
                        </m:r>
                        <m:r>
                          <a:rPr lang="en-US" sz="3200" b="0" i="1" smtClean="0">
                            <a:solidFill>
                              <a:srgbClr val="C00000"/>
                            </a:solidFill>
                            <a:latin typeface="Cambria Math" panose="02040503050406030204" pitchFamily="18" charset="0"/>
                          </a:rPr>
                          <m:t>)</m:t>
                        </m:r>
                      </m:den>
                    </m:f>
                  </m:oMath>
                </a14:m>
                <a:endParaRPr lang="en-US" sz="3200" dirty="0"/>
              </a:p>
              <a:p>
                <a:pPr marL="457200" indent="-457200">
                  <a:buFont typeface="Wingdings" panose="05000000000000000000" pitchFamily="2" charset="2"/>
                  <a:buChar char="Ø"/>
                </a:pPr>
                <a:r>
                  <a:rPr lang="en-US" sz="3200" dirty="0"/>
                  <a:t>Thresholding for knapsack constraint in the streaming model: take any items whose marginal density exceeds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2</m:t>
                        </m:r>
                        <m:r>
                          <a:rPr lang="en-US" sz="3200" i="1">
                            <a:solidFill>
                              <a:srgbClr val="C00000"/>
                            </a:solidFill>
                            <a:latin typeface="Cambria Math" charset="0"/>
                          </a:rPr>
                          <m:t>𝑓</m:t>
                        </m:r>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opt</m:t>
                            </m:r>
                          </m:e>
                        </m:d>
                      </m:num>
                      <m:den>
                        <m:r>
                          <a:rPr lang="en-US" sz="3200" b="0" i="1" smtClean="0">
                            <a:solidFill>
                              <a:srgbClr val="C00000"/>
                            </a:solidFill>
                            <a:latin typeface="Cambria Math" panose="02040503050406030204" pitchFamily="18" charset="0"/>
                          </a:rPr>
                          <m:t>3</m:t>
                        </m:r>
                        <m:r>
                          <a:rPr lang="en-US" sz="3200" i="1">
                            <a:solidFill>
                              <a:srgbClr val="C00000"/>
                            </a:solidFill>
                            <a:latin typeface="Cambria Math" panose="02040503050406030204" pitchFamily="18" charset="0"/>
                          </a:rPr>
                          <m:t>𝑘</m:t>
                        </m:r>
                      </m:den>
                    </m:f>
                  </m:oMath>
                </a14:m>
                <a:r>
                  <a:rPr lang="en-US" sz="3200" dirty="0">
                    <a:solidFill>
                      <a:srgbClr val="C00000"/>
                    </a:solidFill>
                  </a:rPr>
                  <a:t> </a:t>
                </a:r>
                <a:r>
                  <a:rPr lang="en-US" sz="3200" dirty="0"/>
                  <a:t>OR the best single item →</a:t>
                </a:r>
                <a:r>
                  <a:rPr lang="en-US" sz="3200" dirty="0">
                    <a:solidFill>
                      <a:srgbClr val="C00000"/>
                    </a:solidFill>
                  </a:rPr>
                  <a:t> </a:t>
                </a:r>
                <a14:m>
                  <m:oMath xmlns:m="http://schemas.openxmlformats.org/officeDocument/2006/math">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3</m:t>
                        </m:r>
                      </m:den>
                    </m:f>
                  </m:oMath>
                </a14:m>
                <a:r>
                  <a:rPr lang="en-US" sz="3200" dirty="0">
                    <a:solidFill>
                      <a:srgbClr val="C00000"/>
                    </a:solidFill>
                  </a:rPr>
                  <a:t> </a:t>
                </a:r>
                <a:r>
                  <a:rPr lang="en-US" sz="3200" dirty="0"/>
                  <a:t>- approximation </a:t>
                </a:r>
                <a:r>
                  <a:rPr lang="en-US" sz="3200" dirty="0">
                    <a:solidFill>
                      <a:srgbClr val="7030A0"/>
                    </a:solidFill>
                  </a:rPr>
                  <a:t>[HKY17]</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Constant factor approximation for </a:t>
                </a:r>
                <a:r>
                  <a:rPr lang="en-US" sz="3200" dirty="0" err="1"/>
                  <a:t>adversarially</a:t>
                </a:r>
                <a:r>
                  <a:rPr lang="en-US" sz="3200" dirty="0"/>
                  <a:t> robust submodular maximization with cardinality constraint </a:t>
                </a:r>
                <a:r>
                  <a:rPr lang="en-US" sz="3200" dirty="0">
                    <a:solidFill>
                      <a:srgbClr val="7030A0"/>
                    </a:solidFill>
                  </a:rPr>
                  <a:t>[BMSC17]</a:t>
                </a:r>
                <a:endParaRPr lang="en-US" sz="3200" dirty="0"/>
              </a:p>
              <a:p>
                <a:pPr marL="457200" indent="-457200">
                  <a:buFont typeface="Wingdings" panose="05000000000000000000" pitchFamily="2" charset="2"/>
                  <a:buChar char="Ø"/>
                </a:pPr>
                <a:r>
                  <a:rPr lang="en-US" sz="3200" dirty="0"/>
                  <a:t>Partitions and buckets approach:</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a:p>
              <a:p>
                <a:endParaRPr lang="en-US" sz="3200" dirty="0"/>
              </a:p>
              <a:p>
                <a:pPr marL="457200" indent="-457200">
                  <a:buClr>
                    <a:schemeClr val="tx1"/>
                  </a:buClr>
                  <a:buFont typeface="Wingdings" panose="05000000000000000000" pitchFamily="2" charset="2"/>
                  <a:buChar char="Ø"/>
                </a:pPr>
                <a:r>
                  <a:rPr lang="en-US" sz="3200" dirty="0">
                    <a:solidFill>
                      <a:srgbClr val="00B050"/>
                    </a:solidFill>
                  </a:rPr>
                  <a:t>Intuition: </a:t>
                </a:r>
                <a:r>
                  <a:rPr lang="en-US" sz="3200" dirty="0"/>
                  <a:t>Items in high partitions are more valuable</a:t>
                </a:r>
              </a:p>
              <a:p>
                <a:pPr marL="457200" indent="-457200">
                  <a:buFont typeface="Wingdings" panose="05000000000000000000" pitchFamily="2" charset="2"/>
                  <a:buChar char="Ø"/>
                </a:pPr>
                <a:r>
                  <a:rPr lang="en-US" sz="3200" dirty="0"/>
                  <a:t> Bad approximation if they are deleted, so we need more buckets</a:t>
                </a:r>
              </a:p>
              <a:p>
                <a:pPr marL="457200" indent="-457200">
                  <a:buFont typeface="Wingdings" panose="05000000000000000000" pitchFamily="2" charset="2"/>
                  <a:buChar char="Ø"/>
                </a:pPr>
                <a:r>
                  <a:rPr lang="en-US" sz="3200" dirty="0"/>
                  <a:t>Items in low partitions are not as valuable</a:t>
                </a:r>
              </a:p>
              <a:p>
                <a:pPr marL="457200" indent="-457200">
                  <a:buFont typeface="Wingdings" panose="05000000000000000000" pitchFamily="2" charset="2"/>
                  <a:buChar char="Ø"/>
                </a:pPr>
                <a:r>
                  <a:rPr lang="en-US" sz="3200" dirty="0"/>
                  <a:t>Still have good approximation if many buckets are full</a:t>
                </a:r>
              </a:p>
              <a:p>
                <a:pPr marL="457200" indent="-457200">
                  <a:buFont typeface="Wingdings" panose="05000000000000000000" pitchFamily="2" charset="2"/>
                  <a:buChar char="Ø"/>
                </a:pPr>
                <a:r>
                  <a:rPr lang="en-US" sz="3200" dirty="0"/>
                  <a:t>If many items are deleted from high partitions, but buckets in low partitions are not full, must still have captured “good” items</a:t>
                </a:r>
              </a:p>
            </p:txBody>
          </p:sp>
        </mc:Choice>
        <mc:Fallback xmlns="">
          <p:sp>
            <p:nvSpPr>
              <p:cNvPr id="22" name="Text Placeholder 21">
                <a:extLst>
                  <a:ext uri="{FF2B5EF4-FFF2-40B4-BE49-F238E27FC236}">
                    <a16:creationId xmlns:a16="http://schemas.microsoft.com/office/drawing/2014/main" id="{6A2F44B5-E9A9-4719-8E4E-D4C2EDADEDFE}"/>
                  </a:ext>
                </a:extLst>
              </p:cNvPr>
              <p:cNvSpPr>
                <a:spLocks noGrp="1" noRot="1" noChangeAspect="1" noMove="1" noResize="1" noEditPoints="1" noAdjustHandles="1" noChangeArrowheads="1" noChangeShapeType="1" noTextEdit="1"/>
              </p:cNvSpPr>
              <p:nvPr>
                <p:ph type="body" sz="quarter" idx="23"/>
              </p:nvPr>
            </p:nvSpPr>
            <p:spPr>
              <a:xfrm>
                <a:off x="15162215" y="5717836"/>
                <a:ext cx="13571534" cy="18183561"/>
              </a:xfrm>
              <a:blipFill>
                <a:blip r:embed="rId5"/>
                <a:stretch>
                  <a:fillRect b="-905"/>
                </a:stretch>
              </a:blipFill>
            </p:spPr>
            <p:txBody>
              <a:bodyPr/>
              <a:lstStyle/>
              <a:p>
                <a:r>
                  <a:rPr lang="en-US">
                    <a:noFill/>
                  </a:rPr>
                  <a:t> </a:t>
                </a:r>
              </a:p>
            </p:txBody>
          </p:sp>
        </mc:Fallback>
      </mc:AlternateContent>
      <p:sp>
        <p:nvSpPr>
          <p:cNvPr id="23" name="Text Placeholder 22">
            <a:extLst>
              <a:ext uri="{FF2B5EF4-FFF2-40B4-BE49-F238E27FC236}">
                <a16:creationId xmlns:a16="http://schemas.microsoft.com/office/drawing/2014/main" id="{F6117527-BCB8-499B-B735-FFF17EDD6505}"/>
              </a:ext>
            </a:extLst>
          </p:cNvPr>
          <p:cNvSpPr>
            <a:spLocks noGrp="1"/>
          </p:cNvSpPr>
          <p:nvPr>
            <p:ph type="body" sz="quarter" idx="24"/>
          </p:nvPr>
        </p:nvSpPr>
        <p:spPr/>
        <p:txBody>
          <a:bodyPr/>
          <a:lstStyle/>
          <a:p>
            <a:r>
              <a:rPr lang="en-US" dirty="0"/>
              <a:t>BACKGROUND</a:t>
            </a:r>
          </a:p>
        </p:txBody>
      </p:sp>
      <p:sp>
        <p:nvSpPr>
          <p:cNvPr id="24" name="Text Placeholder 23">
            <a:extLst>
              <a:ext uri="{FF2B5EF4-FFF2-40B4-BE49-F238E27FC236}">
                <a16:creationId xmlns:a16="http://schemas.microsoft.com/office/drawing/2014/main" id="{16F60E4E-10F0-4A31-B005-32C3D1A5E148}"/>
              </a:ext>
            </a:extLst>
          </p:cNvPr>
          <p:cNvSpPr>
            <a:spLocks noGrp="1"/>
          </p:cNvSpPr>
          <p:nvPr>
            <p:ph type="body" sz="quarter" idx="25"/>
          </p:nvPr>
        </p:nvSpPr>
        <p:spPr/>
        <p:txBody>
          <a:bodyPr/>
          <a:lstStyle/>
          <a:p>
            <a:r>
              <a:rPr lang="en-US" dirty="0"/>
              <a:t>KNAPSACK ROBUSTNESS</a:t>
            </a:r>
          </a:p>
        </p:txBody>
      </p:sp>
      <p:sp>
        <p:nvSpPr>
          <p:cNvPr id="28" name="Text Placeholder 27">
            <a:extLst>
              <a:ext uri="{FF2B5EF4-FFF2-40B4-BE49-F238E27FC236}">
                <a16:creationId xmlns:a16="http://schemas.microsoft.com/office/drawing/2014/main" id="{044DD537-E917-4A2B-BE43-B47C9A00A2DC}"/>
              </a:ext>
            </a:extLst>
          </p:cNvPr>
          <p:cNvSpPr>
            <a:spLocks noGrp="1"/>
          </p:cNvSpPr>
          <p:nvPr>
            <p:ph type="body" sz="quarter" idx="29"/>
          </p:nvPr>
        </p:nvSpPr>
        <p:spPr>
          <a:xfrm>
            <a:off x="15094085" y="23781222"/>
            <a:ext cx="13576029" cy="754045"/>
          </a:xfrm>
        </p:spPr>
        <p:txBody>
          <a:bodyPr/>
          <a:lstStyle/>
          <a:p>
            <a:r>
              <a:rPr lang="en-US" dirty="0"/>
              <a:t>RESULTS</a:t>
            </a:r>
          </a:p>
        </p:txBody>
      </p:sp>
      <p:sp>
        <p:nvSpPr>
          <p:cNvPr id="30" name="Text Placeholder 29">
            <a:extLst>
              <a:ext uri="{FF2B5EF4-FFF2-40B4-BE49-F238E27FC236}">
                <a16:creationId xmlns:a16="http://schemas.microsoft.com/office/drawing/2014/main" id="{8F4C0FA2-2E32-4032-A513-B41534745A57}"/>
              </a:ext>
            </a:extLst>
          </p:cNvPr>
          <p:cNvSpPr>
            <a:spLocks noGrp="1"/>
          </p:cNvSpPr>
          <p:nvPr>
            <p:ph type="body" sz="quarter" idx="150"/>
          </p:nvPr>
        </p:nvSpPr>
        <p:spPr/>
        <p:txBody>
          <a:bodyPr/>
          <a:lstStyle/>
          <a:p>
            <a:r>
              <a:rPr lang="en-US" baseline="30000" dirty="0"/>
              <a:t>1</a:t>
            </a:r>
            <a:r>
              <a:rPr lang="en-US" dirty="0"/>
              <a:t>Indiana University, </a:t>
            </a:r>
            <a:r>
              <a:rPr lang="en-US" baseline="30000" dirty="0"/>
              <a:t>2</a:t>
            </a:r>
            <a:r>
              <a:rPr lang="en-US" dirty="0"/>
              <a:t>MIT</a:t>
            </a:r>
          </a:p>
          <a:p>
            <a:endParaRPr lang="en-US" dirty="0"/>
          </a:p>
        </p:txBody>
      </p:sp>
      <p:sp>
        <p:nvSpPr>
          <p:cNvPr id="31" name="Text Placeholder 30">
            <a:extLst>
              <a:ext uri="{FF2B5EF4-FFF2-40B4-BE49-F238E27FC236}">
                <a16:creationId xmlns:a16="http://schemas.microsoft.com/office/drawing/2014/main" id="{A9BBE76D-FAC0-4037-94EE-FA95CCFE5156}"/>
              </a:ext>
            </a:extLst>
          </p:cNvPr>
          <p:cNvSpPr>
            <a:spLocks noGrp="1"/>
          </p:cNvSpPr>
          <p:nvPr>
            <p:ph type="body" sz="quarter" idx="151"/>
          </p:nvPr>
        </p:nvSpPr>
        <p:spPr>
          <a:xfrm>
            <a:off x="5959639" y="2773538"/>
            <a:ext cx="31998968" cy="1280160"/>
          </a:xfrm>
        </p:spPr>
        <p:txBody>
          <a:bodyPr>
            <a:normAutofit/>
          </a:bodyPr>
          <a:lstStyle/>
          <a:p>
            <a:r>
              <a:rPr lang="en-US" dirty="0" err="1"/>
              <a:t>Dmitrii</a:t>
            </a:r>
            <a:r>
              <a:rPr lang="en-US" dirty="0"/>
              <a:t> Avdiukhin</a:t>
            </a:r>
            <a:r>
              <a:rPr lang="en-US" baseline="30000" dirty="0"/>
              <a:t>1</a:t>
            </a:r>
            <a:r>
              <a:rPr lang="en-US" dirty="0"/>
              <a:t>, Slobodan </a:t>
            </a:r>
            <a:r>
              <a:rPr lang="en-US" dirty="0" err="1"/>
              <a:t>Mitrovi</a:t>
            </a:r>
            <a:r>
              <a:rPr lang="en-US" dirty="0" err="1">
                <a:latin typeface="Times New Roman" panose="02020603050405020304" pitchFamily="18" charset="0"/>
                <a:cs typeface="Times New Roman" panose="02020603050405020304" pitchFamily="18" charset="0"/>
              </a:rPr>
              <a:t>ć</a:t>
            </a:r>
            <a:r>
              <a:rPr lang="en-US" dirty="0">
                <a:latin typeface="Times New Roman" panose="02020603050405020304" pitchFamily="18" charset="0"/>
                <a:cs typeface="Times New Roman" panose="02020603050405020304" pitchFamily="18" charset="0"/>
              </a:rPr>
              <a:t> </a:t>
            </a:r>
            <a:r>
              <a:rPr lang="en-US" baseline="30000" dirty="0"/>
              <a:t>2</a:t>
            </a:r>
            <a:r>
              <a:rPr lang="en-US" dirty="0"/>
              <a:t>, </a:t>
            </a:r>
            <a:r>
              <a:rPr lang="en-US" dirty="0" err="1"/>
              <a:t>Grigory</a:t>
            </a:r>
            <a:r>
              <a:rPr lang="en-US" dirty="0"/>
              <a:t> Yaroslavtsev</a:t>
            </a:r>
            <a:r>
              <a:rPr lang="en-US" baseline="30000" dirty="0"/>
              <a:t>1</a:t>
            </a:r>
            <a:r>
              <a:rPr lang="en-US" dirty="0"/>
              <a:t>, Samson Zhou</a:t>
            </a:r>
            <a:r>
              <a:rPr lang="en-US" baseline="30000" dirty="0"/>
              <a:t>1</a:t>
            </a:r>
            <a:endParaRPr lang="en-US" dirty="0"/>
          </a:p>
          <a:p>
            <a:endParaRPr lang="en-US" dirty="0"/>
          </a:p>
        </p:txBody>
      </p:sp>
      <p:sp>
        <p:nvSpPr>
          <p:cNvPr id="32" name="Text Placeholder 31">
            <a:extLst>
              <a:ext uri="{FF2B5EF4-FFF2-40B4-BE49-F238E27FC236}">
                <a16:creationId xmlns:a16="http://schemas.microsoft.com/office/drawing/2014/main" id="{B55A7EF3-CE9C-4901-BC09-F7DCE1B89F1E}"/>
              </a:ext>
            </a:extLst>
          </p:cNvPr>
          <p:cNvSpPr>
            <a:spLocks noGrp="1"/>
          </p:cNvSpPr>
          <p:nvPr>
            <p:ph type="body" sz="quarter" idx="153"/>
          </p:nvPr>
        </p:nvSpPr>
        <p:spPr>
          <a:xfrm>
            <a:off x="1447800" y="580113"/>
            <a:ext cx="40868600" cy="1637973"/>
          </a:xfrm>
        </p:spPr>
        <p:txBody>
          <a:bodyPr>
            <a:normAutofit fontScale="85000" lnSpcReduction="10000"/>
          </a:bodyPr>
          <a:lstStyle/>
          <a:p>
            <a:r>
              <a:rPr lang="en-US" dirty="0" err="1"/>
              <a:t>Adversarially</a:t>
            </a:r>
            <a:r>
              <a:rPr lang="en-US" dirty="0"/>
              <a:t> Robust Submodular Maximization under Knapsack Constraints</a:t>
            </a:r>
          </a:p>
          <a:p>
            <a:endParaRPr lang="en-US" dirty="0"/>
          </a:p>
        </p:txBody>
      </p:sp>
      <p:pic>
        <p:nvPicPr>
          <p:cNvPr id="33" name="Picture 8" descr="Image result for korean food cartoon">
            <a:extLst>
              <a:ext uri="{FF2B5EF4-FFF2-40B4-BE49-F238E27FC236}">
                <a16:creationId xmlns:a16="http://schemas.microsoft.com/office/drawing/2014/main" id="{192368A7-EEB8-4021-B2FF-5F39951FBA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5354" y="7910728"/>
            <a:ext cx="1552776" cy="16307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soda cup">
            <a:extLst>
              <a:ext uri="{FF2B5EF4-FFF2-40B4-BE49-F238E27FC236}">
                <a16:creationId xmlns:a16="http://schemas.microsoft.com/office/drawing/2014/main" id="{45B921F5-36BF-4205-8BBD-0260556001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0887" y="7837995"/>
            <a:ext cx="1234880" cy="15222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thai food cartoon">
            <a:extLst>
              <a:ext uri="{FF2B5EF4-FFF2-40B4-BE49-F238E27FC236}">
                <a16:creationId xmlns:a16="http://schemas.microsoft.com/office/drawing/2014/main" id="{C5B2C07A-A919-46C6-B269-B01DD75FED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1546" y="7987407"/>
            <a:ext cx="1659406" cy="1659406"/>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757BAD18-04B1-4D3B-A92B-FA8E2ED16E1E}"/>
              </a:ext>
            </a:extLst>
          </p:cNvPr>
          <p:cNvSpPr/>
          <p:nvPr/>
        </p:nvSpPr>
        <p:spPr>
          <a:xfrm>
            <a:off x="2150887" y="7837995"/>
            <a:ext cx="4008740" cy="1726443"/>
          </a:xfrm>
          <a:prstGeom prst="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76DD7FC9-CDC8-490C-BBB3-7819B1DDB924}"/>
              </a:ext>
            </a:extLst>
          </p:cNvPr>
          <p:cNvSpPr/>
          <p:nvPr/>
        </p:nvSpPr>
        <p:spPr>
          <a:xfrm>
            <a:off x="3385767" y="8480371"/>
            <a:ext cx="978408" cy="613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descr="Image result for soda cup">
            <a:extLst>
              <a:ext uri="{FF2B5EF4-FFF2-40B4-BE49-F238E27FC236}">
                <a16:creationId xmlns:a16="http://schemas.microsoft.com/office/drawing/2014/main" id="{9767771F-F199-43B3-8EAD-FC3ED4BA4D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7251" y="7837995"/>
            <a:ext cx="1234880" cy="15222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Image result for thai food cartoon">
            <a:extLst>
              <a:ext uri="{FF2B5EF4-FFF2-40B4-BE49-F238E27FC236}">
                <a16:creationId xmlns:a16="http://schemas.microsoft.com/office/drawing/2014/main" id="{B0E4B79C-65E9-4D50-B313-28BC7CDA45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07549" y="7987407"/>
            <a:ext cx="1659406" cy="165940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8D8E4F45-FFEB-4784-96E9-497919FAB739}"/>
              </a:ext>
            </a:extLst>
          </p:cNvPr>
          <p:cNvSpPr/>
          <p:nvPr/>
        </p:nvSpPr>
        <p:spPr>
          <a:xfrm>
            <a:off x="7592463" y="7837995"/>
            <a:ext cx="5213167" cy="1726443"/>
          </a:xfrm>
          <a:prstGeom prst="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C560A373-A006-4B7C-B006-C597DED0CC42}"/>
              </a:ext>
            </a:extLst>
          </p:cNvPr>
          <p:cNvSpPr/>
          <p:nvPr/>
        </p:nvSpPr>
        <p:spPr>
          <a:xfrm>
            <a:off x="10166805" y="8480371"/>
            <a:ext cx="978408" cy="613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0F920C4-B79E-43AF-84B3-5C05D12F1FDE}"/>
                  </a:ext>
                </a:extLst>
              </p:cNvPr>
              <p:cNvSpPr txBox="1"/>
              <p:nvPr/>
            </p:nvSpPr>
            <p:spPr>
              <a:xfrm>
                <a:off x="2375005" y="9967273"/>
                <a:ext cx="70678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𝐴</m:t>
                      </m:r>
                    </m:oMath>
                  </m:oMathPara>
                </a14:m>
                <a:endParaRPr lang="en-US" sz="2400" dirty="0"/>
              </a:p>
            </p:txBody>
          </p:sp>
        </mc:Choice>
        <mc:Fallback xmlns="">
          <p:sp>
            <p:nvSpPr>
              <p:cNvPr id="42" name="TextBox 41">
                <a:extLst>
                  <a:ext uri="{FF2B5EF4-FFF2-40B4-BE49-F238E27FC236}">
                    <a16:creationId xmlns:a16="http://schemas.microsoft.com/office/drawing/2014/main" id="{E0F920C4-B79E-43AF-84B3-5C05D12F1FDE}"/>
                  </a:ext>
                </a:extLst>
              </p:cNvPr>
              <p:cNvSpPr txBox="1">
                <a:spLocks noRot="1" noChangeAspect="1" noMove="1" noResize="1" noEditPoints="1" noAdjustHandles="1" noChangeArrowheads="1" noChangeShapeType="1" noTextEdit="1"/>
              </p:cNvSpPr>
              <p:nvPr/>
            </p:nvSpPr>
            <p:spPr>
              <a:xfrm>
                <a:off x="2375005" y="9967273"/>
                <a:ext cx="706784" cy="369332"/>
              </a:xfrm>
              <a:prstGeom prst="rect">
                <a:avLst/>
              </a:prstGeom>
              <a:blipFill>
                <a:blip r:embed="rId9"/>
                <a:stretch>
                  <a:fillRect b="-6557"/>
                </a:stretch>
              </a:blipFill>
            </p:spPr>
            <p:txBody>
              <a:bodyPr/>
              <a:lstStyle/>
              <a:p>
                <a:r>
                  <a:rPr lang="en-US">
                    <a:noFill/>
                  </a:rPr>
                  <a:t> </a:t>
                </a:r>
              </a:p>
            </p:txBody>
          </p:sp>
        </mc:Fallback>
      </mc:AlternateContent>
      <p:sp>
        <p:nvSpPr>
          <p:cNvPr id="43" name="Left Brace 42">
            <a:extLst>
              <a:ext uri="{FF2B5EF4-FFF2-40B4-BE49-F238E27FC236}">
                <a16:creationId xmlns:a16="http://schemas.microsoft.com/office/drawing/2014/main" id="{19AD5573-A91E-434D-9C80-4D495601F54C}"/>
              </a:ext>
            </a:extLst>
          </p:cNvPr>
          <p:cNvSpPr/>
          <p:nvPr/>
        </p:nvSpPr>
        <p:spPr>
          <a:xfrm rot="16200000" flipV="1">
            <a:off x="2728107" y="9361770"/>
            <a:ext cx="88576" cy="946451"/>
          </a:xfrm>
          <a:prstGeom prst="leftBrace">
            <a:avLst>
              <a:gd name="adj1" fmla="val 122383"/>
              <a:gd name="adj2" fmla="val 49436"/>
            </a:avLst>
          </a:prstGeom>
          <a:ln w="22225"/>
        </p:spPr>
        <p:style>
          <a:lnRef idx="2">
            <a:schemeClr val="dk1"/>
          </a:lnRef>
          <a:fillRef idx="0">
            <a:schemeClr val="dk1"/>
          </a:fillRef>
          <a:effectRef idx="1">
            <a:schemeClr val="dk1"/>
          </a:effectRef>
          <a:fontRef idx="minor">
            <a:schemeClr val="tx1"/>
          </a:fontRef>
        </p:style>
        <p:txBody>
          <a:bodyPr rtlCol="0" anchor="ctr"/>
          <a:lstStyle/>
          <a:p>
            <a:pPr algn="ctr"/>
            <a:endParaRPr lang="en-US" sz="1400"/>
          </a:p>
        </p:txBody>
      </p:sp>
      <p:sp>
        <p:nvSpPr>
          <p:cNvPr id="44" name="Left Brace 43">
            <a:extLst>
              <a:ext uri="{FF2B5EF4-FFF2-40B4-BE49-F238E27FC236}">
                <a16:creationId xmlns:a16="http://schemas.microsoft.com/office/drawing/2014/main" id="{58B8078E-B9C3-4C10-BF13-1A174C27530C}"/>
              </a:ext>
            </a:extLst>
          </p:cNvPr>
          <p:cNvSpPr/>
          <p:nvPr/>
        </p:nvSpPr>
        <p:spPr>
          <a:xfrm rot="16200000" flipV="1">
            <a:off x="8646207" y="8999828"/>
            <a:ext cx="289891" cy="1664079"/>
          </a:xfrm>
          <a:prstGeom prst="leftBrace">
            <a:avLst>
              <a:gd name="adj1" fmla="val 122383"/>
              <a:gd name="adj2" fmla="val 49436"/>
            </a:avLst>
          </a:prstGeom>
          <a:ln w="22225"/>
        </p:spPr>
        <p:style>
          <a:lnRef idx="2">
            <a:schemeClr val="dk1"/>
          </a:lnRef>
          <a:fillRef idx="0">
            <a:schemeClr val="dk1"/>
          </a:fillRef>
          <a:effectRef idx="1">
            <a:schemeClr val="dk1"/>
          </a:effectRef>
          <a:fontRef idx="minor">
            <a:schemeClr val="tx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D0D5E7DC-5A58-45D0-BAF7-A4E792CE6365}"/>
                  </a:ext>
                </a:extLst>
              </p:cNvPr>
              <p:cNvSpPr txBox="1"/>
              <p:nvPr/>
            </p:nvSpPr>
            <p:spPr>
              <a:xfrm>
                <a:off x="8437760" y="9996367"/>
                <a:ext cx="70678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45" name="TextBox 44">
                <a:extLst>
                  <a:ext uri="{FF2B5EF4-FFF2-40B4-BE49-F238E27FC236}">
                    <a16:creationId xmlns:a16="http://schemas.microsoft.com/office/drawing/2014/main" id="{D0D5E7DC-5A58-45D0-BAF7-A4E792CE6365}"/>
                  </a:ext>
                </a:extLst>
              </p:cNvPr>
              <p:cNvSpPr txBox="1">
                <a:spLocks noRot="1" noChangeAspect="1" noMove="1" noResize="1" noEditPoints="1" noAdjustHandles="1" noChangeArrowheads="1" noChangeShapeType="1" noTextEdit="1"/>
              </p:cNvSpPr>
              <p:nvPr/>
            </p:nvSpPr>
            <p:spPr>
              <a:xfrm>
                <a:off x="8437760" y="9996367"/>
                <a:ext cx="706784"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775633-2D7F-4FF1-ADD1-D4296A666535}"/>
                  </a:ext>
                </a:extLst>
              </p:cNvPr>
              <p:cNvSpPr txBox="1"/>
              <p:nvPr/>
            </p:nvSpPr>
            <p:spPr>
              <a:xfrm>
                <a:off x="3560115" y="10317044"/>
                <a:ext cx="294409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charset="0"/>
                        </a:rPr>
                        <m:t>𝑓</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charset="0"/>
                            </a:rPr>
                            <m:t>𝐴</m:t>
                          </m:r>
                          <m:r>
                            <a:rPr lang="en-US" sz="2800" i="1">
                              <a:solidFill>
                                <a:srgbClr val="C00000"/>
                              </a:solidFill>
                              <a:latin typeface="Cambria Math"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charset="0"/>
                                </a:rPr>
                                <m:t>𝑒</m:t>
                              </m:r>
                            </m:e>
                          </m:d>
                        </m:e>
                      </m:d>
                      <m:r>
                        <a:rPr lang="en-US" sz="2800" i="1">
                          <a:solidFill>
                            <a:srgbClr val="C00000"/>
                          </a:solidFill>
                          <a:latin typeface="Cambria Math" charset="0"/>
                        </a:rPr>
                        <m:t>−</m:t>
                      </m:r>
                      <m:r>
                        <a:rPr lang="en-US" sz="2800" i="1">
                          <a:solidFill>
                            <a:srgbClr val="C00000"/>
                          </a:solidFill>
                          <a:latin typeface="Cambria Math" charset="0"/>
                        </a:rPr>
                        <m:t>𝑓</m:t>
                      </m:r>
                      <m:r>
                        <a:rPr lang="en-US" sz="2800" i="1">
                          <a:solidFill>
                            <a:srgbClr val="C00000"/>
                          </a:solidFill>
                          <a:latin typeface="Cambria Math" charset="0"/>
                        </a:rPr>
                        <m:t>(</m:t>
                      </m:r>
                      <m:r>
                        <a:rPr lang="en-US" sz="2800" i="1">
                          <a:solidFill>
                            <a:srgbClr val="C00000"/>
                          </a:solidFill>
                          <a:latin typeface="Cambria Math" charset="0"/>
                        </a:rPr>
                        <m:t>𝐴</m:t>
                      </m:r>
                      <m:r>
                        <a:rPr lang="en-US" sz="2800" i="1">
                          <a:solidFill>
                            <a:srgbClr val="C00000"/>
                          </a:solidFill>
                          <a:latin typeface="Cambria Math" charset="0"/>
                        </a:rPr>
                        <m:t>)</m:t>
                      </m:r>
                    </m:oMath>
                  </m:oMathPara>
                </a14:m>
                <a:endParaRPr lang="en-US" sz="2800" dirty="0">
                  <a:solidFill>
                    <a:srgbClr val="C00000"/>
                  </a:solidFill>
                </a:endParaRPr>
              </a:p>
            </p:txBody>
          </p:sp>
        </mc:Choice>
        <mc:Fallback xmlns="">
          <p:sp>
            <p:nvSpPr>
              <p:cNvPr id="46" name="TextBox 45">
                <a:extLst>
                  <a:ext uri="{FF2B5EF4-FFF2-40B4-BE49-F238E27FC236}">
                    <a16:creationId xmlns:a16="http://schemas.microsoft.com/office/drawing/2014/main" id="{BF775633-2D7F-4FF1-ADD1-D4296A666535}"/>
                  </a:ext>
                </a:extLst>
              </p:cNvPr>
              <p:cNvSpPr txBox="1">
                <a:spLocks noRot="1" noChangeAspect="1" noMove="1" noResize="1" noEditPoints="1" noAdjustHandles="1" noChangeArrowheads="1" noChangeShapeType="1" noTextEdit="1"/>
              </p:cNvSpPr>
              <p:nvPr/>
            </p:nvSpPr>
            <p:spPr>
              <a:xfrm>
                <a:off x="3560115" y="10317044"/>
                <a:ext cx="2944091"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4B46ECF-1BD7-4919-8FEF-1E4E62B9731D}"/>
                  </a:ext>
                </a:extLst>
              </p:cNvPr>
              <p:cNvSpPr txBox="1"/>
              <p:nvPr/>
            </p:nvSpPr>
            <p:spPr>
              <a:xfrm>
                <a:off x="7571872" y="10317043"/>
                <a:ext cx="289885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charset="0"/>
                        </a:rPr>
                        <m:t>𝑓</m:t>
                      </m:r>
                      <m:d>
                        <m:dPr>
                          <m:ctrlPr>
                            <a:rPr lang="en-US" sz="2800" i="1">
                              <a:solidFill>
                                <a:srgbClr val="C00000"/>
                              </a:solidFill>
                              <a:latin typeface="Cambria Math" panose="02040503050406030204" pitchFamily="18" charset="0"/>
                            </a:rPr>
                          </m:ctrlPr>
                        </m:dPr>
                        <m:e>
                          <m:r>
                            <a:rPr lang="en-US" sz="2800" b="0" i="1" smtClean="0">
                              <a:solidFill>
                                <a:srgbClr val="C00000"/>
                              </a:solidFill>
                              <a:latin typeface="Cambria Math" charset="0"/>
                            </a:rPr>
                            <m:t>𝐵</m:t>
                          </m:r>
                          <m:r>
                            <a:rPr lang="en-US" sz="2800" i="1">
                              <a:solidFill>
                                <a:srgbClr val="C00000"/>
                              </a:solidFill>
                              <a:latin typeface="Cambria Math"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charset="0"/>
                                </a:rPr>
                                <m:t>𝑒</m:t>
                              </m:r>
                            </m:e>
                          </m:d>
                        </m:e>
                      </m:d>
                      <m:r>
                        <a:rPr lang="en-US" sz="2800" i="1">
                          <a:solidFill>
                            <a:srgbClr val="C00000"/>
                          </a:solidFill>
                          <a:latin typeface="Cambria Math" charset="0"/>
                        </a:rPr>
                        <m:t>−</m:t>
                      </m:r>
                      <m:r>
                        <a:rPr lang="en-US" sz="2800" i="1">
                          <a:solidFill>
                            <a:srgbClr val="C00000"/>
                          </a:solidFill>
                          <a:latin typeface="Cambria Math" charset="0"/>
                        </a:rPr>
                        <m:t>𝑓</m:t>
                      </m:r>
                      <m:r>
                        <a:rPr lang="en-US" sz="2800" i="1">
                          <a:solidFill>
                            <a:srgbClr val="C00000"/>
                          </a:solidFill>
                          <a:latin typeface="Cambria Math" charset="0"/>
                        </a:rPr>
                        <m:t>(</m:t>
                      </m:r>
                      <m:r>
                        <a:rPr lang="en-US" sz="2800" b="0" i="1" smtClean="0">
                          <a:solidFill>
                            <a:srgbClr val="C00000"/>
                          </a:solidFill>
                          <a:latin typeface="Cambria Math" charset="0"/>
                        </a:rPr>
                        <m:t>𝐵</m:t>
                      </m:r>
                      <m:r>
                        <a:rPr lang="en-US" sz="2800" i="1">
                          <a:solidFill>
                            <a:srgbClr val="C00000"/>
                          </a:solidFill>
                          <a:latin typeface="Cambria Math" charset="0"/>
                        </a:rPr>
                        <m:t>)</m:t>
                      </m:r>
                    </m:oMath>
                  </m:oMathPara>
                </a14:m>
                <a:endParaRPr lang="en-US" sz="2800" dirty="0">
                  <a:solidFill>
                    <a:srgbClr val="C00000"/>
                  </a:solidFill>
                </a:endParaRPr>
              </a:p>
            </p:txBody>
          </p:sp>
        </mc:Choice>
        <mc:Fallback xmlns="">
          <p:sp>
            <p:nvSpPr>
              <p:cNvPr id="47" name="TextBox 46">
                <a:extLst>
                  <a:ext uri="{FF2B5EF4-FFF2-40B4-BE49-F238E27FC236}">
                    <a16:creationId xmlns:a16="http://schemas.microsoft.com/office/drawing/2014/main" id="{A4B46ECF-1BD7-4919-8FEF-1E4E62B9731D}"/>
                  </a:ext>
                </a:extLst>
              </p:cNvPr>
              <p:cNvSpPr txBox="1">
                <a:spLocks noRot="1" noChangeAspect="1" noMove="1" noResize="1" noEditPoints="1" noAdjustHandles="1" noChangeArrowheads="1" noChangeShapeType="1" noTextEdit="1"/>
              </p:cNvSpPr>
              <p:nvPr/>
            </p:nvSpPr>
            <p:spPr>
              <a:xfrm>
                <a:off x="7571872" y="10317043"/>
                <a:ext cx="2898855"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988EB4C-B66F-4A30-859A-E1AB742B75F0}"/>
                  </a:ext>
                </a:extLst>
              </p:cNvPr>
              <p:cNvSpPr txBox="1"/>
              <p:nvPr/>
            </p:nvSpPr>
            <p:spPr>
              <a:xfrm>
                <a:off x="6755874" y="10193933"/>
                <a:ext cx="564330"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charset="0"/>
                        </a:rPr>
                        <m:t>≥</m:t>
                      </m:r>
                    </m:oMath>
                  </m:oMathPara>
                </a14:m>
                <a:endParaRPr lang="en-US" sz="4000" dirty="0">
                  <a:solidFill>
                    <a:srgbClr val="C00000"/>
                  </a:solidFill>
                </a:endParaRPr>
              </a:p>
            </p:txBody>
          </p:sp>
        </mc:Choice>
        <mc:Fallback xmlns="">
          <p:sp>
            <p:nvSpPr>
              <p:cNvPr id="48" name="TextBox 47">
                <a:extLst>
                  <a:ext uri="{FF2B5EF4-FFF2-40B4-BE49-F238E27FC236}">
                    <a16:creationId xmlns:a16="http://schemas.microsoft.com/office/drawing/2014/main" id="{1988EB4C-B66F-4A30-859A-E1AB742B75F0}"/>
                  </a:ext>
                </a:extLst>
              </p:cNvPr>
              <p:cNvSpPr txBox="1">
                <a:spLocks noRot="1" noChangeAspect="1" noMove="1" noResize="1" noEditPoints="1" noAdjustHandles="1" noChangeArrowheads="1" noChangeShapeType="1" noTextEdit="1"/>
              </p:cNvSpPr>
              <p:nvPr/>
            </p:nvSpPr>
            <p:spPr>
              <a:xfrm>
                <a:off x="6755874" y="10193933"/>
                <a:ext cx="564330" cy="61555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Placeholder 15">
                <a:extLst>
                  <a:ext uri="{FF2B5EF4-FFF2-40B4-BE49-F238E27FC236}">
                    <a16:creationId xmlns:a16="http://schemas.microsoft.com/office/drawing/2014/main" id="{CC0064D8-0259-48D6-A20B-03571115799E}"/>
                  </a:ext>
                </a:extLst>
              </p:cNvPr>
              <p:cNvSpPr txBox="1">
                <a:spLocks/>
              </p:cNvSpPr>
              <p:nvPr/>
            </p:nvSpPr>
            <p:spPr>
              <a:xfrm>
                <a:off x="959990" y="12774799"/>
                <a:ext cx="13591277" cy="306267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6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Clr>
                    <a:schemeClr val="tx1"/>
                  </a:buClr>
                  <a:buSzPct val="84000"/>
                  <a:buFont typeface="Wingdings" panose="05000000000000000000" pitchFamily="2" charset="2"/>
                  <a:buChar char="Ø"/>
                </a:pPr>
                <a14:m>
                  <m:oMath xmlns:m="http://schemas.openxmlformats.org/officeDocument/2006/math">
                    <m:r>
                      <a:rPr lang="en-US" sz="3200" i="1" smtClean="0">
                        <a:solidFill>
                          <a:srgbClr val="C00000"/>
                        </a:solidFill>
                        <a:latin typeface="Cambria Math" charset="0"/>
                      </a:rPr>
                      <m:t>𝐸</m:t>
                    </m:r>
                    <m:r>
                      <a:rPr lang="en-US" sz="3200" i="1" smtClean="0">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𝑒</m:t>
                            </m:r>
                          </m:e>
                          <m:sub>
                            <m:r>
                              <a:rPr lang="en-US" sz="3200" i="1">
                                <a:solidFill>
                                  <a:srgbClr val="C00000"/>
                                </a:solidFill>
                                <a:latin typeface="Cambria Math" charset="0"/>
                              </a:rPr>
                              <m:t>1</m:t>
                            </m:r>
                          </m:sub>
                        </m:sSub>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𝑒</m:t>
                            </m:r>
                          </m:e>
                          <m:sub>
                            <m:r>
                              <a:rPr lang="en-US" sz="3200" i="1">
                                <a:solidFill>
                                  <a:srgbClr val="C00000"/>
                                </a:solidFill>
                                <a:latin typeface="Cambria Math" charset="0"/>
                              </a:rPr>
                              <m:t>2</m:t>
                            </m:r>
                          </m:sub>
                        </m:sSub>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𝑒</m:t>
                            </m:r>
                          </m:e>
                          <m:sub>
                            <m:r>
                              <a:rPr lang="en-US" sz="3200" i="1">
                                <a:solidFill>
                                  <a:srgbClr val="C00000"/>
                                </a:solidFill>
                                <a:latin typeface="Cambria Math" charset="0"/>
                              </a:rPr>
                              <m:t>𝑛</m:t>
                            </m:r>
                          </m:sub>
                        </m:sSub>
                      </m:e>
                    </m:d>
                    <m:r>
                      <a:rPr lang="en-US" sz="3200" b="0" i="0" smtClean="0">
                        <a:latin typeface="Cambria Math" panose="02040503050406030204" pitchFamily="18" charset="0"/>
                      </a:rPr>
                      <m:t>, </m:t>
                    </m:r>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𝑉</m:t>
                        </m:r>
                        <m:r>
                          <a:rPr lang="en-US" sz="3200" i="1">
                            <a:solidFill>
                              <a:srgbClr val="C00000"/>
                            </a:solidFill>
                            <a:latin typeface="Cambria Math" panose="02040503050406030204" pitchFamily="18" charset="0"/>
                          </a:rPr>
                          <m:t>⊆2</m:t>
                        </m:r>
                      </m:e>
                      <m:sup>
                        <m:r>
                          <a:rPr lang="en-US" sz="3200" i="1">
                            <a:solidFill>
                              <a:srgbClr val="C00000"/>
                            </a:solidFill>
                            <a:latin typeface="Cambria Math" panose="02040503050406030204" pitchFamily="18" charset="0"/>
                          </a:rPr>
                          <m:t>𝐸</m:t>
                        </m:r>
                      </m:sup>
                    </m:sSup>
                  </m:oMath>
                </a14:m>
                <a:endParaRPr lang="en-US" sz="3200" dirty="0"/>
              </a:p>
              <a:p>
                <a:pPr marL="457200" indent="-457200">
                  <a:buClr>
                    <a:schemeClr val="tx1"/>
                  </a:buClr>
                  <a:buFont typeface="Wingdings" panose="05000000000000000000" pitchFamily="2" charset="2"/>
                  <a:buChar char="Ø"/>
                </a:pPr>
                <a14:m>
                  <m:oMath xmlns:m="http://schemas.openxmlformats.org/officeDocument/2006/math">
                    <m:r>
                      <a:rPr lang="en-US" sz="3200" i="1" smtClean="0">
                        <a:solidFill>
                          <a:srgbClr val="C00000"/>
                        </a:solidFill>
                        <a:latin typeface="Cambria Math" charset="0"/>
                      </a:rPr>
                      <m:t>𝑆</m:t>
                    </m:r>
                    <m:r>
                      <a:rPr lang="en-US" sz="3200" i="1" smtClean="0">
                        <a:solidFill>
                          <a:srgbClr val="C00000"/>
                        </a:solidFill>
                        <a:latin typeface="Cambria Math" charset="0"/>
                      </a:rPr>
                      <m:t>=</m:t>
                    </m:r>
                    <m:d>
                      <m:dPr>
                        <m:begChr m:val="{"/>
                        <m:endChr m:val="}"/>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𝑠</m:t>
                            </m:r>
                          </m:e>
                          <m: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𝑖</m:t>
                                </m:r>
                              </m:e>
                              <m:sub>
                                <m:r>
                                  <a:rPr lang="en-US" sz="3200" i="1">
                                    <a:solidFill>
                                      <a:srgbClr val="C00000"/>
                                    </a:solidFill>
                                    <a:latin typeface="Cambria Math" charset="0"/>
                                  </a:rPr>
                                  <m:t>1</m:t>
                                </m:r>
                              </m:sub>
                            </m:sSub>
                          </m:sub>
                        </m:sSub>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𝑠</m:t>
                            </m:r>
                          </m:e>
                          <m: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𝑖</m:t>
                                </m:r>
                              </m:e>
                              <m:sub>
                                <m:r>
                                  <a:rPr lang="en-US" sz="3200" i="1">
                                    <a:solidFill>
                                      <a:srgbClr val="C00000"/>
                                    </a:solidFill>
                                    <a:latin typeface="Cambria Math" charset="0"/>
                                  </a:rPr>
                                  <m:t>2</m:t>
                                </m:r>
                              </m:sub>
                            </m:sSub>
                          </m:sub>
                        </m:sSub>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𝑠</m:t>
                            </m:r>
                          </m:e>
                          <m: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𝑖</m:t>
                                </m:r>
                              </m:e>
                              <m:sub>
                                <m:r>
                                  <a:rPr lang="en-US" sz="3200" i="1">
                                    <a:solidFill>
                                      <a:srgbClr val="C00000"/>
                                    </a:solidFill>
                                    <a:latin typeface="Cambria Math" charset="0"/>
                                  </a:rPr>
                                  <m:t>𝑘</m:t>
                                </m:r>
                              </m:sub>
                            </m:sSub>
                          </m:sub>
                        </m:sSub>
                      </m:e>
                    </m:d>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𝑉</m:t>
                    </m:r>
                  </m:oMath>
                </a14:m>
                <a:r>
                  <a:rPr lang="en-US" sz="3200" dirty="0"/>
                  <a:t>, </a:t>
                </a:r>
                <a14:m>
                  <m:oMath xmlns:m="http://schemas.openxmlformats.org/officeDocument/2006/math">
                    <m:r>
                      <a:rPr lang="en-US" sz="3200" i="1" smtClean="0">
                        <a:solidFill>
                          <a:srgbClr val="C00000"/>
                        </a:solidFill>
                        <a:latin typeface="Cambria Math" charset="0"/>
                      </a:rPr>
                      <m:t>𝑓</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𝑆</m:t>
                        </m:r>
                      </m:e>
                    </m:d>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m:t>
                        </m:r>
                      </m:e>
                      <m: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𝑠</m:t>
                            </m:r>
                          </m:e>
                          <m:sub>
                            <m:r>
                              <a:rPr lang="en-US" sz="3200" i="1">
                                <a:solidFill>
                                  <a:srgbClr val="C00000"/>
                                </a:solidFill>
                                <a:latin typeface="Cambria Math" charset="0"/>
                              </a:rPr>
                              <m:t>𝑖</m:t>
                            </m:r>
                          </m:sub>
                        </m:sSub>
                        <m:r>
                          <a:rPr lang="en-US" sz="3200" i="1">
                            <a:solidFill>
                              <a:srgbClr val="C00000"/>
                            </a:solidFill>
                            <a:latin typeface="Cambria Math" charset="0"/>
                          </a:rPr>
                          <m:t>∈</m:t>
                        </m:r>
                        <m:r>
                          <a:rPr lang="en-US" sz="3200" i="1">
                            <a:solidFill>
                              <a:srgbClr val="C00000"/>
                            </a:solidFill>
                            <a:latin typeface="Cambria Math" charset="0"/>
                          </a:rPr>
                          <m:t>𝑆</m:t>
                        </m:r>
                      </m:sub>
                    </m:s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charset="0"/>
                          </a:rPr>
                          <m:t>𝑠</m:t>
                        </m:r>
                      </m:e>
                      <m:sub>
                        <m:r>
                          <a:rPr lang="en-US" sz="3200" i="1">
                            <a:solidFill>
                              <a:srgbClr val="C00000"/>
                            </a:solidFill>
                            <a:latin typeface="Cambria Math" charset="0"/>
                          </a:rPr>
                          <m:t>𝑖</m:t>
                        </m:r>
                      </m:sub>
                    </m:sSub>
                    <m:r>
                      <a:rPr lang="en-US" sz="3200" i="1">
                        <a:solidFill>
                          <a:srgbClr val="C00000"/>
                        </a:solidFill>
                        <a:latin typeface="Cambria Math" charset="0"/>
                      </a:rPr>
                      <m:t>|</m:t>
                    </m:r>
                  </m:oMath>
                </a14:m>
                <a:r>
                  <a:rPr lang="en-US" sz="3200" dirty="0">
                    <a:solidFill>
                      <a:srgbClr val="C00000"/>
                    </a:solidFill>
                  </a:rPr>
                  <a:t> </a:t>
                </a:r>
              </a:p>
              <a:p>
                <a:pPr marL="457200" indent="-457200">
                  <a:buClr>
                    <a:schemeClr val="tx1"/>
                  </a:buClr>
                  <a:buFont typeface="Wingdings" panose="05000000000000000000" pitchFamily="2" charset="2"/>
                  <a:buChar char="Ø"/>
                </a:pP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charset="0"/>
                          </a:rPr>
                          <m:t>𝑆</m:t>
                        </m:r>
                      </m:e>
                      <m:sup>
                        <m:r>
                          <a:rPr lang="en-US" sz="3200" i="1">
                            <a:solidFill>
                              <a:srgbClr val="C00000"/>
                            </a:solidFill>
                            <a:latin typeface="Cambria Math" charset="0"/>
                          </a:rPr>
                          <m:t>∗</m:t>
                        </m:r>
                      </m:sup>
                    </m:sSup>
                    <m:r>
                      <a:rPr lang="en-US" sz="3200" i="1">
                        <a:solidFill>
                          <a:srgbClr val="C00000"/>
                        </a:solidFill>
                        <a:latin typeface="Cambria Math" charset="0"/>
                      </a:rPr>
                      <m:t>=</m:t>
                    </m:r>
                    <m:r>
                      <m:rPr>
                        <m:sty m:val="p"/>
                      </m:rPr>
                      <a:rPr lang="en-US" sz="3200">
                        <a:solidFill>
                          <a:srgbClr val="C00000"/>
                        </a:solidFill>
                        <a:latin typeface="Cambria Math" charset="0"/>
                      </a:rPr>
                      <m:t>arg</m:t>
                    </m:r>
                    <m:func>
                      <m:funcPr>
                        <m:ctrlPr>
                          <a:rPr lang="en-US" sz="3200" i="1">
                            <a:solidFill>
                              <a:srgbClr val="C00000"/>
                            </a:solidFill>
                            <a:latin typeface="Cambria Math" panose="02040503050406030204" pitchFamily="18" charset="0"/>
                          </a:rPr>
                        </m:ctrlPr>
                      </m:funcPr>
                      <m:fName>
                        <m:limLow>
                          <m:limLowPr>
                            <m:ctrlPr>
                              <a:rPr lang="en-US" sz="3200" i="1">
                                <a:solidFill>
                                  <a:srgbClr val="C00000"/>
                                </a:solidFill>
                                <a:latin typeface="Cambria Math" panose="02040503050406030204" pitchFamily="18" charset="0"/>
                              </a:rPr>
                            </m:ctrlPr>
                          </m:limLowPr>
                          <m:e>
                            <m:r>
                              <a:rPr lang="en-US" sz="3200">
                                <a:solidFill>
                                  <a:srgbClr val="C00000"/>
                                </a:solidFill>
                                <a:latin typeface="Cambria Math" charset="0"/>
                              </a:rPr>
                              <m:t>  </m:t>
                            </m:r>
                            <m:r>
                              <m:rPr>
                                <m:sty m:val="p"/>
                              </m:rPr>
                              <a:rPr lang="en-US" sz="3200">
                                <a:solidFill>
                                  <a:srgbClr val="C00000"/>
                                </a:solidFill>
                                <a:latin typeface="Cambria Math" charset="0"/>
                              </a:rPr>
                              <m:t>max</m:t>
                            </m:r>
                          </m:e>
                          <m:lim>
                            <m:r>
                              <a:rPr lang="en-US" sz="3200" i="1">
                                <a:solidFill>
                                  <a:srgbClr val="C00000"/>
                                </a:solidFill>
                                <a:latin typeface="Cambria Math" charset="0"/>
                              </a:rPr>
                              <m:t>   </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charset="0"/>
                                  </a:rPr>
                                  <m:t>𝑆</m:t>
                                </m:r>
                              </m:e>
                            </m:d>
                            <m:r>
                              <a:rPr lang="en-US" sz="3200" i="1">
                                <a:solidFill>
                                  <a:srgbClr val="C00000"/>
                                </a:solidFill>
                                <a:latin typeface="Cambria Math" charset="0"/>
                              </a:rPr>
                              <m:t>≤</m:t>
                            </m:r>
                            <m:r>
                              <a:rPr lang="en-US" sz="3200" i="1">
                                <a:solidFill>
                                  <a:srgbClr val="C00000"/>
                                </a:solidFill>
                                <a:latin typeface="Cambria Math" charset="0"/>
                              </a:rPr>
                              <m:t>𝑘</m:t>
                            </m:r>
                          </m:lim>
                        </m:limLow>
                      </m:fName>
                      <m:e>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𝑆</m:t>
                        </m:r>
                        <m:r>
                          <a:rPr lang="en-US" sz="3200" i="1">
                            <a:solidFill>
                              <a:srgbClr val="C00000"/>
                            </a:solidFill>
                            <a:latin typeface="Cambria Math" charset="0"/>
                          </a:rPr>
                          <m:t>)</m:t>
                        </m:r>
                      </m:e>
                    </m:func>
                  </m:oMath>
                </a14:m>
                <a:r>
                  <a:rPr lang="en-US" sz="3200" dirty="0"/>
                  <a:t>, </a:t>
                </a:r>
                <a14:m>
                  <m:oMath xmlns:m="http://schemas.openxmlformats.org/officeDocument/2006/math">
                    <m:r>
                      <a:rPr lang="en-US" sz="3200" i="1" smtClean="0">
                        <a:solidFill>
                          <a:srgbClr val="C00000"/>
                        </a:solidFill>
                        <a:latin typeface="Cambria Math" charset="0"/>
                      </a:rPr>
                      <m:t>𝑓</m:t>
                    </m:r>
                  </m:oMath>
                </a14:m>
                <a:r>
                  <a:rPr lang="en-US" sz="3200" dirty="0"/>
                  <a:t> is a </a:t>
                </a:r>
                <a:r>
                  <a:rPr lang="en-US" sz="3200" dirty="0">
                    <a:solidFill>
                      <a:srgbClr val="FF0000"/>
                    </a:solidFill>
                  </a:rPr>
                  <a:t>submodular</a:t>
                </a:r>
                <a:r>
                  <a:rPr lang="en-US" sz="3200" dirty="0"/>
                  <a:t> function </a:t>
                </a:r>
              </a:p>
              <a:p>
                <a:pPr marL="457200" indent="-457200">
                  <a:buClr>
                    <a:schemeClr val="tx1"/>
                  </a:buClr>
                  <a:buFont typeface="Wingdings" panose="05000000000000000000" pitchFamily="2" charset="2"/>
                  <a:buChar char="Ø"/>
                </a:pPr>
                <a:r>
                  <a:rPr lang="en-US" sz="3200" dirty="0"/>
                  <a:t>Coverage, viral marketing, document summarization,…</a:t>
                </a:r>
              </a:p>
            </p:txBody>
          </p:sp>
        </mc:Choice>
        <mc:Fallback xmlns="">
          <p:sp>
            <p:nvSpPr>
              <p:cNvPr id="50" name="Text Placeholder 15">
                <a:extLst>
                  <a:ext uri="{FF2B5EF4-FFF2-40B4-BE49-F238E27FC236}">
                    <a16:creationId xmlns:a16="http://schemas.microsoft.com/office/drawing/2014/main" id="{CC0064D8-0259-48D6-A20B-03571115799E}"/>
                  </a:ext>
                </a:extLst>
              </p:cNvPr>
              <p:cNvSpPr txBox="1">
                <a:spLocks noRot="1" noChangeAspect="1" noMove="1" noResize="1" noEditPoints="1" noAdjustHandles="1" noChangeArrowheads="1" noChangeShapeType="1" noTextEdit="1"/>
              </p:cNvSpPr>
              <p:nvPr/>
            </p:nvSpPr>
            <p:spPr>
              <a:xfrm>
                <a:off x="959990" y="12774799"/>
                <a:ext cx="13591277" cy="306267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FE9DBF65-E92D-439E-B94C-1600902A9404}"/>
                  </a:ext>
                </a:extLst>
              </p:cNvPr>
              <p:cNvSpPr/>
              <p:nvPr/>
            </p:nvSpPr>
            <p:spPr>
              <a:xfrm>
                <a:off x="11849061" y="13240284"/>
                <a:ext cx="2180225" cy="1159581"/>
              </a:xfrm>
              <a:prstGeom prst="ellipse">
                <a:avLst/>
              </a:prstGeom>
              <a:solidFill>
                <a:srgbClr val="92D050"/>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6</m:t>
                        </m:r>
                      </m:sub>
                    </m:sSub>
                  </m:oMath>
                </a14:m>
                <a:r>
                  <a:rPr lang="en-US" dirty="0">
                    <a:solidFill>
                      <a:sysClr val="windowText" lastClr="000000"/>
                    </a:solidFill>
                  </a:rPr>
                  <a:t> </a:t>
                </a:r>
              </a:p>
            </p:txBody>
          </p:sp>
        </mc:Choice>
        <mc:Fallback xmlns="">
          <p:sp>
            <p:nvSpPr>
              <p:cNvPr id="52" name="Oval 51">
                <a:extLst>
                  <a:ext uri="{FF2B5EF4-FFF2-40B4-BE49-F238E27FC236}">
                    <a16:creationId xmlns:a16="http://schemas.microsoft.com/office/drawing/2014/main" id="{FE9DBF65-E92D-439E-B94C-1600902A9404}"/>
                  </a:ext>
                </a:extLst>
              </p:cNvPr>
              <p:cNvSpPr>
                <a:spLocks noRot="1" noChangeAspect="1" noMove="1" noResize="1" noEditPoints="1" noAdjustHandles="1" noChangeArrowheads="1" noChangeShapeType="1" noTextEdit="1"/>
              </p:cNvSpPr>
              <p:nvPr/>
            </p:nvSpPr>
            <p:spPr>
              <a:xfrm>
                <a:off x="11849061" y="13240284"/>
                <a:ext cx="2180225" cy="1159581"/>
              </a:xfrm>
              <a:prstGeom prst="ellipse">
                <a:avLst/>
              </a:prstGeom>
              <a:blipFill>
                <a:blip r:embed="rId15"/>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A187B5A0-C896-41AE-84EC-3A5E9A790BF5}"/>
                  </a:ext>
                </a:extLst>
              </p:cNvPr>
              <p:cNvSpPr/>
              <p:nvPr/>
            </p:nvSpPr>
            <p:spPr>
              <a:xfrm>
                <a:off x="10268413" y="14380254"/>
                <a:ext cx="1791571" cy="1050845"/>
              </a:xfrm>
              <a:prstGeom prst="ellipse">
                <a:avLst/>
              </a:prstGeom>
              <a:solidFill>
                <a:schemeClr val="accent4">
                  <a:lumMod val="60000"/>
                  <a:lumOff val="40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1</m:t>
                        </m:r>
                      </m:sub>
                    </m:sSub>
                  </m:oMath>
                </a14:m>
                <a:r>
                  <a:rPr lang="en-US" dirty="0">
                    <a:solidFill>
                      <a:sysClr val="windowText" lastClr="000000"/>
                    </a:solidFill>
                  </a:rPr>
                  <a:t> </a:t>
                </a:r>
              </a:p>
            </p:txBody>
          </p:sp>
        </mc:Choice>
        <mc:Fallback xmlns="">
          <p:sp>
            <p:nvSpPr>
              <p:cNvPr id="53" name="Oval 52">
                <a:extLst>
                  <a:ext uri="{FF2B5EF4-FFF2-40B4-BE49-F238E27FC236}">
                    <a16:creationId xmlns:a16="http://schemas.microsoft.com/office/drawing/2014/main" id="{A187B5A0-C896-41AE-84EC-3A5E9A790BF5}"/>
                  </a:ext>
                </a:extLst>
              </p:cNvPr>
              <p:cNvSpPr>
                <a:spLocks noRot="1" noChangeAspect="1" noMove="1" noResize="1" noEditPoints="1" noAdjustHandles="1" noChangeArrowheads="1" noChangeShapeType="1" noTextEdit="1"/>
              </p:cNvSpPr>
              <p:nvPr/>
            </p:nvSpPr>
            <p:spPr>
              <a:xfrm>
                <a:off x="10268413" y="14380254"/>
                <a:ext cx="1791571" cy="1050845"/>
              </a:xfrm>
              <a:prstGeom prst="ellipse">
                <a:avLst/>
              </a:prstGeom>
              <a:blipFill>
                <a:blip r:embed="rId16"/>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2DDCCF78-1DA5-45D4-9A7D-095A29C649BD}"/>
                  </a:ext>
                </a:extLst>
              </p:cNvPr>
              <p:cNvSpPr/>
              <p:nvPr/>
            </p:nvSpPr>
            <p:spPr>
              <a:xfrm>
                <a:off x="11585339" y="14136700"/>
                <a:ext cx="1790386" cy="1050845"/>
              </a:xfrm>
              <a:prstGeom prst="ellipse">
                <a:avLst/>
              </a:prstGeom>
              <a:solidFill>
                <a:schemeClr val="accent1">
                  <a:lumMod val="60000"/>
                  <a:lumOff val="40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2</m:t>
                        </m:r>
                      </m:sub>
                    </m:sSub>
                  </m:oMath>
                </a14:m>
                <a:r>
                  <a:rPr lang="en-US" dirty="0">
                    <a:solidFill>
                      <a:sysClr val="windowText" lastClr="000000"/>
                    </a:solidFill>
                  </a:rPr>
                  <a:t> </a:t>
                </a:r>
              </a:p>
            </p:txBody>
          </p:sp>
        </mc:Choice>
        <mc:Fallback xmlns="">
          <p:sp>
            <p:nvSpPr>
              <p:cNvPr id="54" name="Oval 53">
                <a:extLst>
                  <a:ext uri="{FF2B5EF4-FFF2-40B4-BE49-F238E27FC236}">
                    <a16:creationId xmlns:a16="http://schemas.microsoft.com/office/drawing/2014/main" id="{2DDCCF78-1DA5-45D4-9A7D-095A29C649BD}"/>
                  </a:ext>
                </a:extLst>
              </p:cNvPr>
              <p:cNvSpPr>
                <a:spLocks noRot="1" noChangeAspect="1" noMove="1" noResize="1" noEditPoints="1" noAdjustHandles="1" noChangeArrowheads="1" noChangeShapeType="1" noTextEdit="1"/>
              </p:cNvSpPr>
              <p:nvPr/>
            </p:nvSpPr>
            <p:spPr>
              <a:xfrm>
                <a:off x="11585339" y="14136700"/>
                <a:ext cx="1790386" cy="1050845"/>
              </a:xfrm>
              <a:prstGeom prst="ellipse">
                <a:avLst/>
              </a:prstGeom>
              <a:blipFill>
                <a:blip r:embed="rId17"/>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550DD20-CC9D-493D-834C-29C1E9097D9B}"/>
                  </a:ext>
                </a:extLst>
              </p:cNvPr>
              <p:cNvSpPr/>
              <p:nvPr/>
            </p:nvSpPr>
            <p:spPr>
              <a:xfrm>
                <a:off x="10722167" y="13591527"/>
                <a:ext cx="1400775" cy="962907"/>
              </a:xfrm>
              <a:prstGeom prst="ellipse">
                <a:avLst/>
              </a:prstGeom>
              <a:solidFill>
                <a:srgbClr val="DB91CD"/>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3</m:t>
                        </m:r>
                      </m:sub>
                    </m:sSub>
                  </m:oMath>
                </a14:m>
                <a:r>
                  <a:rPr lang="en-US" dirty="0">
                    <a:solidFill>
                      <a:sysClr val="windowText" lastClr="000000"/>
                    </a:solidFill>
                  </a:rPr>
                  <a:t> </a:t>
                </a:r>
              </a:p>
            </p:txBody>
          </p:sp>
        </mc:Choice>
        <mc:Fallback xmlns="">
          <p:sp>
            <p:nvSpPr>
              <p:cNvPr id="55" name="Oval 54">
                <a:extLst>
                  <a:ext uri="{FF2B5EF4-FFF2-40B4-BE49-F238E27FC236}">
                    <a16:creationId xmlns:a16="http://schemas.microsoft.com/office/drawing/2014/main" id="{6550DD20-CC9D-493D-834C-29C1E9097D9B}"/>
                  </a:ext>
                </a:extLst>
              </p:cNvPr>
              <p:cNvSpPr>
                <a:spLocks noRot="1" noChangeAspect="1" noMove="1" noResize="1" noEditPoints="1" noAdjustHandles="1" noChangeArrowheads="1" noChangeShapeType="1" noTextEdit="1"/>
              </p:cNvSpPr>
              <p:nvPr/>
            </p:nvSpPr>
            <p:spPr>
              <a:xfrm>
                <a:off x="10722167" y="13591527"/>
                <a:ext cx="1400775" cy="962907"/>
              </a:xfrm>
              <a:prstGeom prst="ellipse">
                <a:avLst/>
              </a:prstGeom>
              <a:blipFill>
                <a:blip r:embed="rId18"/>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1E8D3BFF-2A81-496C-B8B9-ED0A920E78DD}"/>
                  </a:ext>
                </a:extLst>
              </p:cNvPr>
              <p:cNvSpPr/>
              <p:nvPr/>
            </p:nvSpPr>
            <p:spPr>
              <a:xfrm>
                <a:off x="11284925" y="15062506"/>
                <a:ext cx="1550119" cy="880271"/>
              </a:xfrm>
              <a:prstGeom prst="ellipse">
                <a:avLst/>
              </a:prstGeom>
              <a:solidFill>
                <a:schemeClr val="accent2">
                  <a:lumMod val="60000"/>
                  <a:lumOff val="40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4</m:t>
                        </m:r>
                      </m:sub>
                    </m:sSub>
                  </m:oMath>
                </a14:m>
                <a:r>
                  <a:rPr lang="en-US" dirty="0">
                    <a:solidFill>
                      <a:sysClr val="windowText" lastClr="000000"/>
                    </a:solidFill>
                  </a:rPr>
                  <a:t> </a:t>
                </a:r>
              </a:p>
            </p:txBody>
          </p:sp>
        </mc:Choice>
        <mc:Fallback xmlns="">
          <p:sp>
            <p:nvSpPr>
              <p:cNvPr id="56" name="Oval 55">
                <a:extLst>
                  <a:ext uri="{FF2B5EF4-FFF2-40B4-BE49-F238E27FC236}">
                    <a16:creationId xmlns:a16="http://schemas.microsoft.com/office/drawing/2014/main" id="{1E8D3BFF-2A81-496C-B8B9-ED0A920E78DD}"/>
                  </a:ext>
                </a:extLst>
              </p:cNvPr>
              <p:cNvSpPr>
                <a:spLocks noRot="1" noChangeAspect="1" noMove="1" noResize="1" noEditPoints="1" noAdjustHandles="1" noChangeArrowheads="1" noChangeShapeType="1" noTextEdit="1"/>
              </p:cNvSpPr>
              <p:nvPr/>
            </p:nvSpPr>
            <p:spPr>
              <a:xfrm>
                <a:off x="11284925" y="15062506"/>
                <a:ext cx="1550119" cy="880271"/>
              </a:xfrm>
              <a:prstGeom prst="ellipse">
                <a:avLst/>
              </a:prstGeom>
              <a:blipFill>
                <a:blip r:embed="rId19"/>
                <a:stretch>
                  <a:fillRect/>
                </a:stretch>
              </a:blipFill>
              <a:effectLst>
                <a:softEdge rad="0"/>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F1FB99DF-3CEA-4369-9DF2-74E49F22BBB4}"/>
                  </a:ext>
                </a:extLst>
              </p:cNvPr>
              <p:cNvSpPr/>
              <p:nvPr/>
            </p:nvSpPr>
            <p:spPr>
              <a:xfrm>
                <a:off x="12537708" y="14924379"/>
                <a:ext cx="1538715" cy="769830"/>
              </a:xfrm>
              <a:prstGeom prst="ellipse">
                <a:avLst/>
              </a:prstGeom>
              <a:solidFill>
                <a:srgbClr val="F37985"/>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charset="0"/>
                          </a:rPr>
                          <m:t>𝑆</m:t>
                        </m:r>
                      </m:e>
                      <m:sub>
                        <m:r>
                          <a:rPr lang="en-US" sz="2400" b="0" i="1" smtClean="0">
                            <a:solidFill>
                              <a:sysClr val="windowText" lastClr="000000"/>
                            </a:solidFill>
                            <a:latin typeface="Cambria Math" charset="0"/>
                          </a:rPr>
                          <m:t>5</m:t>
                        </m:r>
                      </m:sub>
                    </m:sSub>
                  </m:oMath>
                </a14:m>
                <a:r>
                  <a:rPr lang="en-US" dirty="0">
                    <a:solidFill>
                      <a:sysClr val="windowText" lastClr="000000"/>
                    </a:solidFill>
                  </a:rPr>
                  <a:t> </a:t>
                </a:r>
              </a:p>
            </p:txBody>
          </p:sp>
        </mc:Choice>
        <mc:Fallback xmlns="">
          <p:sp>
            <p:nvSpPr>
              <p:cNvPr id="57" name="Oval 56">
                <a:extLst>
                  <a:ext uri="{FF2B5EF4-FFF2-40B4-BE49-F238E27FC236}">
                    <a16:creationId xmlns:a16="http://schemas.microsoft.com/office/drawing/2014/main" id="{F1FB99DF-3CEA-4369-9DF2-74E49F22BBB4}"/>
                  </a:ext>
                </a:extLst>
              </p:cNvPr>
              <p:cNvSpPr>
                <a:spLocks noRot="1" noChangeAspect="1" noMove="1" noResize="1" noEditPoints="1" noAdjustHandles="1" noChangeArrowheads="1" noChangeShapeType="1" noTextEdit="1"/>
              </p:cNvSpPr>
              <p:nvPr/>
            </p:nvSpPr>
            <p:spPr>
              <a:xfrm>
                <a:off x="12537708" y="14924379"/>
                <a:ext cx="1538715" cy="769830"/>
              </a:xfrm>
              <a:prstGeom prst="ellipse">
                <a:avLst/>
              </a:prstGeom>
              <a:blipFill>
                <a:blip r:embed="rId20"/>
                <a:stretch>
                  <a:fillRect b="-4580"/>
                </a:stretch>
              </a:blipFill>
              <a:effectLst>
                <a:softEdge rad="0"/>
              </a:effectLst>
            </p:spPr>
            <p:txBody>
              <a:bodyPr/>
              <a:lstStyle/>
              <a:p>
                <a:r>
                  <a:rPr lang="en-US">
                    <a:noFill/>
                  </a:rPr>
                  <a:t> </a:t>
                </a:r>
              </a:p>
            </p:txBody>
          </p:sp>
        </mc:Fallback>
      </mc:AlternateContent>
      <p:sp>
        <p:nvSpPr>
          <p:cNvPr id="58" name="Text Placeholder 18">
            <a:extLst>
              <a:ext uri="{FF2B5EF4-FFF2-40B4-BE49-F238E27FC236}">
                <a16:creationId xmlns:a16="http://schemas.microsoft.com/office/drawing/2014/main" id="{12CC91B4-BADE-44E1-BC08-B51D7641FA3E}"/>
              </a:ext>
            </a:extLst>
          </p:cNvPr>
          <p:cNvSpPr txBox="1">
            <a:spLocks/>
          </p:cNvSpPr>
          <p:nvPr/>
        </p:nvSpPr>
        <p:spPr>
          <a:xfrm>
            <a:off x="785309" y="16273228"/>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CONSTRAINED SUBMODULAR OPTIMIZATION</a:t>
            </a:r>
          </a:p>
        </p:txBody>
      </p:sp>
      <mc:AlternateContent xmlns:mc="http://schemas.openxmlformats.org/markup-compatibility/2006" xmlns:a14="http://schemas.microsoft.com/office/drawing/2010/main">
        <mc:Choice Requires="a14">
          <p:sp>
            <p:nvSpPr>
              <p:cNvPr id="59" name="Text Placeholder 15">
                <a:extLst>
                  <a:ext uri="{FF2B5EF4-FFF2-40B4-BE49-F238E27FC236}">
                    <a16:creationId xmlns:a16="http://schemas.microsoft.com/office/drawing/2014/main" id="{DD74A606-D32F-42D2-91FE-356ECE5866CC}"/>
                  </a:ext>
                </a:extLst>
              </p:cNvPr>
              <p:cNvSpPr txBox="1">
                <a:spLocks/>
              </p:cNvSpPr>
              <p:nvPr/>
            </p:nvSpPr>
            <p:spPr>
              <a:xfrm>
                <a:off x="1058393" y="17093018"/>
                <a:ext cx="13591277" cy="1397598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6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Clr>
                    <a:schemeClr val="tx1"/>
                  </a:buClr>
                  <a:buSzPct val="84000"/>
                  <a:buFont typeface="Wingdings" panose="05000000000000000000" pitchFamily="2" charset="2"/>
                  <a:buChar char="Ø"/>
                </a:pPr>
                <a:r>
                  <a:rPr lang="en-US" sz="3200" dirty="0">
                    <a:solidFill>
                      <a:srgbClr val="00B050"/>
                    </a:solidFill>
                  </a:rPr>
                  <a:t>Cardinality constraint</a:t>
                </a:r>
                <a:r>
                  <a:rPr lang="en-US" sz="3200" dirty="0"/>
                  <a:t>: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charset="0"/>
                          </a:rPr>
                          <m:t>𝑆</m:t>
                        </m:r>
                      </m:e>
                      <m:sup>
                        <m:r>
                          <a:rPr lang="en-US" sz="3200" i="1">
                            <a:solidFill>
                              <a:srgbClr val="C00000"/>
                            </a:solidFill>
                            <a:latin typeface="Cambria Math" charset="0"/>
                          </a:rPr>
                          <m:t>∗</m:t>
                        </m:r>
                      </m:sup>
                    </m:sSup>
                    <m:r>
                      <a:rPr lang="en-US" sz="3200" i="1">
                        <a:solidFill>
                          <a:srgbClr val="C00000"/>
                        </a:solidFill>
                        <a:latin typeface="Cambria Math" charset="0"/>
                      </a:rPr>
                      <m:t>=</m:t>
                    </m:r>
                    <m:r>
                      <m:rPr>
                        <m:sty m:val="p"/>
                      </m:rPr>
                      <a:rPr lang="en-US" sz="3200">
                        <a:solidFill>
                          <a:srgbClr val="C00000"/>
                        </a:solidFill>
                        <a:latin typeface="Cambria Math" charset="0"/>
                      </a:rPr>
                      <m:t>arg</m:t>
                    </m:r>
                    <m:func>
                      <m:funcPr>
                        <m:ctrlPr>
                          <a:rPr lang="en-US" sz="3200" i="1">
                            <a:solidFill>
                              <a:srgbClr val="C00000"/>
                            </a:solidFill>
                            <a:latin typeface="Cambria Math" panose="02040503050406030204" pitchFamily="18" charset="0"/>
                          </a:rPr>
                        </m:ctrlPr>
                      </m:funcPr>
                      <m:fName>
                        <m:limLow>
                          <m:limLowPr>
                            <m:ctrlPr>
                              <a:rPr lang="en-US" sz="3200" i="1">
                                <a:solidFill>
                                  <a:srgbClr val="C00000"/>
                                </a:solidFill>
                                <a:latin typeface="Cambria Math" panose="02040503050406030204" pitchFamily="18" charset="0"/>
                              </a:rPr>
                            </m:ctrlPr>
                          </m:limLowPr>
                          <m:e>
                            <m:r>
                              <a:rPr lang="en-US" sz="3200">
                                <a:solidFill>
                                  <a:srgbClr val="C00000"/>
                                </a:solidFill>
                                <a:latin typeface="Cambria Math" charset="0"/>
                              </a:rPr>
                              <m:t>  </m:t>
                            </m:r>
                            <m:r>
                              <m:rPr>
                                <m:sty m:val="p"/>
                              </m:rPr>
                              <a:rPr lang="en-US" sz="3200">
                                <a:solidFill>
                                  <a:srgbClr val="C00000"/>
                                </a:solidFill>
                                <a:latin typeface="Cambria Math" charset="0"/>
                              </a:rPr>
                              <m:t>max</m:t>
                            </m:r>
                          </m:e>
                          <m:lim>
                            <m:r>
                              <a:rPr lang="en-US" sz="3200" i="1">
                                <a:solidFill>
                                  <a:srgbClr val="C00000"/>
                                </a:solidFill>
                                <a:latin typeface="Cambria Math" charset="0"/>
                              </a:rPr>
                              <m:t> </m:t>
                            </m:r>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𝑆</m:t>
                                </m:r>
                              </m:e>
                            </m:d>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lim>
                        </m:limLow>
                      </m:fName>
                      <m:e>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𝑆</m:t>
                        </m:r>
                        <m:r>
                          <a:rPr lang="en-US" sz="3200" i="1">
                            <a:solidFill>
                              <a:srgbClr val="C00000"/>
                            </a:solidFill>
                            <a:latin typeface="Cambria Math" charset="0"/>
                          </a:rPr>
                          <m:t>)</m:t>
                        </m:r>
                      </m:e>
                    </m:func>
                  </m:oMath>
                </a14:m>
                <a:endParaRPr lang="en-US" sz="3200" dirty="0"/>
              </a:p>
              <a:p>
                <a:pPr marL="457200" indent="-457200">
                  <a:buClr>
                    <a:schemeClr val="tx1"/>
                  </a:buClr>
                  <a:buSzPct val="84000"/>
                  <a:buFont typeface="Wingdings" panose="05000000000000000000" pitchFamily="2" charset="2"/>
                  <a:buChar char="Ø"/>
                </a:pPr>
                <a:r>
                  <a:rPr lang="en-US" sz="3200" dirty="0">
                    <a:solidFill>
                      <a:srgbClr val="00B050"/>
                    </a:solidFill>
                  </a:rPr>
                  <a:t>Knapsack constraint</a:t>
                </a:r>
                <a:r>
                  <a:rPr lang="en-US" sz="3200" dirty="0"/>
                  <a:t>: Each element</a:t>
                </a:r>
                <a:r>
                  <a:rPr lang="en-US" sz="3200"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𝑒</m:t>
                    </m:r>
                  </m:oMath>
                </a14:m>
                <a:r>
                  <a:rPr lang="en-US" sz="3200" dirty="0">
                    <a:solidFill>
                      <a:srgbClr val="C00000"/>
                    </a:solidFill>
                  </a:rPr>
                  <a:t> </a:t>
                </a:r>
                <a:r>
                  <a:rPr lang="en-US" sz="3200" dirty="0"/>
                  <a:t>has cost </a:t>
                </a:r>
                <a14:m>
                  <m:oMath xmlns:m="http://schemas.openxmlformats.org/officeDocument/2006/math">
                    <m:r>
                      <a:rPr lang="en-US" sz="3200" b="0" i="1" smtClean="0">
                        <a:solidFill>
                          <a:srgbClr val="C00000"/>
                        </a:solidFill>
                        <a:latin typeface="Cambria Math" panose="02040503050406030204" pitchFamily="18" charset="0"/>
                      </a:rPr>
                      <m:t>𝑐</m:t>
                    </m:r>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𝑒</m:t>
                    </m:r>
                    <m:r>
                      <a:rPr lang="en-US" sz="3200" b="0" i="1" smtClean="0">
                        <a:solidFill>
                          <a:srgbClr val="C00000"/>
                        </a:solidFill>
                        <a:latin typeface="Cambria Math" panose="02040503050406030204" pitchFamily="18" charset="0"/>
                      </a:rPr>
                      <m:t>)</m:t>
                    </m:r>
                  </m:oMath>
                </a14:m>
                <a:r>
                  <a:rPr lang="en-US" sz="3200" dirty="0"/>
                  <a:t>,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charset="0"/>
                          </a:rPr>
                          <m:t>𝑆</m:t>
                        </m:r>
                      </m:e>
                      <m:sup>
                        <m:r>
                          <a:rPr lang="en-US" sz="3200" i="1">
                            <a:solidFill>
                              <a:srgbClr val="C00000"/>
                            </a:solidFill>
                            <a:latin typeface="Cambria Math" charset="0"/>
                          </a:rPr>
                          <m:t>∗</m:t>
                        </m:r>
                      </m:sup>
                    </m:sSup>
                    <m:r>
                      <a:rPr lang="en-US" sz="3200" i="1">
                        <a:solidFill>
                          <a:srgbClr val="C00000"/>
                        </a:solidFill>
                        <a:latin typeface="Cambria Math" charset="0"/>
                      </a:rPr>
                      <m:t>=</m:t>
                    </m:r>
                    <m:r>
                      <m:rPr>
                        <m:sty m:val="p"/>
                      </m:rPr>
                      <a:rPr lang="en-US" sz="3200">
                        <a:solidFill>
                          <a:srgbClr val="C00000"/>
                        </a:solidFill>
                        <a:latin typeface="Cambria Math" charset="0"/>
                      </a:rPr>
                      <m:t>arg</m:t>
                    </m:r>
                    <m:func>
                      <m:funcPr>
                        <m:ctrlPr>
                          <a:rPr lang="en-US" sz="3200" i="1">
                            <a:solidFill>
                              <a:srgbClr val="C00000"/>
                            </a:solidFill>
                            <a:latin typeface="Cambria Math" panose="02040503050406030204" pitchFamily="18" charset="0"/>
                          </a:rPr>
                        </m:ctrlPr>
                      </m:funcPr>
                      <m:fName>
                        <m:limLow>
                          <m:limLowPr>
                            <m:ctrlPr>
                              <a:rPr lang="en-US" sz="3200" i="1">
                                <a:solidFill>
                                  <a:srgbClr val="C00000"/>
                                </a:solidFill>
                                <a:latin typeface="Cambria Math" panose="02040503050406030204" pitchFamily="18" charset="0"/>
                              </a:rPr>
                            </m:ctrlPr>
                          </m:limLowPr>
                          <m:e>
                            <m:r>
                              <a:rPr lang="en-US" sz="3200">
                                <a:solidFill>
                                  <a:srgbClr val="C00000"/>
                                </a:solidFill>
                                <a:latin typeface="Cambria Math" charset="0"/>
                              </a:rPr>
                              <m:t>  </m:t>
                            </m:r>
                            <m:r>
                              <m:rPr>
                                <m:sty m:val="p"/>
                              </m:rPr>
                              <a:rPr lang="en-US" sz="3200">
                                <a:solidFill>
                                  <a:srgbClr val="C00000"/>
                                </a:solidFill>
                                <a:latin typeface="Cambria Math" charset="0"/>
                              </a:rPr>
                              <m:t>max</m:t>
                            </m:r>
                          </m:e>
                          <m:lim>
                            <m:r>
                              <a:rPr lang="en-US" sz="3200" i="1">
                                <a:solidFill>
                                  <a:srgbClr val="C00000"/>
                                </a:solidFill>
                                <a:latin typeface="Cambria Math" charset="0"/>
                              </a:rPr>
                              <m:t> </m:t>
                            </m:r>
                            <m:r>
                              <a:rPr lang="en-US" sz="3200" i="1">
                                <a:solidFill>
                                  <a:srgbClr val="C00000"/>
                                </a:solidFill>
                                <a:latin typeface="Cambria Math" panose="02040503050406030204" pitchFamily="18" charset="0"/>
                              </a:rPr>
                              <m:t>𝑐</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𝑆</m:t>
                                </m:r>
                              </m:e>
                            </m:d>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𝐾</m:t>
                            </m:r>
                          </m:lim>
                        </m:limLow>
                      </m:fName>
                      <m:e>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𝑆</m:t>
                        </m:r>
                        <m:r>
                          <a:rPr lang="en-US" sz="3200" i="1">
                            <a:solidFill>
                              <a:srgbClr val="C00000"/>
                            </a:solidFill>
                            <a:latin typeface="Cambria Math" charset="0"/>
                          </a:rPr>
                          <m:t>)</m:t>
                        </m:r>
                      </m:e>
                    </m:func>
                  </m:oMath>
                </a14:m>
                <a:endParaRPr lang="en-US" sz="3200" dirty="0"/>
              </a:p>
              <a:p>
                <a:pPr marL="457200" indent="-457200">
                  <a:buClr>
                    <a:schemeClr val="tx1"/>
                  </a:buClr>
                  <a:buSzPct val="84000"/>
                  <a:buFont typeface="Wingdings" panose="05000000000000000000" pitchFamily="2" charset="2"/>
                  <a:buChar char="Ø"/>
                </a:pPr>
                <a:r>
                  <a:rPr lang="en-US" sz="3200" dirty="0">
                    <a:solidFill>
                      <a:srgbClr val="00B050"/>
                    </a:solidFill>
                  </a:rPr>
                  <a:t>Multiple knapsacks</a:t>
                </a:r>
                <a:r>
                  <a:rPr lang="en-US" sz="3200" dirty="0"/>
                  <a:t>: Costs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b="0" i="0" smtClean="0">
                            <a:solidFill>
                              <a:srgbClr val="C00000"/>
                            </a:solidFill>
                            <a:latin typeface="Cambria Math" panose="02040503050406030204" pitchFamily="18" charset="0"/>
                          </a:rPr>
                          <m:t>1</m:t>
                        </m:r>
                      </m:sub>
                    </m:sSub>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𝑒</m:t>
                    </m:r>
                    <m:r>
                      <a:rPr lang="en-US" sz="3200" i="1">
                        <a:solidFill>
                          <a:srgbClr val="C00000"/>
                        </a:solidFill>
                        <a:latin typeface="Cambria Math" panose="02040503050406030204" pitchFamily="18" charset="0"/>
                      </a:rPr>
                      <m:t>)</m:t>
                    </m:r>
                  </m:oMath>
                </a14:m>
                <a:r>
                  <a:rPr lang="en-US" sz="3200" dirty="0"/>
                  <a: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b="0" i="1" smtClean="0">
                            <a:solidFill>
                              <a:srgbClr val="C00000"/>
                            </a:solidFill>
                            <a:latin typeface="Cambria Math" panose="02040503050406030204" pitchFamily="18" charset="0"/>
                          </a:rPr>
                          <m:t>2</m:t>
                        </m:r>
                      </m:sub>
                    </m:sSub>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𝑒</m:t>
                    </m:r>
                    <m:r>
                      <a:rPr lang="en-US" sz="3200" i="1">
                        <a:solidFill>
                          <a:srgbClr val="C00000"/>
                        </a:solidFill>
                        <a:latin typeface="Cambria Math" panose="02040503050406030204" pitchFamily="18" charset="0"/>
                      </a:rPr>
                      <m:t>)</m:t>
                    </m:r>
                  </m:oMath>
                </a14:m>
                <a:r>
                  <a:rPr lang="en-US" sz="3200" dirty="0"/>
                  <a:t>,…,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b="0" i="1" smtClean="0">
                            <a:solidFill>
                              <a:srgbClr val="C00000"/>
                            </a:solidFill>
                            <a:latin typeface="Cambria Math" panose="02040503050406030204" pitchFamily="18" charset="0"/>
                          </a:rPr>
                          <m:t>𝑑</m:t>
                        </m:r>
                      </m:sub>
                    </m:sSub>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𝑒</m:t>
                    </m:r>
                    <m:r>
                      <a:rPr lang="en-US" sz="3200" i="1">
                        <a:solidFill>
                          <a:srgbClr val="C00000"/>
                        </a:solidFill>
                        <a:latin typeface="Cambria Math" panose="02040503050406030204" pitchFamily="18" charset="0"/>
                      </a:rPr>
                      <m:t>)</m:t>
                    </m:r>
                  </m:oMath>
                </a14:m>
                <a:r>
                  <a:rPr lang="en-US" sz="3200" dirty="0"/>
                  <a:t> and constraints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𝑏</m:t>
                        </m:r>
                      </m:e>
                      <m:sub>
                        <m:r>
                          <a:rPr lang="en-US" sz="3200" b="0" i="1" smtClean="0">
                            <a:solidFill>
                              <a:srgbClr val="C00000"/>
                            </a:solidFill>
                            <a:latin typeface="Cambria Math" panose="02040503050406030204" pitchFamily="18" charset="0"/>
                          </a:rPr>
                          <m:t>1</m:t>
                        </m:r>
                      </m:sub>
                    </m:sSub>
                  </m:oMath>
                </a14:m>
                <a:r>
                  <a:rPr lang="en-US" sz="3200" dirty="0"/>
                  <a:t>,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b="0" i="1" smtClean="0">
                            <a:solidFill>
                              <a:srgbClr val="C00000"/>
                            </a:solidFill>
                            <a:latin typeface="Cambria Math" panose="02040503050406030204" pitchFamily="18" charset="0"/>
                          </a:rPr>
                          <m:t>2</m:t>
                        </m:r>
                      </m:sub>
                    </m:sSub>
                  </m:oMath>
                </a14:m>
                <a:r>
                  <a:rPr lang="en-US" sz="3200" dirty="0"/>
                  <a:t>,…,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b="0" i="1" smtClean="0">
                            <a:solidFill>
                              <a:srgbClr val="C00000"/>
                            </a:solidFill>
                            <a:latin typeface="Cambria Math" panose="02040503050406030204" pitchFamily="18" charset="0"/>
                          </a:rPr>
                          <m:t>𝑑</m:t>
                        </m:r>
                      </m:sub>
                    </m:sSub>
                  </m:oMath>
                </a14:m>
                <a:r>
                  <a:rPr lang="en-US" sz="3200" dirty="0"/>
                  <a:t>,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charset="0"/>
                          </a:rPr>
                          <m:t>𝑆</m:t>
                        </m:r>
                      </m:e>
                      <m:sup>
                        <m:r>
                          <a:rPr lang="en-US" sz="3200" i="1">
                            <a:solidFill>
                              <a:srgbClr val="C00000"/>
                            </a:solidFill>
                            <a:latin typeface="Cambria Math" charset="0"/>
                          </a:rPr>
                          <m:t>∗</m:t>
                        </m:r>
                      </m:sup>
                    </m:sSup>
                    <m:r>
                      <a:rPr lang="en-US" sz="3200" i="1">
                        <a:solidFill>
                          <a:srgbClr val="C00000"/>
                        </a:solidFill>
                        <a:latin typeface="Cambria Math" charset="0"/>
                      </a:rPr>
                      <m:t>=</m:t>
                    </m:r>
                    <m:r>
                      <m:rPr>
                        <m:sty m:val="p"/>
                      </m:rPr>
                      <a:rPr lang="en-US" sz="3200">
                        <a:solidFill>
                          <a:srgbClr val="C00000"/>
                        </a:solidFill>
                        <a:latin typeface="Cambria Math" charset="0"/>
                      </a:rPr>
                      <m:t>arg</m:t>
                    </m:r>
                    <m:func>
                      <m:funcPr>
                        <m:ctrlPr>
                          <a:rPr lang="en-US" sz="3200" i="1">
                            <a:solidFill>
                              <a:srgbClr val="C00000"/>
                            </a:solidFill>
                            <a:latin typeface="Cambria Math" panose="02040503050406030204" pitchFamily="18" charset="0"/>
                          </a:rPr>
                        </m:ctrlPr>
                      </m:funcPr>
                      <m:fName>
                        <m:limLow>
                          <m:limLowPr>
                            <m:ctrlPr>
                              <a:rPr lang="en-US" sz="3200" i="1">
                                <a:solidFill>
                                  <a:srgbClr val="C00000"/>
                                </a:solidFill>
                                <a:latin typeface="Cambria Math" panose="02040503050406030204" pitchFamily="18" charset="0"/>
                              </a:rPr>
                            </m:ctrlPr>
                          </m:limLowPr>
                          <m:e>
                            <m:r>
                              <a:rPr lang="en-US" sz="3200">
                                <a:solidFill>
                                  <a:srgbClr val="C00000"/>
                                </a:solidFill>
                                <a:latin typeface="Cambria Math" charset="0"/>
                              </a:rPr>
                              <m:t>  </m:t>
                            </m:r>
                            <m:r>
                              <m:rPr>
                                <m:sty m:val="p"/>
                              </m:rPr>
                              <a:rPr lang="en-US" sz="3200">
                                <a:solidFill>
                                  <a:srgbClr val="C00000"/>
                                </a:solidFill>
                                <a:latin typeface="Cambria Math" charset="0"/>
                              </a:rPr>
                              <m:t>max</m:t>
                            </m:r>
                          </m:e>
                          <m:lim>
                            <m:r>
                              <a:rPr lang="en-US" sz="3200" i="1">
                                <a:solidFill>
                                  <a:srgbClr val="C00000"/>
                                </a:solidFill>
                                <a:latin typeface="Cambria Math" charset="0"/>
                              </a:rPr>
                              <m:t>   </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i="1">
                                    <a:solidFill>
                                      <a:srgbClr val="C00000"/>
                                    </a:solidFill>
                                    <a:latin typeface="Cambria Math" panose="02040503050406030204" pitchFamily="18" charset="0"/>
                                  </a:rPr>
                                  <m:t>1</m:t>
                                </m:r>
                              </m:sub>
                            </m:sSub>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𝑆</m:t>
                                </m:r>
                              </m:e>
                            </m:d>
                            <m:r>
                              <a:rPr lang="en-US" sz="3200" i="1">
                                <a:solidFill>
                                  <a:srgbClr val="C00000"/>
                                </a:solidFill>
                                <a:latin typeface="Cambria Math"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i="1">
                                    <a:solidFill>
                                      <a:srgbClr val="C00000"/>
                                    </a:solidFill>
                                    <a:latin typeface="Cambria Math" panose="02040503050406030204" pitchFamily="18" charset="0"/>
                                  </a:rPr>
                                  <m:t>1</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i="1">
                                    <a:solidFill>
                                      <a:srgbClr val="C00000"/>
                                    </a:solidFill>
                                    <a:latin typeface="Cambria Math" panose="02040503050406030204" pitchFamily="18" charset="0"/>
                                  </a:rPr>
                                  <m:t>𝑑</m:t>
                                </m:r>
                              </m:sub>
                            </m:sSub>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𝑆</m:t>
                                </m:r>
                              </m:e>
                            </m:d>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i="1">
                                    <a:solidFill>
                                      <a:srgbClr val="C00000"/>
                                    </a:solidFill>
                                    <a:latin typeface="Cambria Math" panose="02040503050406030204" pitchFamily="18" charset="0"/>
                                  </a:rPr>
                                  <m:t>𝑑</m:t>
                                </m:r>
                              </m:sub>
                            </m:sSub>
                          </m:lim>
                        </m:limLow>
                      </m:fName>
                      <m:e>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𝑆</m:t>
                        </m:r>
                        <m:r>
                          <a:rPr lang="en-US" sz="3200" i="1">
                            <a:solidFill>
                              <a:srgbClr val="C00000"/>
                            </a:solidFill>
                            <a:latin typeface="Cambria Math" charset="0"/>
                          </a:rPr>
                          <m:t>)</m:t>
                        </m:r>
                      </m:e>
                    </m:func>
                  </m:oMath>
                </a14:m>
                <a:endParaRPr lang="en-US" sz="3200" dirty="0"/>
              </a:p>
              <a:p>
                <a:pPr marL="457200" indent="-457200">
                  <a:buClr>
                    <a:schemeClr val="tx1"/>
                  </a:buClr>
                  <a:buSzPct val="84000"/>
                  <a:buFont typeface="Wingdings" panose="05000000000000000000" pitchFamily="2" charset="2"/>
                  <a:buChar char="Ø"/>
                </a:pPr>
                <a:r>
                  <a:rPr lang="en-US" sz="3200" dirty="0" err="1">
                    <a:solidFill>
                      <a:srgbClr val="00B050"/>
                    </a:solidFill>
                  </a:rPr>
                  <a:t>Adversarially</a:t>
                </a:r>
                <a:r>
                  <a:rPr lang="en-US" sz="3200" dirty="0">
                    <a:solidFill>
                      <a:srgbClr val="00B050"/>
                    </a:solidFill>
                  </a:rPr>
                  <a:t> robust submodular optimization</a:t>
                </a:r>
                <a:r>
                  <a:rPr lang="en-US" sz="3200" dirty="0"/>
                  <a:t>: Given set </a:t>
                </a:r>
                <a14:m>
                  <m:oMath xmlns:m="http://schemas.openxmlformats.org/officeDocument/2006/math">
                    <m:r>
                      <a:rPr lang="en-US" sz="3200" i="1">
                        <a:solidFill>
                          <a:srgbClr val="C00000"/>
                        </a:solidFill>
                        <a:latin typeface="Cambria Math" panose="02040503050406030204" pitchFamily="18" charset="0"/>
                      </a:rPr>
                      <m:t>𝐸</m:t>
                    </m:r>
                  </m:oMath>
                </a14:m>
                <a:r>
                  <a:rPr lang="en-US" sz="3200" dirty="0"/>
                  <a:t> that is removed from </a:t>
                </a:r>
                <a14:m>
                  <m:oMath xmlns:m="http://schemas.openxmlformats.org/officeDocument/2006/math">
                    <m:r>
                      <a:rPr lang="en-US" sz="3200" i="1">
                        <a:solidFill>
                          <a:srgbClr val="C00000"/>
                        </a:solidFill>
                        <a:latin typeface="Cambria Math" panose="02040503050406030204" pitchFamily="18" charset="0"/>
                      </a:rPr>
                      <m:t>𝑉</m:t>
                    </m:r>
                  </m:oMath>
                </a14:m>
                <a:r>
                  <a:rPr lang="en-US" sz="3200" dirty="0"/>
                  <a:t> after summary is produced, (knapsack)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charset="0"/>
                          </a:rPr>
                          <m:t>𝑆</m:t>
                        </m:r>
                      </m:e>
                      <m:sup>
                        <m:r>
                          <a:rPr lang="en-US" sz="3200" i="1">
                            <a:solidFill>
                              <a:srgbClr val="C00000"/>
                            </a:solidFill>
                            <a:latin typeface="Cambria Math" charset="0"/>
                          </a:rPr>
                          <m:t>∗</m:t>
                        </m:r>
                      </m:sup>
                    </m:sSup>
                    <m:r>
                      <a:rPr lang="en-US" sz="3200" i="1">
                        <a:solidFill>
                          <a:srgbClr val="C00000"/>
                        </a:solidFill>
                        <a:latin typeface="Cambria Math" charset="0"/>
                      </a:rPr>
                      <m:t>=</m:t>
                    </m:r>
                    <m:r>
                      <m:rPr>
                        <m:sty m:val="p"/>
                      </m:rPr>
                      <a:rPr lang="en-US" sz="3200">
                        <a:solidFill>
                          <a:srgbClr val="C00000"/>
                        </a:solidFill>
                        <a:latin typeface="Cambria Math" charset="0"/>
                      </a:rPr>
                      <m:t>arg</m:t>
                    </m:r>
                    <m:func>
                      <m:funcPr>
                        <m:ctrlPr>
                          <a:rPr lang="en-US" sz="3200" i="1">
                            <a:solidFill>
                              <a:srgbClr val="C00000"/>
                            </a:solidFill>
                            <a:latin typeface="Cambria Math" panose="02040503050406030204" pitchFamily="18" charset="0"/>
                          </a:rPr>
                        </m:ctrlPr>
                      </m:funcPr>
                      <m:fName>
                        <m:limLow>
                          <m:limLowPr>
                            <m:ctrlPr>
                              <a:rPr lang="en-US" sz="3200" i="1">
                                <a:solidFill>
                                  <a:srgbClr val="C00000"/>
                                </a:solidFill>
                                <a:latin typeface="Cambria Math" panose="02040503050406030204" pitchFamily="18" charset="0"/>
                              </a:rPr>
                            </m:ctrlPr>
                          </m:limLowPr>
                          <m:e>
                            <m:r>
                              <a:rPr lang="en-US" sz="3200">
                                <a:solidFill>
                                  <a:srgbClr val="C00000"/>
                                </a:solidFill>
                                <a:latin typeface="Cambria Math" charset="0"/>
                              </a:rPr>
                              <m:t>  </m:t>
                            </m:r>
                            <m:r>
                              <m:rPr>
                                <m:sty m:val="p"/>
                              </m:rPr>
                              <a:rPr lang="en-US" sz="3200">
                                <a:solidFill>
                                  <a:srgbClr val="C00000"/>
                                </a:solidFill>
                                <a:latin typeface="Cambria Math" charset="0"/>
                              </a:rPr>
                              <m:t>max</m:t>
                            </m:r>
                          </m:e>
                          <m:lim>
                            <m:r>
                              <a:rPr lang="en-US" sz="3200" i="1">
                                <a:solidFill>
                                  <a:srgbClr val="C00000"/>
                                </a:solidFill>
                                <a:latin typeface="Cambria Math" charset="0"/>
                              </a:rPr>
                              <m:t>   </m:t>
                            </m:r>
                            <m:r>
                              <a:rPr lang="en-US" sz="3200" i="1">
                                <a:solidFill>
                                  <a:srgbClr val="C00000"/>
                                </a:solidFill>
                                <a:latin typeface="Cambria Math" panose="02040503050406030204" pitchFamily="18" charset="0"/>
                              </a:rPr>
                              <m:t>𝑐</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𝑆</m:t>
                                </m:r>
                              </m:e>
                            </m:d>
                            <m:r>
                              <a:rPr lang="en-US" sz="3200" i="1">
                                <a:solidFill>
                                  <a:srgbClr val="C00000"/>
                                </a:solidFill>
                                <a:latin typeface="Cambria Math" charset="0"/>
                              </a:rPr>
                              <m:t>≤</m:t>
                            </m:r>
                            <m:r>
                              <a:rPr lang="en-US" sz="3200" i="1">
                                <a:solidFill>
                                  <a:srgbClr val="C00000"/>
                                </a:solidFill>
                                <a:latin typeface="Cambria Math" panose="02040503050406030204" pitchFamily="18" charset="0"/>
                              </a:rPr>
                              <m:t>𝐾</m:t>
                            </m:r>
                            <m:r>
                              <a:rPr lang="en-US" sz="3200" i="1">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𝑆</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lim>
                        </m:limLow>
                      </m:fName>
                      <m:e>
                        <m:r>
                          <a:rPr lang="en-US" sz="3200" i="1">
                            <a:solidFill>
                              <a:srgbClr val="C00000"/>
                            </a:solidFill>
                            <a:latin typeface="Cambria Math" charset="0"/>
                          </a:rPr>
                          <m:t>𝑓</m:t>
                        </m:r>
                        <m:r>
                          <a:rPr lang="en-US" sz="3200" i="1">
                            <a:solidFill>
                              <a:srgbClr val="C00000"/>
                            </a:solidFill>
                            <a:latin typeface="Cambria Math" charset="0"/>
                          </a:rPr>
                          <m:t>(</m:t>
                        </m:r>
                        <m:r>
                          <a:rPr lang="en-US" sz="3200" i="1">
                            <a:solidFill>
                              <a:srgbClr val="C00000"/>
                            </a:solidFill>
                            <a:latin typeface="Cambria Math" charset="0"/>
                          </a:rPr>
                          <m:t>𝑆</m:t>
                        </m:r>
                        <m:r>
                          <a:rPr lang="en-US" sz="3200" i="1">
                            <a:solidFill>
                              <a:srgbClr val="C00000"/>
                            </a:solidFill>
                            <a:latin typeface="Cambria Math" charset="0"/>
                          </a:rPr>
                          <m:t>)</m:t>
                        </m:r>
                      </m:e>
                    </m:func>
                  </m:oMath>
                </a14:m>
                <a:r>
                  <a:rPr lang="en-US" sz="3200" dirty="0">
                    <a:solidFill>
                      <a:srgbClr val="C00000"/>
                    </a:solidFill>
                  </a:rPr>
                  <a:t> </a:t>
                </a: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endParaRPr lang="en-US" sz="3200" dirty="0"/>
              </a:p>
              <a:p>
                <a:pPr marL="457200" indent="-457200">
                  <a:buClr>
                    <a:schemeClr val="tx1"/>
                  </a:buClr>
                  <a:buSzPct val="84000"/>
                  <a:buFont typeface="Wingdings" panose="05000000000000000000" pitchFamily="2" charset="2"/>
                  <a:buChar char="Ø"/>
                </a:pPr>
                <a:r>
                  <a:rPr lang="en-US" sz="3200" dirty="0">
                    <a:solidFill>
                      <a:srgbClr val="00B050"/>
                    </a:solidFill>
                  </a:rPr>
                  <a:t>Movie recommendation</a:t>
                </a:r>
                <a:r>
                  <a:rPr lang="en-US" sz="3200" dirty="0"/>
                  <a:t>: Want multiple genres of movies (multiple knapsacks), and removal of movies that have already been watched (robust)</a:t>
                </a:r>
              </a:p>
              <a:p>
                <a:pPr marL="457200" indent="-457200">
                  <a:buClr>
                    <a:schemeClr val="tx1"/>
                  </a:buClr>
                  <a:buSzPct val="84000"/>
                  <a:buFont typeface="Wingdings" panose="05000000000000000000" pitchFamily="2" charset="2"/>
                  <a:buChar char="Ø"/>
                </a:pPr>
                <a:r>
                  <a:rPr lang="en-US" sz="3200" dirty="0"/>
                  <a:t>In big data models, do not want to compute the output from scratch</a:t>
                </a:r>
              </a:p>
              <a:p>
                <a:pPr marL="457200" indent="-457200">
                  <a:buClr>
                    <a:schemeClr val="tx1"/>
                  </a:buClr>
                  <a:buSzPct val="84000"/>
                  <a:buFont typeface="Wingdings" panose="05000000000000000000" pitchFamily="2" charset="2"/>
                  <a:buChar char="Ø"/>
                </a:pPr>
                <a:r>
                  <a:rPr lang="en-US" sz="3200" dirty="0"/>
                  <a:t>Streaming model: items arrive sequentially, minimize space</a:t>
                </a:r>
              </a:p>
              <a:p>
                <a:pPr marL="457200" indent="-457200">
                  <a:buClr>
                    <a:schemeClr val="tx1"/>
                  </a:buClr>
                  <a:buSzPct val="84000"/>
                  <a:buFont typeface="Wingdings" panose="05000000000000000000" pitchFamily="2" charset="2"/>
                  <a:buChar char="Ø"/>
                </a:pPr>
                <a:r>
                  <a:rPr lang="en-US" sz="3200" dirty="0"/>
                  <a:t>Distributed model: items across machines, minimize communication</a:t>
                </a:r>
              </a:p>
            </p:txBody>
          </p:sp>
        </mc:Choice>
        <mc:Fallback xmlns="">
          <p:sp>
            <p:nvSpPr>
              <p:cNvPr id="59" name="Text Placeholder 15">
                <a:extLst>
                  <a:ext uri="{FF2B5EF4-FFF2-40B4-BE49-F238E27FC236}">
                    <a16:creationId xmlns:a16="http://schemas.microsoft.com/office/drawing/2014/main" id="{DD74A606-D32F-42D2-91FE-356ECE5866CC}"/>
                  </a:ext>
                </a:extLst>
              </p:cNvPr>
              <p:cNvSpPr txBox="1">
                <a:spLocks noRot="1" noChangeAspect="1" noMove="1" noResize="1" noEditPoints="1" noAdjustHandles="1" noChangeArrowheads="1" noChangeShapeType="1" noTextEdit="1"/>
              </p:cNvSpPr>
              <p:nvPr/>
            </p:nvSpPr>
            <p:spPr>
              <a:xfrm>
                <a:off x="1058393" y="17093018"/>
                <a:ext cx="13591277" cy="13975983"/>
              </a:xfrm>
              <a:prstGeom prst="rect">
                <a:avLst/>
              </a:prstGeom>
              <a:blipFill>
                <a:blip r:embed="rId21"/>
                <a:stretch>
                  <a:fillRect/>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63FCEF43-A790-454F-8DDC-EE362D57A2F0}"/>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507458" y="21911719"/>
            <a:ext cx="1724660" cy="2555051"/>
          </a:xfrm>
          <a:prstGeom prst="rect">
            <a:avLst/>
          </a:prstGeom>
        </p:spPr>
      </p:pic>
      <p:pic>
        <p:nvPicPr>
          <p:cNvPr id="61" name="Picture 60">
            <a:extLst>
              <a:ext uri="{FF2B5EF4-FFF2-40B4-BE49-F238E27FC236}">
                <a16:creationId xmlns:a16="http://schemas.microsoft.com/office/drawing/2014/main" id="{D269B8F1-82D6-47E5-837A-0A938267922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750036" y="21911718"/>
            <a:ext cx="1691444" cy="2555052"/>
          </a:xfrm>
          <a:prstGeom prst="rect">
            <a:avLst/>
          </a:prstGeom>
        </p:spPr>
      </p:pic>
      <p:pic>
        <p:nvPicPr>
          <p:cNvPr id="62" name="Picture 61">
            <a:extLst>
              <a:ext uri="{FF2B5EF4-FFF2-40B4-BE49-F238E27FC236}">
                <a16:creationId xmlns:a16="http://schemas.microsoft.com/office/drawing/2014/main" id="{A88175DD-B0D8-4588-A21B-3790892FAE9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276522" y="21911718"/>
            <a:ext cx="1703369" cy="2555052"/>
          </a:xfrm>
          <a:prstGeom prst="rect">
            <a:avLst/>
          </a:prstGeom>
        </p:spPr>
      </p:pic>
      <p:pic>
        <p:nvPicPr>
          <p:cNvPr id="63" name="Picture 2" descr="Image result for sherlock holmes movie poster">
            <a:extLst>
              <a:ext uri="{FF2B5EF4-FFF2-40B4-BE49-F238E27FC236}">
                <a16:creationId xmlns:a16="http://schemas.microsoft.com/office/drawing/2014/main" id="{F4170453-8025-4AAC-9AE5-692C415BAA6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64880" y="24606310"/>
            <a:ext cx="1728238" cy="258402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CFC66FD7-2107-431A-9758-0104C3C6F90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98567" y="24606310"/>
            <a:ext cx="1754821" cy="2584022"/>
          </a:xfrm>
          <a:prstGeom prst="rect">
            <a:avLst/>
          </a:prstGeom>
        </p:spPr>
      </p:pic>
      <p:pic>
        <p:nvPicPr>
          <p:cNvPr id="65" name="Picture 64">
            <a:extLst>
              <a:ext uri="{FF2B5EF4-FFF2-40B4-BE49-F238E27FC236}">
                <a16:creationId xmlns:a16="http://schemas.microsoft.com/office/drawing/2014/main" id="{D945661B-15C0-4835-94F0-F149C4B1178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50036" y="24606308"/>
            <a:ext cx="1720691" cy="2555052"/>
          </a:xfrm>
          <a:prstGeom prst="rect">
            <a:avLst/>
          </a:prstGeom>
        </p:spPr>
      </p:pic>
      <p:sp>
        <p:nvSpPr>
          <p:cNvPr id="66" name="&quot;Not Allowed&quot; Symbol 65">
            <a:extLst>
              <a:ext uri="{FF2B5EF4-FFF2-40B4-BE49-F238E27FC236}">
                <a16:creationId xmlns:a16="http://schemas.microsoft.com/office/drawing/2014/main" id="{65E71AA0-FDB9-448A-8E28-4B07FC1BAE9A}"/>
              </a:ext>
            </a:extLst>
          </p:cNvPr>
          <p:cNvSpPr/>
          <p:nvPr/>
        </p:nvSpPr>
        <p:spPr>
          <a:xfrm>
            <a:off x="4493775" y="22575835"/>
            <a:ext cx="1257221" cy="132556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quot;Not Allowed&quot; Symbol 66">
            <a:extLst>
              <a:ext uri="{FF2B5EF4-FFF2-40B4-BE49-F238E27FC236}">
                <a16:creationId xmlns:a16="http://schemas.microsoft.com/office/drawing/2014/main" id="{2F3E9047-3C44-4AB2-9CB1-214017BB0029}"/>
              </a:ext>
            </a:extLst>
          </p:cNvPr>
          <p:cNvSpPr/>
          <p:nvPr/>
        </p:nvSpPr>
        <p:spPr>
          <a:xfrm>
            <a:off x="6741177" y="25221053"/>
            <a:ext cx="1257221" cy="132556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quot;Not Allowed&quot; Symbol 67">
            <a:extLst>
              <a:ext uri="{FF2B5EF4-FFF2-40B4-BE49-F238E27FC236}">
                <a16:creationId xmlns:a16="http://schemas.microsoft.com/office/drawing/2014/main" id="{5BB13703-6298-4BA4-8A2C-DCBBD05E2E93}"/>
              </a:ext>
            </a:extLst>
          </p:cNvPr>
          <p:cNvSpPr/>
          <p:nvPr/>
        </p:nvSpPr>
        <p:spPr>
          <a:xfrm>
            <a:off x="8981770" y="25235540"/>
            <a:ext cx="1257221" cy="132556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9" name="Straight Connector 68">
            <a:extLst>
              <a:ext uri="{FF2B5EF4-FFF2-40B4-BE49-F238E27FC236}">
                <a16:creationId xmlns:a16="http://schemas.microsoft.com/office/drawing/2014/main" id="{0D0D2599-F72C-4AA5-9916-A07D7BCCBF39}"/>
              </a:ext>
            </a:extLst>
          </p:cNvPr>
          <p:cNvCxnSpPr>
            <a:cxnSpLocks/>
          </p:cNvCxnSpPr>
          <p:nvPr/>
        </p:nvCxnSpPr>
        <p:spPr>
          <a:xfrm>
            <a:off x="18735365"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85B9C0-0017-4115-B587-8EE30DA5AD6D}"/>
              </a:ext>
            </a:extLst>
          </p:cNvPr>
          <p:cNvCxnSpPr>
            <a:cxnSpLocks/>
          </p:cNvCxnSpPr>
          <p:nvPr/>
        </p:nvCxnSpPr>
        <p:spPr>
          <a:xfrm>
            <a:off x="19285232"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BA12B86-0736-47C8-A5A4-BD014AC3368C}"/>
              </a:ext>
            </a:extLst>
          </p:cNvPr>
          <p:cNvCxnSpPr>
            <a:cxnSpLocks/>
          </p:cNvCxnSpPr>
          <p:nvPr/>
        </p:nvCxnSpPr>
        <p:spPr>
          <a:xfrm>
            <a:off x="18735365"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5D9D020-EEB9-4092-80F0-A48A8DDD0E34}"/>
              </a:ext>
            </a:extLst>
          </p:cNvPr>
          <p:cNvCxnSpPr>
            <a:cxnSpLocks/>
          </p:cNvCxnSpPr>
          <p:nvPr/>
        </p:nvCxnSpPr>
        <p:spPr>
          <a:xfrm>
            <a:off x="19585188"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4F00132-6C34-4FC3-8936-DDD2B1F02A3A}"/>
              </a:ext>
            </a:extLst>
          </p:cNvPr>
          <p:cNvCxnSpPr>
            <a:cxnSpLocks/>
          </p:cNvCxnSpPr>
          <p:nvPr/>
        </p:nvCxnSpPr>
        <p:spPr>
          <a:xfrm>
            <a:off x="20135055"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11DB817-07AA-4A3D-A473-15B325194852}"/>
              </a:ext>
            </a:extLst>
          </p:cNvPr>
          <p:cNvCxnSpPr>
            <a:cxnSpLocks/>
          </p:cNvCxnSpPr>
          <p:nvPr/>
        </p:nvCxnSpPr>
        <p:spPr>
          <a:xfrm>
            <a:off x="19585188"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53FE71-E02C-46F9-AC32-2396DC74E371}"/>
              </a:ext>
            </a:extLst>
          </p:cNvPr>
          <p:cNvCxnSpPr>
            <a:cxnSpLocks/>
          </p:cNvCxnSpPr>
          <p:nvPr/>
        </p:nvCxnSpPr>
        <p:spPr>
          <a:xfrm>
            <a:off x="20460843"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AA8C99-8416-4261-8EEF-A07099A3E6CA}"/>
              </a:ext>
            </a:extLst>
          </p:cNvPr>
          <p:cNvCxnSpPr>
            <a:cxnSpLocks/>
          </p:cNvCxnSpPr>
          <p:nvPr/>
        </p:nvCxnSpPr>
        <p:spPr>
          <a:xfrm>
            <a:off x="21010710"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5C342D2-0B2F-4EC4-8617-ED863B2BE764}"/>
              </a:ext>
            </a:extLst>
          </p:cNvPr>
          <p:cNvCxnSpPr>
            <a:cxnSpLocks/>
          </p:cNvCxnSpPr>
          <p:nvPr/>
        </p:nvCxnSpPr>
        <p:spPr>
          <a:xfrm>
            <a:off x="20460843"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AD10EE-E94E-44E0-B9D1-5E7D30D62EA6}"/>
              </a:ext>
            </a:extLst>
          </p:cNvPr>
          <p:cNvCxnSpPr>
            <a:cxnSpLocks/>
          </p:cNvCxnSpPr>
          <p:nvPr/>
        </p:nvCxnSpPr>
        <p:spPr>
          <a:xfrm>
            <a:off x="21382992"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220CB8-664F-4A78-9F61-81D8D23BE84B}"/>
              </a:ext>
            </a:extLst>
          </p:cNvPr>
          <p:cNvCxnSpPr>
            <a:cxnSpLocks/>
          </p:cNvCxnSpPr>
          <p:nvPr/>
        </p:nvCxnSpPr>
        <p:spPr>
          <a:xfrm>
            <a:off x="21932859"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43EEBA-D1E3-41B3-B4FD-1238DCCF3BB3}"/>
              </a:ext>
            </a:extLst>
          </p:cNvPr>
          <p:cNvCxnSpPr>
            <a:cxnSpLocks/>
          </p:cNvCxnSpPr>
          <p:nvPr/>
        </p:nvCxnSpPr>
        <p:spPr>
          <a:xfrm>
            <a:off x="21382992"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6896FA2-2BE1-4897-B32A-0735A132986E}"/>
              </a:ext>
            </a:extLst>
          </p:cNvPr>
          <p:cNvCxnSpPr>
            <a:cxnSpLocks/>
          </p:cNvCxnSpPr>
          <p:nvPr/>
        </p:nvCxnSpPr>
        <p:spPr>
          <a:xfrm>
            <a:off x="22232815"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7965C4-9820-41EA-9A16-D60E1AA78016}"/>
              </a:ext>
            </a:extLst>
          </p:cNvPr>
          <p:cNvCxnSpPr>
            <a:cxnSpLocks/>
          </p:cNvCxnSpPr>
          <p:nvPr/>
        </p:nvCxnSpPr>
        <p:spPr>
          <a:xfrm>
            <a:off x="22782682"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E44AE6A-968A-45B1-8423-69BBB9B08F97}"/>
              </a:ext>
            </a:extLst>
          </p:cNvPr>
          <p:cNvCxnSpPr>
            <a:cxnSpLocks/>
          </p:cNvCxnSpPr>
          <p:nvPr/>
        </p:nvCxnSpPr>
        <p:spPr>
          <a:xfrm>
            <a:off x="22232815"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57DE6AC-D242-42E5-99F7-B8F24F6D7A0F}"/>
              </a:ext>
            </a:extLst>
          </p:cNvPr>
          <p:cNvCxnSpPr>
            <a:cxnSpLocks/>
          </p:cNvCxnSpPr>
          <p:nvPr/>
        </p:nvCxnSpPr>
        <p:spPr>
          <a:xfrm>
            <a:off x="23108470"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CCC296-133A-4F8B-A51F-F93BB99D31C0}"/>
              </a:ext>
            </a:extLst>
          </p:cNvPr>
          <p:cNvCxnSpPr>
            <a:cxnSpLocks/>
          </p:cNvCxnSpPr>
          <p:nvPr/>
        </p:nvCxnSpPr>
        <p:spPr>
          <a:xfrm>
            <a:off x="23658337"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D8970B-7BB8-4371-AA75-4E5D7C4F3CA8}"/>
              </a:ext>
            </a:extLst>
          </p:cNvPr>
          <p:cNvCxnSpPr>
            <a:cxnSpLocks/>
          </p:cNvCxnSpPr>
          <p:nvPr/>
        </p:nvCxnSpPr>
        <p:spPr>
          <a:xfrm>
            <a:off x="23108470"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714D20E-3285-47C6-BF48-B548AFDCB04D}"/>
              </a:ext>
            </a:extLst>
          </p:cNvPr>
          <p:cNvCxnSpPr>
            <a:cxnSpLocks/>
          </p:cNvCxnSpPr>
          <p:nvPr/>
        </p:nvCxnSpPr>
        <p:spPr>
          <a:xfrm>
            <a:off x="24051283"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3A6EB01-F870-4396-A32B-4628D7E33E87}"/>
              </a:ext>
            </a:extLst>
          </p:cNvPr>
          <p:cNvCxnSpPr>
            <a:cxnSpLocks/>
          </p:cNvCxnSpPr>
          <p:nvPr/>
        </p:nvCxnSpPr>
        <p:spPr>
          <a:xfrm>
            <a:off x="24601150"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6C9146-E5BF-43FD-9381-56A6F5ECCE15}"/>
              </a:ext>
            </a:extLst>
          </p:cNvPr>
          <p:cNvCxnSpPr>
            <a:cxnSpLocks/>
          </p:cNvCxnSpPr>
          <p:nvPr/>
        </p:nvCxnSpPr>
        <p:spPr>
          <a:xfrm>
            <a:off x="24051283"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19F607-3FD9-47C3-A1B9-2F27DB779F03}"/>
              </a:ext>
            </a:extLst>
          </p:cNvPr>
          <p:cNvCxnSpPr>
            <a:cxnSpLocks/>
          </p:cNvCxnSpPr>
          <p:nvPr/>
        </p:nvCxnSpPr>
        <p:spPr>
          <a:xfrm>
            <a:off x="24926938"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42F69E3-D5E1-4414-9492-F0FF18A63783}"/>
              </a:ext>
            </a:extLst>
          </p:cNvPr>
          <p:cNvCxnSpPr>
            <a:cxnSpLocks/>
          </p:cNvCxnSpPr>
          <p:nvPr/>
        </p:nvCxnSpPr>
        <p:spPr>
          <a:xfrm>
            <a:off x="25476805" y="16356475"/>
            <a:ext cx="0" cy="597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F1210DE-AC9E-4948-9865-64D6A8A11CB7}"/>
              </a:ext>
            </a:extLst>
          </p:cNvPr>
          <p:cNvCxnSpPr>
            <a:cxnSpLocks/>
          </p:cNvCxnSpPr>
          <p:nvPr/>
        </p:nvCxnSpPr>
        <p:spPr>
          <a:xfrm>
            <a:off x="24926938" y="16953482"/>
            <a:ext cx="5498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1AF6E2B-49E9-44D1-AC23-F47A5F8AA6A3}"/>
              </a:ext>
            </a:extLst>
          </p:cNvPr>
          <p:cNvCxnSpPr>
            <a:cxnSpLocks/>
          </p:cNvCxnSpPr>
          <p:nvPr/>
        </p:nvCxnSpPr>
        <p:spPr>
          <a:xfrm>
            <a:off x="18735364"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268266-E60B-4ABB-98CE-EE9E3B0B18A3}"/>
              </a:ext>
            </a:extLst>
          </p:cNvPr>
          <p:cNvCxnSpPr>
            <a:cxnSpLocks/>
          </p:cNvCxnSpPr>
          <p:nvPr/>
        </p:nvCxnSpPr>
        <p:spPr>
          <a:xfrm>
            <a:off x="19285231"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C7E9439-882F-470E-91F1-EBF0CEBB5708}"/>
              </a:ext>
            </a:extLst>
          </p:cNvPr>
          <p:cNvCxnSpPr>
            <a:cxnSpLocks/>
          </p:cNvCxnSpPr>
          <p:nvPr/>
        </p:nvCxnSpPr>
        <p:spPr>
          <a:xfrm>
            <a:off x="18735364" y="17934938"/>
            <a:ext cx="54986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45C698-8F99-4DBF-B471-DBF7FA9B3737}"/>
              </a:ext>
            </a:extLst>
          </p:cNvPr>
          <p:cNvCxnSpPr>
            <a:cxnSpLocks/>
          </p:cNvCxnSpPr>
          <p:nvPr/>
        </p:nvCxnSpPr>
        <p:spPr>
          <a:xfrm>
            <a:off x="19585187"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A14AFA-CB4C-4C97-90AB-CAB8AC7D9745}"/>
              </a:ext>
            </a:extLst>
          </p:cNvPr>
          <p:cNvCxnSpPr>
            <a:cxnSpLocks/>
          </p:cNvCxnSpPr>
          <p:nvPr/>
        </p:nvCxnSpPr>
        <p:spPr>
          <a:xfrm>
            <a:off x="20135054"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58DC2E2-A4F9-4DF7-8C00-EE984619854A}"/>
              </a:ext>
            </a:extLst>
          </p:cNvPr>
          <p:cNvCxnSpPr>
            <a:cxnSpLocks/>
          </p:cNvCxnSpPr>
          <p:nvPr/>
        </p:nvCxnSpPr>
        <p:spPr>
          <a:xfrm>
            <a:off x="19585187" y="17934938"/>
            <a:ext cx="54986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DB160F7-A12C-46DD-A9AE-B3D10B447FA7}"/>
              </a:ext>
            </a:extLst>
          </p:cNvPr>
          <p:cNvCxnSpPr>
            <a:cxnSpLocks/>
          </p:cNvCxnSpPr>
          <p:nvPr/>
        </p:nvCxnSpPr>
        <p:spPr>
          <a:xfrm>
            <a:off x="20460842"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88BE32-FD39-4ACF-A3EB-94CE5F37444B}"/>
              </a:ext>
            </a:extLst>
          </p:cNvPr>
          <p:cNvCxnSpPr>
            <a:cxnSpLocks/>
          </p:cNvCxnSpPr>
          <p:nvPr/>
        </p:nvCxnSpPr>
        <p:spPr>
          <a:xfrm>
            <a:off x="21010709"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5520676-FF5C-48DA-89BF-E27D74106897}"/>
              </a:ext>
            </a:extLst>
          </p:cNvPr>
          <p:cNvCxnSpPr>
            <a:cxnSpLocks/>
          </p:cNvCxnSpPr>
          <p:nvPr/>
        </p:nvCxnSpPr>
        <p:spPr>
          <a:xfrm>
            <a:off x="20460842" y="17934938"/>
            <a:ext cx="54986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DD44D00-BC2E-4F76-B643-1FB09F48F3BC}"/>
              </a:ext>
            </a:extLst>
          </p:cNvPr>
          <p:cNvCxnSpPr>
            <a:cxnSpLocks/>
          </p:cNvCxnSpPr>
          <p:nvPr/>
        </p:nvCxnSpPr>
        <p:spPr>
          <a:xfrm>
            <a:off x="21382991"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C017B5C-D518-4C79-AC2E-AFC02393AEB2}"/>
              </a:ext>
            </a:extLst>
          </p:cNvPr>
          <p:cNvCxnSpPr>
            <a:cxnSpLocks/>
          </p:cNvCxnSpPr>
          <p:nvPr/>
        </p:nvCxnSpPr>
        <p:spPr>
          <a:xfrm>
            <a:off x="21932858" y="17337931"/>
            <a:ext cx="0" cy="5970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ECBCF08-C1E0-46CF-B7D2-1F244BB59466}"/>
              </a:ext>
            </a:extLst>
          </p:cNvPr>
          <p:cNvCxnSpPr>
            <a:cxnSpLocks/>
          </p:cNvCxnSpPr>
          <p:nvPr/>
        </p:nvCxnSpPr>
        <p:spPr>
          <a:xfrm>
            <a:off x="21382991" y="17934938"/>
            <a:ext cx="54986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B2E0BEC-94A7-4E8C-9991-54ADCCF92078}"/>
              </a:ext>
            </a:extLst>
          </p:cNvPr>
          <p:cNvCxnSpPr>
            <a:cxnSpLocks/>
          </p:cNvCxnSpPr>
          <p:nvPr/>
        </p:nvCxnSpPr>
        <p:spPr>
          <a:xfrm>
            <a:off x="18735364" y="18343771"/>
            <a:ext cx="0" cy="5970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523FC46-506D-485B-9645-A3823AB62109}"/>
              </a:ext>
            </a:extLst>
          </p:cNvPr>
          <p:cNvCxnSpPr>
            <a:cxnSpLocks/>
          </p:cNvCxnSpPr>
          <p:nvPr/>
        </p:nvCxnSpPr>
        <p:spPr>
          <a:xfrm>
            <a:off x="19285231" y="18343771"/>
            <a:ext cx="0" cy="5970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33A9AA-932B-4BA9-8456-FB25EDF35969}"/>
              </a:ext>
            </a:extLst>
          </p:cNvPr>
          <p:cNvCxnSpPr>
            <a:cxnSpLocks/>
          </p:cNvCxnSpPr>
          <p:nvPr/>
        </p:nvCxnSpPr>
        <p:spPr>
          <a:xfrm>
            <a:off x="18735364" y="18940778"/>
            <a:ext cx="5498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2D3AE79-B7A1-4160-B926-039591453AD4}"/>
              </a:ext>
            </a:extLst>
          </p:cNvPr>
          <p:cNvCxnSpPr>
            <a:cxnSpLocks/>
          </p:cNvCxnSpPr>
          <p:nvPr/>
        </p:nvCxnSpPr>
        <p:spPr>
          <a:xfrm>
            <a:off x="19585187" y="18343771"/>
            <a:ext cx="0" cy="5970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F10EA51-2757-4FEC-9259-03C8F815EF48}"/>
              </a:ext>
            </a:extLst>
          </p:cNvPr>
          <p:cNvCxnSpPr>
            <a:cxnSpLocks/>
          </p:cNvCxnSpPr>
          <p:nvPr/>
        </p:nvCxnSpPr>
        <p:spPr>
          <a:xfrm>
            <a:off x="20135054" y="18343771"/>
            <a:ext cx="0" cy="5970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6B75C06-7452-4B44-90ED-D773AD5304F4}"/>
              </a:ext>
            </a:extLst>
          </p:cNvPr>
          <p:cNvCxnSpPr>
            <a:cxnSpLocks/>
          </p:cNvCxnSpPr>
          <p:nvPr/>
        </p:nvCxnSpPr>
        <p:spPr>
          <a:xfrm>
            <a:off x="19585187" y="18940778"/>
            <a:ext cx="5498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0D9563-A009-456E-B3B6-1FBAFD12E142}"/>
              </a:ext>
            </a:extLst>
          </p:cNvPr>
          <p:cNvCxnSpPr>
            <a:cxnSpLocks/>
          </p:cNvCxnSpPr>
          <p:nvPr/>
        </p:nvCxnSpPr>
        <p:spPr>
          <a:xfrm>
            <a:off x="18735363" y="19319131"/>
            <a:ext cx="0" cy="59700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21019EA-2632-48E3-BB83-08820F3C5A4E}"/>
              </a:ext>
            </a:extLst>
          </p:cNvPr>
          <p:cNvCxnSpPr>
            <a:cxnSpLocks/>
          </p:cNvCxnSpPr>
          <p:nvPr/>
        </p:nvCxnSpPr>
        <p:spPr>
          <a:xfrm>
            <a:off x="19285230" y="19319131"/>
            <a:ext cx="0" cy="59700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DCF5C87-9B78-4AA7-825A-203C80270CBA}"/>
              </a:ext>
            </a:extLst>
          </p:cNvPr>
          <p:cNvCxnSpPr>
            <a:cxnSpLocks/>
          </p:cNvCxnSpPr>
          <p:nvPr/>
        </p:nvCxnSpPr>
        <p:spPr>
          <a:xfrm>
            <a:off x="18735363" y="19916138"/>
            <a:ext cx="549867"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66382076-44D1-4F0C-BD49-0C97D7D9912A}"/>
              </a:ext>
            </a:extLst>
          </p:cNvPr>
          <p:cNvSpPr/>
          <p:nvPr/>
        </p:nvSpPr>
        <p:spPr>
          <a:xfrm>
            <a:off x="16974318" y="19386801"/>
            <a:ext cx="1486112" cy="461665"/>
          </a:xfrm>
          <a:prstGeom prst="rect">
            <a:avLst/>
          </a:prstGeom>
        </p:spPr>
        <p:txBody>
          <a:bodyPr wrap="none">
            <a:spAutoFit/>
          </a:bodyPr>
          <a:lstStyle/>
          <a:p>
            <a:r>
              <a:rPr lang="en-US" sz="2400" dirty="0"/>
              <a:t>Partition 0</a:t>
            </a:r>
          </a:p>
        </p:txBody>
      </p:sp>
      <p:sp>
        <p:nvSpPr>
          <p:cNvPr id="115" name="Rectangle 114">
            <a:extLst>
              <a:ext uri="{FF2B5EF4-FFF2-40B4-BE49-F238E27FC236}">
                <a16:creationId xmlns:a16="http://schemas.microsoft.com/office/drawing/2014/main" id="{BF4EB547-68B9-454C-8448-F3C439594BEF}"/>
              </a:ext>
            </a:extLst>
          </p:cNvPr>
          <p:cNvSpPr/>
          <p:nvPr/>
        </p:nvSpPr>
        <p:spPr>
          <a:xfrm>
            <a:off x="16974318" y="18411441"/>
            <a:ext cx="1486112" cy="461665"/>
          </a:xfrm>
          <a:prstGeom prst="rect">
            <a:avLst/>
          </a:prstGeom>
        </p:spPr>
        <p:txBody>
          <a:bodyPr wrap="none">
            <a:spAutoFit/>
          </a:bodyPr>
          <a:lstStyle/>
          <a:p>
            <a:r>
              <a:rPr lang="en-US" sz="2400" dirty="0"/>
              <a:t>Partition 1</a:t>
            </a:r>
          </a:p>
        </p:txBody>
      </p:sp>
      <p:sp>
        <p:nvSpPr>
          <p:cNvPr id="116" name="Rectangle 115">
            <a:extLst>
              <a:ext uri="{FF2B5EF4-FFF2-40B4-BE49-F238E27FC236}">
                <a16:creationId xmlns:a16="http://schemas.microsoft.com/office/drawing/2014/main" id="{C637E63D-59F0-4737-B379-B377C58B21DA}"/>
              </a:ext>
            </a:extLst>
          </p:cNvPr>
          <p:cNvSpPr/>
          <p:nvPr/>
        </p:nvSpPr>
        <p:spPr>
          <a:xfrm>
            <a:off x="16981188" y="17436081"/>
            <a:ext cx="1486112" cy="461665"/>
          </a:xfrm>
          <a:prstGeom prst="rect">
            <a:avLst/>
          </a:prstGeom>
        </p:spPr>
        <p:txBody>
          <a:bodyPr wrap="none">
            <a:spAutoFit/>
          </a:bodyPr>
          <a:lstStyle/>
          <a:p>
            <a:r>
              <a:rPr lang="en-US" sz="2400" dirty="0"/>
              <a:t>Partition 2</a:t>
            </a:r>
          </a:p>
        </p:txBody>
      </p:sp>
      <p:sp>
        <p:nvSpPr>
          <p:cNvPr id="117" name="Rectangle 116">
            <a:extLst>
              <a:ext uri="{FF2B5EF4-FFF2-40B4-BE49-F238E27FC236}">
                <a16:creationId xmlns:a16="http://schemas.microsoft.com/office/drawing/2014/main" id="{62250787-F7E1-4693-A254-137C8A037500}"/>
              </a:ext>
            </a:extLst>
          </p:cNvPr>
          <p:cNvSpPr/>
          <p:nvPr/>
        </p:nvSpPr>
        <p:spPr>
          <a:xfrm>
            <a:off x="16981188" y="16486736"/>
            <a:ext cx="1486112" cy="461665"/>
          </a:xfrm>
          <a:prstGeom prst="rect">
            <a:avLst/>
          </a:prstGeom>
        </p:spPr>
        <p:txBody>
          <a:bodyPr wrap="none">
            <a:spAutoFit/>
          </a:bodyPr>
          <a:lstStyle/>
          <a:p>
            <a:r>
              <a:rPr lang="en-US" sz="2400" dirty="0"/>
              <a:t>Partition 3</a:t>
            </a:r>
          </a:p>
        </p:txBody>
      </p: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B7930619-EB54-438A-9174-D4C7A288DAB7}"/>
                  </a:ext>
                </a:extLst>
              </p:cNvPr>
              <p:cNvSpPr/>
              <p:nvPr/>
            </p:nvSpPr>
            <p:spPr>
              <a:xfrm>
                <a:off x="26445696" y="16356475"/>
                <a:ext cx="37694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𝜏</m:t>
                      </m:r>
                    </m:oMath>
                  </m:oMathPara>
                </a14:m>
                <a:endParaRPr lang="en-US" sz="2800" dirty="0"/>
              </a:p>
            </p:txBody>
          </p:sp>
        </mc:Choice>
        <mc:Fallback xmlns="">
          <p:sp>
            <p:nvSpPr>
              <p:cNvPr id="119" name="Rectangle 118">
                <a:extLst>
                  <a:ext uri="{FF2B5EF4-FFF2-40B4-BE49-F238E27FC236}">
                    <a16:creationId xmlns:a16="http://schemas.microsoft.com/office/drawing/2014/main" id="{B7930619-EB54-438A-9174-D4C7A288DAB7}"/>
                  </a:ext>
                </a:extLst>
              </p:cNvPr>
              <p:cNvSpPr>
                <a:spLocks noRot="1" noChangeAspect="1" noMove="1" noResize="1" noEditPoints="1" noAdjustHandles="1" noChangeArrowheads="1" noChangeShapeType="1" noTextEdit="1"/>
              </p:cNvSpPr>
              <p:nvPr/>
            </p:nvSpPr>
            <p:spPr>
              <a:xfrm>
                <a:off x="26445696" y="16356475"/>
                <a:ext cx="376942" cy="52322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8B3E65F5-6501-44EC-9247-8DD1F49174DA}"/>
                  </a:ext>
                </a:extLst>
              </p:cNvPr>
              <p:cNvSpPr/>
              <p:nvPr/>
            </p:nvSpPr>
            <p:spPr>
              <a:xfrm>
                <a:off x="26259699" y="17337931"/>
                <a:ext cx="74893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𝜏</m:t>
                      </m:r>
                      <m:r>
                        <a:rPr lang="en-US" sz="2800" b="0" i="1" smtClean="0">
                          <a:solidFill>
                            <a:srgbClr val="C00000"/>
                          </a:solidFill>
                          <a:latin typeface="Cambria Math" panose="02040503050406030204" pitchFamily="18" charset="0"/>
                        </a:rPr>
                        <m:t>/2</m:t>
                      </m:r>
                    </m:oMath>
                  </m:oMathPara>
                </a14:m>
                <a:endParaRPr lang="en-US" sz="2800" dirty="0"/>
              </a:p>
            </p:txBody>
          </p:sp>
        </mc:Choice>
        <mc:Fallback xmlns="">
          <p:sp>
            <p:nvSpPr>
              <p:cNvPr id="120" name="Rectangle 119">
                <a:extLst>
                  <a:ext uri="{FF2B5EF4-FFF2-40B4-BE49-F238E27FC236}">
                    <a16:creationId xmlns:a16="http://schemas.microsoft.com/office/drawing/2014/main" id="{8B3E65F5-6501-44EC-9247-8DD1F49174DA}"/>
                  </a:ext>
                </a:extLst>
              </p:cNvPr>
              <p:cNvSpPr>
                <a:spLocks noRot="1" noChangeAspect="1" noMove="1" noResize="1" noEditPoints="1" noAdjustHandles="1" noChangeArrowheads="1" noChangeShapeType="1" noTextEdit="1"/>
              </p:cNvSpPr>
              <p:nvPr/>
            </p:nvSpPr>
            <p:spPr>
              <a:xfrm>
                <a:off x="26259699" y="17337931"/>
                <a:ext cx="748936" cy="523220"/>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1716BA49-C4F3-4D3E-A82F-F85F8979A081}"/>
                  </a:ext>
                </a:extLst>
              </p:cNvPr>
              <p:cNvSpPr/>
              <p:nvPr/>
            </p:nvSpPr>
            <p:spPr>
              <a:xfrm>
                <a:off x="26259699" y="18302819"/>
                <a:ext cx="74893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𝜏</m:t>
                      </m:r>
                      <m:r>
                        <a:rPr lang="en-US" sz="2800" b="0" i="1" smtClean="0">
                          <a:solidFill>
                            <a:srgbClr val="C00000"/>
                          </a:solidFill>
                          <a:latin typeface="Cambria Math" panose="02040503050406030204" pitchFamily="18" charset="0"/>
                        </a:rPr>
                        <m:t>/4</m:t>
                      </m:r>
                    </m:oMath>
                  </m:oMathPara>
                </a14:m>
                <a:endParaRPr lang="en-US" sz="2800" dirty="0"/>
              </a:p>
            </p:txBody>
          </p:sp>
        </mc:Choice>
        <mc:Fallback xmlns="">
          <p:sp>
            <p:nvSpPr>
              <p:cNvPr id="121" name="Rectangle 120">
                <a:extLst>
                  <a:ext uri="{FF2B5EF4-FFF2-40B4-BE49-F238E27FC236}">
                    <a16:creationId xmlns:a16="http://schemas.microsoft.com/office/drawing/2014/main" id="{1716BA49-C4F3-4D3E-A82F-F85F8979A081}"/>
                  </a:ext>
                </a:extLst>
              </p:cNvPr>
              <p:cNvSpPr>
                <a:spLocks noRot="1" noChangeAspect="1" noMove="1" noResize="1" noEditPoints="1" noAdjustHandles="1" noChangeArrowheads="1" noChangeShapeType="1" noTextEdit="1"/>
              </p:cNvSpPr>
              <p:nvPr/>
            </p:nvSpPr>
            <p:spPr>
              <a:xfrm>
                <a:off x="26259699" y="18302819"/>
                <a:ext cx="748936" cy="52322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a:extLst>
                  <a:ext uri="{FF2B5EF4-FFF2-40B4-BE49-F238E27FC236}">
                    <a16:creationId xmlns:a16="http://schemas.microsoft.com/office/drawing/2014/main" id="{5F476D57-966F-4F29-B0C0-8A029E664CE5}"/>
                  </a:ext>
                </a:extLst>
              </p:cNvPr>
              <p:cNvSpPr/>
              <p:nvPr/>
            </p:nvSpPr>
            <p:spPr>
              <a:xfrm>
                <a:off x="26259699" y="19233722"/>
                <a:ext cx="74893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𝜏</m:t>
                      </m:r>
                      <m:r>
                        <a:rPr lang="en-US" sz="2800" b="0" i="1" smtClean="0">
                          <a:solidFill>
                            <a:srgbClr val="C00000"/>
                          </a:solidFill>
                          <a:latin typeface="Cambria Math" panose="02040503050406030204" pitchFamily="18" charset="0"/>
                        </a:rPr>
                        <m:t>/8</m:t>
                      </m:r>
                    </m:oMath>
                  </m:oMathPara>
                </a14:m>
                <a:endParaRPr lang="en-US" sz="2800" dirty="0"/>
              </a:p>
            </p:txBody>
          </p:sp>
        </mc:Choice>
        <mc:Fallback xmlns="">
          <p:sp>
            <p:nvSpPr>
              <p:cNvPr id="122" name="Rectangle 121">
                <a:extLst>
                  <a:ext uri="{FF2B5EF4-FFF2-40B4-BE49-F238E27FC236}">
                    <a16:creationId xmlns:a16="http://schemas.microsoft.com/office/drawing/2014/main" id="{5F476D57-966F-4F29-B0C0-8A029E664CE5}"/>
                  </a:ext>
                </a:extLst>
              </p:cNvPr>
              <p:cNvSpPr>
                <a:spLocks noRot="1" noChangeAspect="1" noMove="1" noResize="1" noEditPoints="1" noAdjustHandles="1" noChangeArrowheads="1" noChangeShapeType="1" noTextEdit="1"/>
              </p:cNvSpPr>
              <p:nvPr/>
            </p:nvSpPr>
            <p:spPr>
              <a:xfrm>
                <a:off x="26259699" y="19233722"/>
                <a:ext cx="748936" cy="523220"/>
              </a:xfrm>
              <a:prstGeom prst="rect">
                <a:avLst/>
              </a:prstGeom>
              <a:blipFill>
                <a:blip r:embed="rId31"/>
                <a:stretch>
                  <a:fillRect/>
                </a:stretch>
              </a:blipFill>
            </p:spPr>
            <p:txBody>
              <a:bodyPr/>
              <a:lstStyle/>
              <a:p>
                <a:r>
                  <a:rPr lang="en-US">
                    <a:noFill/>
                  </a:rPr>
                  <a:t> </a:t>
                </a:r>
              </a:p>
            </p:txBody>
          </p:sp>
        </mc:Fallback>
      </mc:AlternateContent>
      <p:cxnSp>
        <p:nvCxnSpPr>
          <p:cNvPr id="123" name="Straight Connector 122">
            <a:extLst>
              <a:ext uri="{FF2B5EF4-FFF2-40B4-BE49-F238E27FC236}">
                <a16:creationId xmlns:a16="http://schemas.microsoft.com/office/drawing/2014/main" id="{B887AFF7-E9C6-4992-9FEB-BBC8D85F7DAA}"/>
              </a:ext>
            </a:extLst>
          </p:cNvPr>
          <p:cNvCxnSpPr>
            <a:cxnSpLocks/>
          </p:cNvCxnSpPr>
          <p:nvPr/>
        </p:nvCxnSpPr>
        <p:spPr>
          <a:xfrm>
            <a:off x="34467479" y="6679734"/>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393166B-DAAA-4F78-A921-05B28B23CF7D}"/>
              </a:ext>
            </a:extLst>
          </p:cNvPr>
          <p:cNvCxnSpPr>
            <a:cxnSpLocks/>
          </p:cNvCxnSpPr>
          <p:nvPr/>
        </p:nvCxnSpPr>
        <p:spPr>
          <a:xfrm>
            <a:off x="35644363" y="6693350"/>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C4F9475-243F-4595-AF57-39F5065EE2DE}"/>
              </a:ext>
            </a:extLst>
          </p:cNvPr>
          <p:cNvCxnSpPr>
            <a:cxnSpLocks/>
          </p:cNvCxnSpPr>
          <p:nvPr/>
        </p:nvCxnSpPr>
        <p:spPr>
          <a:xfrm>
            <a:off x="34467479" y="7720633"/>
            <a:ext cx="1176884" cy="1361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6" name="Picture 2" descr="Image result for soda cup">
            <a:extLst>
              <a:ext uri="{FF2B5EF4-FFF2-40B4-BE49-F238E27FC236}">
                <a16:creationId xmlns:a16="http://schemas.microsoft.com/office/drawing/2014/main" id="{D8908FC4-DF88-4E7B-9A2A-C008C67E3D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493379" y="6864406"/>
            <a:ext cx="417445" cy="514573"/>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8" descr="Image result for korean food cartoon">
            <a:extLst>
              <a:ext uri="{FF2B5EF4-FFF2-40B4-BE49-F238E27FC236}">
                <a16:creationId xmlns:a16="http://schemas.microsoft.com/office/drawing/2014/main" id="{0CC9233D-AD69-4A99-A673-FBB66AF12D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81509" y="6440191"/>
            <a:ext cx="1473219" cy="1547216"/>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 descr="Image result for soda cup">
            <a:extLst>
              <a:ext uri="{FF2B5EF4-FFF2-40B4-BE49-F238E27FC236}">
                <a16:creationId xmlns:a16="http://schemas.microsoft.com/office/drawing/2014/main" id="{E44F6603-AAB7-48F9-905C-4623FA96D8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734696" y="8753330"/>
            <a:ext cx="417445" cy="514573"/>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Image result for soda cup">
            <a:extLst>
              <a:ext uri="{FF2B5EF4-FFF2-40B4-BE49-F238E27FC236}">
                <a16:creationId xmlns:a16="http://schemas.microsoft.com/office/drawing/2014/main" id="{E96F3222-C766-4825-B136-F19B2247F4B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90628" y="8753330"/>
            <a:ext cx="417445" cy="514573"/>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Image result for soda cup">
            <a:extLst>
              <a:ext uri="{FF2B5EF4-FFF2-40B4-BE49-F238E27FC236}">
                <a16:creationId xmlns:a16="http://schemas.microsoft.com/office/drawing/2014/main" id="{5DC50F53-867D-4A40-AE17-17A3058001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362330" y="8753330"/>
            <a:ext cx="417445" cy="514573"/>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Image result for soda cup">
            <a:extLst>
              <a:ext uri="{FF2B5EF4-FFF2-40B4-BE49-F238E27FC236}">
                <a16:creationId xmlns:a16="http://schemas.microsoft.com/office/drawing/2014/main" id="{8322BB5D-0C48-4E32-8976-11B837313B7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726679" y="8221266"/>
            <a:ext cx="417445" cy="51457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Image result for soda cup">
            <a:extLst>
              <a:ext uri="{FF2B5EF4-FFF2-40B4-BE49-F238E27FC236}">
                <a16:creationId xmlns:a16="http://schemas.microsoft.com/office/drawing/2014/main" id="{9F3C8BC5-A552-4132-AD8F-755D011B69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82611" y="8221266"/>
            <a:ext cx="417445" cy="514573"/>
          </a:xfrm>
          <a:prstGeom prst="rect">
            <a:avLst/>
          </a:prstGeom>
          <a:noFill/>
          <a:extLst>
            <a:ext uri="{909E8E84-426E-40DD-AFC4-6F175D3DCCD1}">
              <a14:hiddenFill xmlns:a14="http://schemas.microsoft.com/office/drawing/2010/main">
                <a:solidFill>
                  <a:srgbClr val="FFFFFF"/>
                </a:solidFill>
              </a14:hiddenFill>
            </a:ext>
          </a:extLst>
        </p:spPr>
      </p:pic>
      <p:cxnSp>
        <p:nvCxnSpPr>
          <p:cNvPr id="133" name="Straight Connector 132">
            <a:extLst>
              <a:ext uri="{FF2B5EF4-FFF2-40B4-BE49-F238E27FC236}">
                <a16:creationId xmlns:a16="http://schemas.microsoft.com/office/drawing/2014/main" id="{B88BD785-E68C-40F8-B7B7-2A5470337AED}"/>
              </a:ext>
            </a:extLst>
          </p:cNvPr>
          <p:cNvCxnSpPr>
            <a:cxnSpLocks/>
          </p:cNvCxnSpPr>
          <p:nvPr/>
        </p:nvCxnSpPr>
        <p:spPr>
          <a:xfrm>
            <a:off x="36982611" y="8359460"/>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9983E65-FA79-4844-A377-FE8DD7681EB8}"/>
              </a:ext>
            </a:extLst>
          </p:cNvPr>
          <p:cNvCxnSpPr>
            <a:cxnSpLocks/>
          </p:cNvCxnSpPr>
          <p:nvPr/>
        </p:nvCxnSpPr>
        <p:spPr>
          <a:xfrm>
            <a:off x="38159495" y="8373076"/>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523CE2-FF30-4189-90A2-47CF30264045}"/>
              </a:ext>
            </a:extLst>
          </p:cNvPr>
          <p:cNvCxnSpPr>
            <a:cxnSpLocks/>
          </p:cNvCxnSpPr>
          <p:nvPr/>
        </p:nvCxnSpPr>
        <p:spPr>
          <a:xfrm>
            <a:off x="36982611" y="9400359"/>
            <a:ext cx="1176884" cy="1361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37" name="Picture 8" descr="Image result for korean food cartoon">
            <a:extLst>
              <a:ext uri="{FF2B5EF4-FFF2-40B4-BE49-F238E27FC236}">
                <a16:creationId xmlns:a16="http://schemas.microsoft.com/office/drawing/2014/main" id="{13687139-BADD-40CF-B07A-F672EAB109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5229" y="9840242"/>
            <a:ext cx="1015348" cy="1066347"/>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Straight Connector 137">
            <a:extLst>
              <a:ext uri="{FF2B5EF4-FFF2-40B4-BE49-F238E27FC236}">
                <a16:creationId xmlns:a16="http://schemas.microsoft.com/office/drawing/2014/main" id="{80134FB8-ED35-44CC-A41B-3FB06922FECB}"/>
              </a:ext>
            </a:extLst>
          </p:cNvPr>
          <p:cNvCxnSpPr>
            <a:cxnSpLocks/>
          </p:cNvCxnSpPr>
          <p:nvPr/>
        </p:nvCxnSpPr>
        <p:spPr>
          <a:xfrm>
            <a:off x="37014461" y="9826626"/>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C951F94-2D73-4912-9BC7-FF09876FDB8D}"/>
              </a:ext>
            </a:extLst>
          </p:cNvPr>
          <p:cNvCxnSpPr>
            <a:cxnSpLocks/>
          </p:cNvCxnSpPr>
          <p:nvPr/>
        </p:nvCxnSpPr>
        <p:spPr>
          <a:xfrm>
            <a:off x="38191345" y="9840242"/>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F833891-B7BA-477C-BC07-18DBAE0BE778}"/>
              </a:ext>
            </a:extLst>
          </p:cNvPr>
          <p:cNvCxnSpPr>
            <a:cxnSpLocks/>
          </p:cNvCxnSpPr>
          <p:nvPr/>
        </p:nvCxnSpPr>
        <p:spPr>
          <a:xfrm>
            <a:off x="37014461" y="10867525"/>
            <a:ext cx="1176884" cy="1361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42" name="Picture 2" descr="Image result for soda cup">
            <a:extLst>
              <a:ext uri="{FF2B5EF4-FFF2-40B4-BE49-F238E27FC236}">
                <a16:creationId xmlns:a16="http://schemas.microsoft.com/office/drawing/2014/main" id="{03F9A733-F632-4A7E-9F7A-BFCD1AF42B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354313" y="8221266"/>
            <a:ext cx="417445" cy="514573"/>
          </a:xfrm>
          <a:prstGeom prst="rect">
            <a:avLst/>
          </a:prstGeom>
          <a:noFill/>
          <a:extLst>
            <a:ext uri="{909E8E84-426E-40DD-AFC4-6F175D3DCCD1}">
              <a14:hiddenFill xmlns:a14="http://schemas.microsoft.com/office/drawing/2010/main">
                <a:solidFill>
                  <a:srgbClr val="FFFFFF"/>
                </a:solidFill>
              </a14:hiddenFill>
            </a:ext>
          </a:extLst>
        </p:spPr>
      </p:pic>
      <p:sp>
        <p:nvSpPr>
          <p:cNvPr id="143" name="&quot;Not Allowed&quot; Symbol 142">
            <a:extLst>
              <a:ext uri="{FF2B5EF4-FFF2-40B4-BE49-F238E27FC236}">
                <a16:creationId xmlns:a16="http://schemas.microsoft.com/office/drawing/2014/main" id="{6E7D6F6F-F2AC-4534-AE28-4F4806CF8584}"/>
              </a:ext>
            </a:extLst>
          </p:cNvPr>
          <p:cNvSpPr/>
          <p:nvPr/>
        </p:nvSpPr>
        <p:spPr>
          <a:xfrm>
            <a:off x="37014461" y="8322712"/>
            <a:ext cx="409632" cy="4243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quot;Not Allowed&quot; Symbol 143">
            <a:extLst>
              <a:ext uri="{FF2B5EF4-FFF2-40B4-BE49-F238E27FC236}">
                <a16:creationId xmlns:a16="http://schemas.microsoft.com/office/drawing/2014/main" id="{CD3D9D89-0ADB-41E3-91FE-66DBA0A80C11}"/>
              </a:ext>
            </a:extLst>
          </p:cNvPr>
          <p:cNvSpPr/>
          <p:nvPr/>
        </p:nvSpPr>
        <p:spPr>
          <a:xfrm>
            <a:off x="37741844" y="8331962"/>
            <a:ext cx="409632" cy="4243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 name="&quot;Not Allowed&quot; Symbol 144">
            <a:extLst>
              <a:ext uri="{FF2B5EF4-FFF2-40B4-BE49-F238E27FC236}">
                <a16:creationId xmlns:a16="http://schemas.microsoft.com/office/drawing/2014/main" id="{9584013C-5BE8-4C89-8483-C1D346943D1F}"/>
              </a:ext>
            </a:extLst>
          </p:cNvPr>
          <p:cNvSpPr/>
          <p:nvPr/>
        </p:nvSpPr>
        <p:spPr>
          <a:xfrm>
            <a:off x="37371147" y="8842870"/>
            <a:ext cx="409632" cy="4243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 name="Rectangle 145">
            <a:extLst>
              <a:ext uri="{FF2B5EF4-FFF2-40B4-BE49-F238E27FC236}">
                <a16:creationId xmlns:a16="http://schemas.microsoft.com/office/drawing/2014/main" id="{027568B8-12CF-42E0-8AF5-4D24CC86F4F2}"/>
              </a:ext>
            </a:extLst>
          </p:cNvPr>
          <p:cNvSpPr/>
          <p:nvPr/>
        </p:nvSpPr>
        <p:spPr>
          <a:xfrm>
            <a:off x="39429654" y="8544131"/>
            <a:ext cx="2453808" cy="954107"/>
          </a:xfrm>
          <a:prstGeom prst="rect">
            <a:avLst/>
          </a:prstGeom>
        </p:spPr>
        <p:txBody>
          <a:bodyPr wrap="square">
            <a:spAutoFit/>
          </a:bodyPr>
          <a:lstStyle/>
          <a:p>
            <a:r>
              <a:rPr lang="en-US" sz="2800" dirty="0"/>
              <a:t>Remains good approximation</a:t>
            </a:r>
          </a:p>
        </p:txBody>
      </p:sp>
      <p:sp>
        <p:nvSpPr>
          <p:cNvPr id="147" name="&quot;Not Allowed&quot; Symbol 146">
            <a:extLst>
              <a:ext uri="{FF2B5EF4-FFF2-40B4-BE49-F238E27FC236}">
                <a16:creationId xmlns:a16="http://schemas.microsoft.com/office/drawing/2014/main" id="{4E143325-0701-4C52-8CF5-0C14A05CCDD2}"/>
              </a:ext>
            </a:extLst>
          </p:cNvPr>
          <p:cNvSpPr/>
          <p:nvPr/>
        </p:nvSpPr>
        <p:spPr>
          <a:xfrm>
            <a:off x="37220540" y="9927625"/>
            <a:ext cx="879377" cy="87849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Rectangle 147">
            <a:extLst>
              <a:ext uri="{FF2B5EF4-FFF2-40B4-BE49-F238E27FC236}">
                <a16:creationId xmlns:a16="http://schemas.microsoft.com/office/drawing/2014/main" id="{39381059-24CB-4435-9B90-38DF0567CC3E}"/>
              </a:ext>
            </a:extLst>
          </p:cNvPr>
          <p:cNvSpPr/>
          <p:nvPr/>
        </p:nvSpPr>
        <p:spPr>
          <a:xfrm>
            <a:off x="39461504" y="9841480"/>
            <a:ext cx="3272416" cy="523220"/>
          </a:xfrm>
          <a:prstGeom prst="rect">
            <a:avLst/>
          </a:prstGeom>
        </p:spPr>
        <p:txBody>
          <a:bodyPr wrap="square">
            <a:spAutoFit/>
          </a:bodyPr>
          <a:lstStyle/>
          <a:p>
            <a:r>
              <a:rPr lang="en-US" sz="2800" dirty="0">
                <a:solidFill>
                  <a:srgbClr val="FF0000"/>
                </a:solidFill>
              </a:rPr>
              <a:t>Bad approximation!</a:t>
            </a:r>
          </a:p>
        </p:txBody>
      </p:sp>
      <p:sp>
        <p:nvSpPr>
          <p:cNvPr id="2" name="Rectangle 1">
            <a:extLst>
              <a:ext uri="{FF2B5EF4-FFF2-40B4-BE49-F238E27FC236}">
                <a16:creationId xmlns:a16="http://schemas.microsoft.com/office/drawing/2014/main" id="{565A278F-CE2A-4A84-AD1B-F23D7B3581F5}"/>
              </a:ext>
            </a:extLst>
          </p:cNvPr>
          <p:cNvSpPr/>
          <p:nvPr/>
        </p:nvSpPr>
        <p:spPr>
          <a:xfrm>
            <a:off x="29505085" y="9487669"/>
            <a:ext cx="7059907" cy="1569660"/>
          </a:xfrm>
          <a:prstGeom prst="rect">
            <a:avLst/>
          </a:prstGeom>
        </p:spPr>
        <p:txBody>
          <a:bodyPr wrap="square">
            <a:spAutoFit/>
          </a:bodyPr>
          <a:lstStyle/>
          <a:p>
            <a:pPr marL="457200" indent="-457200">
              <a:buClr>
                <a:schemeClr val="tx1"/>
              </a:buClr>
              <a:buFont typeface="Wingdings" panose="05000000000000000000" pitchFamily="2" charset="2"/>
              <a:buChar char="Ø"/>
            </a:pPr>
            <a:r>
              <a:rPr lang="en-US" sz="3200" dirty="0">
                <a:solidFill>
                  <a:srgbClr val="FF0000"/>
                </a:solidFill>
              </a:rPr>
              <a:t>Problem</a:t>
            </a:r>
            <a:r>
              <a:rPr lang="en-US" sz="3200" dirty="0"/>
              <a:t>: number of buckets is based on the threshold, not size</a:t>
            </a:r>
          </a:p>
          <a:p>
            <a:pPr marL="457200" indent="-457200">
              <a:buFont typeface="Wingdings" panose="05000000000000000000" pitchFamily="2" charset="2"/>
              <a:buChar char="Ø"/>
            </a:pPr>
            <a:endParaRPr lang="en-US" sz="32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955037-AC25-48F2-8154-3828C9E6A609}"/>
                  </a:ext>
                </a:extLst>
              </p:cNvPr>
              <p:cNvSpPr/>
              <p:nvPr/>
            </p:nvSpPr>
            <p:spPr>
              <a:xfrm>
                <a:off x="15238116" y="24466770"/>
                <a:ext cx="13571537" cy="6796219"/>
              </a:xfrm>
              <a:prstGeom prst="rect">
                <a:avLst/>
              </a:prstGeom>
            </p:spPr>
            <p:txBody>
              <a:bodyPr wrap="square">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Streaming algorithm for single knapsack, robust to the removal of </a:t>
                </a:r>
                <a14:m>
                  <m:oMath xmlns:m="http://schemas.openxmlformats.org/officeDocument/2006/math">
                    <m:r>
                      <a:rPr lang="en-US" sz="3200" i="1">
                        <a:solidFill>
                          <a:srgbClr val="C00000"/>
                        </a:solidFill>
                        <a:latin typeface="Cambria Math" panose="02040503050406030204" pitchFamily="18" charset="0"/>
                      </a:rPr>
                      <m:t>𝑚</m:t>
                    </m:r>
                  </m:oMath>
                </a14:m>
                <a:r>
                  <a:rPr lang="en-US" sz="3200" dirty="0">
                    <a:latin typeface="Times New Roman" panose="02020603050405020304" pitchFamily="18" charset="0"/>
                    <a:cs typeface="Times New Roman" panose="02020603050405020304" pitchFamily="18" charset="0"/>
                  </a:rPr>
                  <a:t> items</a:t>
                </a:r>
              </a:p>
              <a:p>
                <a:pPr marL="2651651" lvl="1"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Constant factor approximation, outputs </a:t>
                </a:r>
                <a14:m>
                  <m:oMath xmlns:m="http://schemas.openxmlformats.org/officeDocument/2006/math">
                    <m:acc>
                      <m:accPr>
                        <m:chr m:val="̃"/>
                        <m:ctrlPr>
                          <a:rPr lang="en-US" sz="3200" b="0" i="1" dirty="0" smtClean="0">
                            <a:solidFill>
                              <a:srgbClr val="C00000"/>
                            </a:solidFill>
                            <a:latin typeface="Cambria Math" panose="02040503050406030204" pitchFamily="18" charset="0"/>
                          </a:rPr>
                        </m:ctrlPr>
                      </m:accPr>
                      <m:e>
                        <m:r>
                          <a:rPr lang="en-US" sz="3200" b="0" i="1" dirty="0"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𝐾</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𝑚</m:t>
                        </m:r>
                      </m:e>
                    </m:d>
                  </m:oMath>
                </a14:m>
                <a:r>
                  <a:rPr lang="en-US" sz="3200" dirty="0">
                    <a:latin typeface="Times New Roman" panose="02020603050405020304" pitchFamily="18" charset="0"/>
                    <a:cs typeface="Times New Roman" panose="02020603050405020304" pitchFamily="18" charset="0"/>
                  </a:rPr>
                  <a:t> elements in robust summary, and uses space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𝐾</m:t>
                            </m:r>
                          </m:e>
                          <m:sup>
                            <m:r>
                              <a:rPr lang="en-US" sz="3200" b="0" i="1" smtClean="0">
                                <a:solidFill>
                                  <a:srgbClr val="C00000"/>
                                </a:solidFill>
                                <a:latin typeface="Cambria Math" panose="02040503050406030204" pitchFamily="18" charset="0"/>
                              </a:rPr>
                              <m:t>2</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𝑚𝐾</m:t>
                        </m:r>
                      </m:e>
                    </m:d>
                  </m:oMath>
                </a14:m>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Streaming algorithm for single knapsack, robust to the removal of size </a:t>
                </a:r>
                <a14:m>
                  <m:oMath xmlns:m="http://schemas.openxmlformats.org/officeDocument/2006/math">
                    <m:r>
                      <a:rPr lang="en-US" sz="3200" i="1">
                        <a:solidFill>
                          <a:srgbClr val="C00000"/>
                        </a:solidFill>
                        <a:latin typeface="Cambria Math" panose="02040503050406030204" pitchFamily="18" charset="0"/>
                      </a:rPr>
                      <m:t>𝑀</m:t>
                    </m:r>
                  </m:oMath>
                </a14:m>
                <a:endParaRPr lang="en-US" sz="3200" dirty="0">
                  <a:solidFill>
                    <a:srgbClr val="C00000"/>
                  </a:solidFill>
                  <a:latin typeface="Times New Roman" panose="02020603050405020304" pitchFamily="18" charset="0"/>
                  <a:cs typeface="Times New Roman" panose="02020603050405020304" pitchFamily="18" charset="0"/>
                </a:endParaRPr>
              </a:p>
              <a:p>
                <a:pPr marL="2651651" lvl="1"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Constant factor approximation, outputs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𝐾</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𝑀</m:t>
                        </m:r>
                      </m:e>
                    </m:d>
                  </m:oMath>
                </a14:m>
                <a:r>
                  <a:rPr lang="en-US" sz="3200" dirty="0">
                    <a:latin typeface="Times New Roman" panose="02020603050405020304" pitchFamily="18" charset="0"/>
                    <a:cs typeface="Times New Roman" panose="02020603050405020304" pitchFamily="18" charset="0"/>
                  </a:rPr>
                  <a:t> elements in robust summary, and uses space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𝐾</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𝑀</m:t>
                        </m:r>
                      </m:e>
                    </m:d>
                  </m:oMath>
                </a14:m>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Streaming algorithm for </a:t>
                </a:r>
                <a14:m>
                  <m:oMath xmlns:m="http://schemas.openxmlformats.org/officeDocument/2006/math">
                    <m:r>
                      <a:rPr lang="en-US" sz="3200" b="0" i="1" smtClean="0">
                        <a:solidFill>
                          <a:srgbClr val="C00000"/>
                        </a:solidFill>
                        <a:latin typeface="Cambria Math" panose="02040503050406030204" pitchFamily="18" charset="0"/>
                      </a:rPr>
                      <m:t>𝑑</m:t>
                    </m:r>
                  </m:oMath>
                </a14:m>
                <a:r>
                  <a:rPr lang="en-US" sz="3200" dirty="0">
                    <a:latin typeface="Times New Roman" panose="02020603050405020304" pitchFamily="18" charset="0"/>
                    <a:cs typeface="Times New Roman" panose="02020603050405020304" pitchFamily="18" charset="0"/>
                  </a:rPr>
                  <a:t> knapsacks, robust to the removal of </a:t>
                </a:r>
                <a14:m>
                  <m:oMath xmlns:m="http://schemas.openxmlformats.org/officeDocument/2006/math">
                    <m:r>
                      <a:rPr lang="en-US" sz="3200" i="1">
                        <a:solidFill>
                          <a:srgbClr val="C00000"/>
                        </a:solidFill>
                        <a:latin typeface="Cambria Math" panose="02040503050406030204" pitchFamily="18" charset="0"/>
                      </a:rPr>
                      <m:t>𝑚</m:t>
                    </m:r>
                  </m:oMath>
                </a14:m>
                <a:r>
                  <a:rPr lang="en-US" sz="3200" dirty="0">
                    <a:latin typeface="Times New Roman" panose="02020603050405020304" pitchFamily="18" charset="0"/>
                    <a:cs typeface="Times New Roman" panose="02020603050405020304" pitchFamily="18" charset="0"/>
                  </a:rPr>
                  <a:t> items</a:t>
                </a:r>
              </a:p>
              <a:p>
                <a:pPr marL="2651651" lvl="1" indent="-457200">
                  <a:buClr>
                    <a:schemeClr val="tx1"/>
                  </a:buClr>
                  <a:buFont typeface="Wingdings" panose="05000000000000000000" pitchFamily="2" charset="2"/>
                  <a:buChar char="Ø"/>
                </a:pPr>
                <a14:m>
                  <m:oMath xmlns:m="http://schemas.openxmlformats.org/officeDocument/2006/math">
                    <m:r>
                      <m:rPr>
                        <m:sty m:val="p"/>
                      </m:rPr>
                      <a:rPr lang="en-US" sz="3200" b="0" i="0" smtClean="0">
                        <a:solidFill>
                          <a:srgbClr val="C00000"/>
                        </a:solidFill>
                        <a:latin typeface="Cambria Math" panose="02040503050406030204" pitchFamily="18" charset="0"/>
                      </a:rPr>
                      <m:t>Ω</m:t>
                    </m:r>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𝑑</m:t>
                            </m:r>
                          </m:den>
                        </m:f>
                      </m:e>
                    </m:d>
                  </m:oMath>
                </a14:m>
                <a:r>
                  <a:rPr lang="en-US" sz="3200" dirty="0">
                    <a:latin typeface="Times New Roman" panose="02020603050405020304" pitchFamily="18" charset="0"/>
                    <a:cs typeface="Times New Roman" panose="02020603050405020304" pitchFamily="18" charset="0"/>
                  </a:rPr>
                  <a:t> approximation, outputs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𝐾</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𝑚</m:t>
                        </m:r>
                      </m:e>
                    </m:d>
                  </m:oMath>
                </a14:m>
                <a:r>
                  <a:rPr lang="en-US" sz="3200" dirty="0">
                    <a:latin typeface="Times New Roman" panose="02020603050405020304" pitchFamily="18" charset="0"/>
                    <a:cs typeface="Times New Roman" panose="02020603050405020304" pitchFamily="18" charset="0"/>
                  </a:rPr>
                  <a:t> elements in robust summary, and uses space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𝐾</m:t>
                            </m:r>
                          </m:e>
                          <m:sup>
                            <m:r>
                              <a:rPr lang="en-US" sz="3200" i="1">
                                <a:solidFill>
                                  <a:srgbClr val="C00000"/>
                                </a:solidFill>
                                <a:latin typeface="Cambria Math" panose="02040503050406030204" pitchFamily="18" charset="0"/>
                              </a:rPr>
                              <m:t>2</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𝑚𝐾</m:t>
                        </m:r>
                      </m:e>
                    </m:d>
                  </m:oMath>
                </a14:m>
                <a:endParaRPr lang="en-US" sz="3200" dirty="0">
                  <a:latin typeface="Times New Roman" panose="02020603050405020304" pitchFamily="18" charset="0"/>
                  <a:cs typeface="Times New Roman" panose="02020603050405020304" pitchFamily="18" charset="0"/>
                </a:endParaRPr>
              </a:p>
              <a:p>
                <a:pPr marL="457200" indent="-457200">
                  <a:buClr>
                    <a:schemeClr val="tx1"/>
                  </a:buCl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Distributed algorithm for multiple knapsack, robust to the removal of </a:t>
                </a:r>
                <a14:m>
                  <m:oMath xmlns:m="http://schemas.openxmlformats.org/officeDocument/2006/math">
                    <m:r>
                      <a:rPr lang="en-US" sz="3200" i="1">
                        <a:solidFill>
                          <a:srgbClr val="C00000"/>
                        </a:solidFill>
                        <a:latin typeface="Cambria Math" panose="02040503050406030204" pitchFamily="18" charset="0"/>
                      </a:rPr>
                      <m:t>𝑚</m:t>
                    </m:r>
                  </m:oMath>
                </a14:m>
                <a:r>
                  <a:rPr lang="en-US" sz="3200" dirty="0">
                    <a:latin typeface="Times New Roman" panose="02020603050405020304" pitchFamily="18" charset="0"/>
                    <a:cs typeface="Times New Roman" panose="02020603050405020304" pitchFamily="18" charset="0"/>
                  </a:rPr>
                  <a:t> items</a:t>
                </a:r>
              </a:p>
              <a:p>
                <a:pPr marL="2651651" lvl="1" indent="-457200">
                  <a:buClr>
                    <a:schemeClr val="tx1"/>
                  </a:buClr>
                  <a:buFont typeface="Wingdings" panose="05000000000000000000" pitchFamily="2" charset="2"/>
                  <a:buChar char="Ø"/>
                </a:pP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𝑑</m:t>
                            </m:r>
                          </m:den>
                        </m:f>
                      </m:e>
                    </m:d>
                  </m:oMath>
                </a14:m>
                <a:r>
                  <a:rPr lang="en-US" sz="3200" dirty="0">
                    <a:latin typeface="Times New Roman" panose="02020603050405020304" pitchFamily="18" charset="0"/>
                    <a:cs typeface="Times New Roman" panose="02020603050405020304" pitchFamily="18" charset="0"/>
                  </a:rPr>
                  <a:t> approximation, two rounds of communication, </a:t>
                </a:r>
                <a14:m>
                  <m:oMath xmlns:m="http://schemas.openxmlformats.org/officeDocument/2006/math">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𝐾</m:t>
                            </m:r>
                          </m:e>
                        </m:d>
                        <m:rad>
                          <m:radPr>
                            <m:degHide m:val="on"/>
                            <m:ctrlPr>
                              <a:rPr lang="en-US" sz="3200" b="0" i="1" smtClean="0">
                                <a:solidFill>
                                  <a:srgbClr val="C00000"/>
                                </a:solidFill>
                                <a:latin typeface="Cambria Math" panose="02040503050406030204" pitchFamily="18" charset="0"/>
                              </a:rPr>
                            </m:ctrlPr>
                          </m:radPr>
                          <m:deg/>
                          <m:e>
                            <m:r>
                              <a:rPr lang="en-US" sz="3200" b="0" i="1" smtClean="0">
                                <a:solidFill>
                                  <a:srgbClr val="C00000"/>
                                </a:solidFill>
                                <a:latin typeface="Cambria Math" panose="02040503050406030204" pitchFamily="18" charset="0"/>
                              </a:rPr>
                              <m:t>𝑛</m:t>
                            </m:r>
                          </m:e>
                        </m:rad>
                      </m:e>
                    </m:d>
                  </m:oMath>
                </a14:m>
                <a:r>
                  <a:rPr lang="en-US" sz="3200" dirty="0">
                    <a:latin typeface="Times New Roman" panose="02020603050405020304" pitchFamily="18" charset="0"/>
                    <a:cs typeface="Times New Roman" panose="02020603050405020304" pitchFamily="18" charset="0"/>
                  </a:rPr>
                  <a:t> storage per machine</a:t>
                </a:r>
              </a:p>
            </p:txBody>
          </p:sp>
        </mc:Choice>
        <mc:Fallback xmlns="">
          <p:sp>
            <p:nvSpPr>
              <p:cNvPr id="3" name="Rectangle 2">
                <a:extLst>
                  <a:ext uri="{FF2B5EF4-FFF2-40B4-BE49-F238E27FC236}">
                    <a16:creationId xmlns:a16="http://schemas.microsoft.com/office/drawing/2014/main" id="{FE955037-AC25-48F2-8154-3828C9E6A609}"/>
                  </a:ext>
                </a:extLst>
              </p:cNvPr>
              <p:cNvSpPr>
                <a:spLocks noRot="1" noChangeAspect="1" noMove="1" noResize="1" noEditPoints="1" noAdjustHandles="1" noChangeArrowheads="1" noChangeShapeType="1" noTextEdit="1"/>
              </p:cNvSpPr>
              <p:nvPr/>
            </p:nvSpPr>
            <p:spPr>
              <a:xfrm>
                <a:off x="15238116" y="24466770"/>
                <a:ext cx="13571537" cy="6796219"/>
              </a:xfrm>
              <a:prstGeom prst="rect">
                <a:avLst/>
              </a:prstGeom>
              <a:blipFill>
                <a:blip r:embed="rId32"/>
                <a:stretch>
                  <a:fillRect l="-1033" t="-1257" b="-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 Placeholder 21">
                <a:extLst>
                  <a:ext uri="{FF2B5EF4-FFF2-40B4-BE49-F238E27FC236}">
                    <a16:creationId xmlns:a16="http://schemas.microsoft.com/office/drawing/2014/main" id="{D5390D12-A555-4CE1-B342-33950C002B8E}"/>
                  </a:ext>
                </a:extLst>
              </p:cNvPr>
              <p:cNvSpPr txBox="1">
                <a:spLocks/>
              </p:cNvSpPr>
              <p:nvPr/>
            </p:nvSpPr>
            <p:spPr>
              <a:xfrm>
                <a:off x="29317124" y="5717836"/>
                <a:ext cx="13571534" cy="1129537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6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Ø"/>
                </a:pPr>
                <a:r>
                  <a:rPr lang="en-US" sz="3200" dirty="0">
                    <a:solidFill>
                      <a:srgbClr val="00B050"/>
                    </a:solidFill>
                  </a:rPr>
                  <a:t>Initial idea</a:t>
                </a:r>
                <a:r>
                  <a:rPr lang="en-US" sz="3200" dirty="0"/>
                  <a:t>: replace marginal gain with marginal density</a:t>
                </a:r>
              </a:p>
              <a:p>
                <a:pPr marL="457200" indent="-457200">
                  <a:buClr>
                    <a:schemeClr val="tx1"/>
                  </a:buClr>
                  <a:buFont typeface="Wingdings" panose="05000000000000000000" pitchFamily="2" charset="2"/>
                  <a:buChar char="Ø"/>
                </a:pPr>
                <a:endParaRPr lang="en-US" sz="3200" dirty="0"/>
              </a:p>
              <a:p>
                <a:pPr marL="457200" indent="-457200">
                  <a:buClr>
                    <a:schemeClr val="tx1"/>
                  </a:buClr>
                  <a:buFont typeface="Wingdings" panose="05000000000000000000" pitchFamily="2" charset="2"/>
                  <a:buChar char="Ø"/>
                </a:pPr>
                <a:endParaRPr lang="en-US" sz="3200" dirty="0"/>
              </a:p>
              <a:p>
                <a:pPr marL="457200" indent="-457200">
                  <a:buClr>
                    <a:schemeClr val="tx1"/>
                  </a:buClr>
                  <a:buFont typeface="Wingdings" panose="05000000000000000000" pitchFamily="2" charset="2"/>
                  <a:buChar char="Ø"/>
                </a:pPr>
                <a:endParaRPr lang="en-US" sz="3200" dirty="0"/>
              </a:p>
              <a:p>
                <a:pPr marL="457200" indent="-457200">
                  <a:buClr>
                    <a:schemeClr val="tx1"/>
                  </a:buClr>
                  <a:buFont typeface="Wingdings" panose="05000000000000000000" pitchFamily="2" charset="2"/>
                  <a:buChar char="Ø"/>
                </a:pPr>
                <a:r>
                  <a:rPr lang="en-US" sz="3200" dirty="0">
                    <a:solidFill>
                      <a:srgbClr val="FF0000"/>
                    </a:solidFill>
                  </a:rPr>
                  <a:t>Problem</a:t>
                </a:r>
                <a:r>
                  <a:rPr lang="en-US" sz="3200" dirty="0"/>
                  <a:t>: big items can’t fit</a:t>
                </a:r>
              </a:p>
              <a:p>
                <a:pPr marL="457200" indent="-457200">
                  <a:buFont typeface="Wingdings" panose="05000000000000000000" pitchFamily="2" charset="2"/>
                  <a:buChar char="Ø"/>
                </a:pPr>
                <a:r>
                  <a:rPr lang="en-US" sz="3200" dirty="0"/>
                  <a:t>Hotfix: double the size of each bucket</a:t>
                </a:r>
              </a:p>
              <a:p>
                <a:pPr marL="457200" indent="-457200">
                  <a:buFont typeface="Wingdings" panose="05000000000000000000" pitchFamily="2" charset="2"/>
                  <a:buChar char="Ø"/>
                </a:pPr>
                <a:endParaRPr lang="en-US" sz="3200" dirty="0"/>
              </a:p>
              <a:p>
                <a:endParaRPr lang="en-US" sz="3200" dirty="0"/>
              </a:p>
              <a:p>
                <a:pPr marL="457200" indent="-457200">
                  <a:buFont typeface="Wingdings" panose="05000000000000000000" pitchFamily="2" charset="2"/>
                  <a:buChar char="Ø"/>
                </a:pPr>
                <a:r>
                  <a:rPr lang="en-US" sz="3200" dirty="0"/>
                  <a:t>Main idea: </a:t>
                </a:r>
                <a:r>
                  <a:rPr lang="en-US" sz="3200" i="1" dirty="0">
                    <a:solidFill>
                      <a:srgbClr val="00B050"/>
                    </a:solidFill>
                  </a:rPr>
                  <a:t>Dynamic </a:t>
                </a:r>
                <a:r>
                  <a:rPr lang="en-US" sz="3200" dirty="0"/>
                  <a:t>bucketing scheme</a:t>
                </a:r>
              </a:p>
              <a:p>
                <a:pPr marL="457200" indent="-457200">
                  <a:buFont typeface="Wingdings" panose="05000000000000000000" pitchFamily="2" charset="2"/>
                  <a:buChar char="Ø"/>
                </a:pPr>
                <a:r>
                  <a:rPr lang="en-US" sz="3200" dirty="0"/>
                  <a:t>Each time element is added, allocate space proportional to its size</a:t>
                </a:r>
              </a:p>
              <a:p>
                <a:pPr marL="457200" indent="-457200">
                  <a:buFont typeface="Wingdings" panose="05000000000000000000" pitchFamily="2" charset="2"/>
                  <a:buChar char="Ø"/>
                </a:pPr>
                <a:endParaRPr lang="en-US" sz="3200" dirty="0"/>
              </a:p>
              <a:p>
                <a:endParaRPr lang="en-US" sz="3200" dirty="0"/>
              </a:p>
              <a:p>
                <a:pPr marL="457200" indent="-457200">
                  <a:buFont typeface="Wingdings" panose="05000000000000000000" pitchFamily="2" charset="2"/>
                  <a:buChar char="Ø"/>
                </a:pPr>
                <a:r>
                  <a:rPr lang="en-US" sz="3200" dirty="0"/>
                  <a:t>Cap total number of items → Constant factor approximation </a:t>
                </a:r>
              </a:p>
              <a:p>
                <a:pPr marL="457200" indent="-457200">
                  <a:buFont typeface="Wingdings" panose="05000000000000000000" pitchFamily="2" charset="2"/>
                  <a:buChar char="Ø"/>
                </a:pPr>
                <a:r>
                  <a:rPr lang="en-US" sz="3200" dirty="0"/>
                  <a:t>Normalization for multiple knapsacks: rescale each row</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𝑖</m:t>
                    </m:r>
                  </m:oMath>
                </a14:m>
                <a:r>
                  <a:rPr lang="en-US" sz="3200" dirty="0"/>
                  <a:t> in cost matrix by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i="1">
                            <a:solidFill>
                              <a:srgbClr val="C00000"/>
                            </a:solidFill>
                            <a:latin typeface="Cambria Math" panose="02040503050406030204" pitchFamily="18" charset="0"/>
                          </a:rPr>
                          <m:t>1</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i="1">
                            <a:solidFill>
                              <a:srgbClr val="C00000"/>
                            </a:solidFill>
                            <a:latin typeface="Cambria Math" panose="02040503050406030204" pitchFamily="18" charset="0"/>
                          </a:rPr>
                          <m:t>𝑖</m:t>
                        </m:r>
                      </m:sub>
                    </m:sSub>
                  </m:oMath>
                </a14:m>
                <a:r>
                  <a:rPr lang="en-US" sz="3200" dirty="0"/>
                  <a:t> so that all knapsack constraints are </a:t>
                </a:r>
                <a14:m>
                  <m:oMath xmlns:m="http://schemas.openxmlformats.org/officeDocument/2006/math">
                    <m:r>
                      <a:rPr lang="en-US" sz="3200" i="1">
                        <a:solidFill>
                          <a:srgbClr val="C00000"/>
                        </a:solidFill>
                        <a:latin typeface="Cambria Math" panose="02040503050406030204" pitchFamily="18" charset="0"/>
                      </a:rPr>
                      <m:t>𝐾</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𝑏</m:t>
                        </m:r>
                      </m:e>
                      <m:sub>
                        <m:r>
                          <a:rPr lang="en-US" sz="3200" i="1">
                            <a:solidFill>
                              <a:srgbClr val="C00000"/>
                            </a:solidFill>
                            <a:latin typeface="Cambria Math" panose="02040503050406030204" pitchFamily="18" charset="0"/>
                          </a:rPr>
                          <m:t>1</m:t>
                        </m:r>
                      </m:sub>
                    </m:sSub>
                  </m:oMath>
                </a14:m>
                <a:r>
                  <a:rPr lang="en-US" sz="3200" dirty="0"/>
                  <a:t>.</a:t>
                </a:r>
              </a:p>
              <a:p>
                <a:pPr marL="457200" indent="-457200">
                  <a:buFont typeface="Wingdings" panose="05000000000000000000" pitchFamily="2" charset="2"/>
                  <a:buChar char="Ø"/>
                </a:pPr>
                <a:r>
                  <a:rPr lang="en-US" sz="3200" dirty="0"/>
                  <a:t>Rescale all entries in cost matrix and constraint vector by minimum entry so that all costs are at least 1.</a:t>
                </a:r>
              </a:p>
              <a:p>
                <a:pPr marL="457200" indent="-457200">
                  <a:buFont typeface="Wingdings" panose="05000000000000000000" pitchFamily="2" charset="2"/>
                  <a:buChar char="Ø"/>
                </a:pPr>
                <a:r>
                  <a:rPr lang="en-US" sz="3200" dirty="0"/>
                  <a:t>“Marginal density”: marginal gain divided by the </a:t>
                </a:r>
                <a:r>
                  <a:rPr lang="en-US" sz="3200" i="1" dirty="0"/>
                  <a:t>largest</a:t>
                </a:r>
                <a:r>
                  <a:rPr lang="en-US" sz="3200" dirty="0"/>
                  <a:t> cost (across all knapsacks)</a:t>
                </a:r>
              </a:p>
            </p:txBody>
          </p:sp>
        </mc:Choice>
        <mc:Fallback xmlns="">
          <p:sp>
            <p:nvSpPr>
              <p:cNvPr id="167" name="Text Placeholder 21">
                <a:extLst>
                  <a:ext uri="{FF2B5EF4-FFF2-40B4-BE49-F238E27FC236}">
                    <a16:creationId xmlns:a16="http://schemas.microsoft.com/office/drawing/2014/main" id="{D5390D12-A555-4CE1-B342-33950C002B8E}"/>
                  </a:ext>
                </a:extLst>
              </p:cNvPr>
              <p:cNvSpPr txBox="1">
                <a:spLocks noRot="1" noChangeAspect="1" noMove="1" noResize="1" noEditPoints="1" noAdjustHandles="1" noChangeArrowheads="1" noChangeShapeType="1" noTextEdit="1"/>
              </p:cNvSpPr>
              <p:nvPr/>
            </p:nvSpPr>
            <p:spPr>
              <a:xfrm>
                <a:off x="29317124" y="5717836"/>
                <a:ext cx="13571534" cy="11295378"/>
              </a:xfrm>
              <a:prstGeom prst="rect">
                <a:avLst/>
              </a:prstGeom>
              <a:blipFill>
                <a:blip r:embed="rId33"/>
                <a:stretch>
                  <a:fillRect/>
                </a:stretch>
              </a:blipFill>
            </p:spPr>
            <p:txBody>
              <a:bodyPr/>
              <a:lstStyle/>
              <a:p>
                <a:r>
                  <a:rPr lang="en-US">
                    <a:noFill/>
                  </a:rPr>
                  <a:t> </a:t>
                </a:r>
              </a:p>
            </p:txBody>
          </p:sp>
        </mc:Fallback>
      </mc:AlternateContent>
      <p:pic>
        <p:nvPicPr>
          <p:cNvPr id="168" name="Picture 8" descr="Image result for korean food cartoon">
            <a:extLst>
              <a:ext uri="{FF2B5EF4-FFF2-40B4-BE49-F238E27FC236}">
                <a16:creationId xmlns:a16="http://schemas.microsoft.com/office/drawing/2014/main" id="{0F2875AF-BC24-433A-B645-5D5BA8DB59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09987" y="11891321"/>
            <a:ext cx="1015348" cy="1066347"/>
          </a:xfrm>
          <a:prstGeom prst="rect">
            <a:avLst/>
          </a:prstGeom>
          <a:noFill/>
          <a:extLst>
            <a:ext uri="{909E8E84-426E-40DD-AFC4-6F175D3DCCD1}">
              <a14:hiddenFill xmlns:a14="http://schemas.microsoft.com/office/drawing/2010/main">
                <a:solidFill>
                  <a:srgbClr val="FFFFFF"/>
                </a:solidFill>
              </a14:hiddenFill>
            </a:ext>
          </a:extLst>
        </p:spPr>
      </p:pic>
      <p:cxnSp>
        <p:nvCxnSpPr>
          <p:cNvPr id="169" name="Straight Connector 168">
            <a:extLst>
              <a:ext uri="{FF2B5EF4-FFF2-40B4-BE49-F238E27FC236}">
                <a16:creationId xmlns:a16="http://schemas.microsoft.com/office/drawing/2014/main" id="{DDDB83AF-9B5D-4B21-99B3-127F506F9077}"/>
              </a:ext>
            </a:extLst>
          </p:cNvPr>
          <p:cNvCxnSpPr>
            <a:cxnSpLocks/>
          </p:cNvCxnSpPr>
          <p:nvPr/>
        </p:nvCxnSpPr>
        <p:spPr>
          <a:xfrm>
            <a:off x="34429219" y="11877705"/>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880271B-74E1-469F-980F-DD1124034768}"/>
              </a:ext>
            </a:extLst>
          </p:cNvPr>
          <p:cNvCxnSpPr>
            <a:cxnSpLocks/>
          </p:cNvCxnSpPr>
          <p:nvPr/>
        </p:nvCxnSpPr>
        <p:spPr>
          <a:xfrm>
            <a:off x="35606103" y="11891321"/>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6986472-8E71-4DD4-B008-F2A41A88B717}"/>
              </a:ext>
            </a:extLst>
          </p:cNvPr>
          <p:cNvCxnSpPr>
            <a:cxnSpLocks/>
          </p:cNvCxnSpPr>
          <p:nvPr/>
        </p:nvCxnSpPr>
        <p:spPr>
          <a:xfrm>
            <a:off x="34429219" y="12918604"/>
            <a:ext cx="1176884" cy="1361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731F8E4-7A56-4B99-947D-DF67890C3871}"/>
              </a:ext>
            </a:extLst>
          </p:cNvPr>
          <p:cNvCxnSpPr>
            <a:cxnSpLocks/>
          </p:cNvCxnSpPr>
          <p:nvPr/>
        </p:nvCxnSpPr>
        <p:spPr>
          <a:xfrm>
            <a:off x="36539988" y="11903154"/>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50723B8-AE2D-42A7-B8D0-2D16FADCEBF8}"/>
              </a:ext>
            </a:extLst>
          </p:cNvPr>
          <p:cNvCxnSpPr>
            <a:cxnSpLocks/>
          </p:cNvCxnSpPr>
          <p:nvPr/>
        </p:nvCxnSpPr>
        <p:spPr>
          <a:xfrm>
            <a:off x="37716872" y="11916770"/>
            <a:ext cx="0" cy="10408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CF528B9-64B9-4F97-AA85-8F7979AF3C20}"/>
              </a:ext>
            </a:extLst>
          </p:cNvPr>
          <p:cNvCxnSpPr>
            <a:cxnSpLocks/>
          </p:cNvCxnSpPr>
          <p:nvPr/>
        </p:nvCxnSpPr>
        <p:spPr>
          <a:xfrm>
            <a:off x="36539988" y="12944053"/>
            <a:ext cx="1176884" cy="1361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D490DB-99FD-4337-86B4-FB5C9195208E}"/>
              </a:ext>
            </a:extLst>
          </p:cNvPr>
          <p:cNvSpPr/>
          <p:nvPr/>
        </p:nvSpPr>
        <p:spPr>
          <a:xfrm>
            <a:off x="29317124" y="16724455"/>
            <a:ext cx="13492915" cy="661720"/>
          </a:xfrm>
          <a:prstGeom prst="rect">
            <a:avLst/>
          </a:prstGeom>
        </p:spPr>
        <p:txBody>
          <a:bodyPr wrap="square">
            <a:spAutoFit/>
          </a:bodyPr>
          <a:lstStyle/>
          <a:p>
            <a:pPr algn="ctr"/>
            <a:r>
              <a:rPr lang="en-US" sz="3700" b="1" u="sng" dirty="0"/>
              <a:t>EXPERIMENTS</a:t>
            </a:r>
          </a:p>
        </p:txBody>
      </p:sp>
      <p:sp>
        <p:nvSpPr>
          <p:cNvPr id="175" name="Text Placeholder 21">
            <a:extLst>
              <a:ext uri="{FF2B5EF4-FFF2-40B4-BE49-F238E27FC236}">
                <a16:creationId xmlns:a16="http://schemas.microsoft.com/office/drawing/2014/main" id="{1D70FA16-174C-4FF1-8118-68C2810D8A8F}"/>
              </a:ext>
            </a:extLst>
          </p:cNvPr>
          <p:cNvSpPr txBox="1">
            <a:spLocks/>
          </p:cNvSpPr>
          <p:nvPr/>
        </p:nvSpPr>
        <p:spPr>
          <a:xfrm>
            <a:off x="37852943" y="16660881"/>
            <a:ext cx="5046223" cy="745432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6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Wingdings" panose="05000000000000000000" pitchFamily="2" charset="2"/>
              <a:buChar char="Ø"/>
            </a:pPr>
            <a:r>
              <a:rPr lang="en-US" sz="3200" dirty="0"/>
              <a:t> Social network graphs from Facebook (4K vertices, 81K edges) and Twitter (88K vertices, 1.8M edges) collected by the Stanford Network Analysis Project (SNAP), </a:t>
            </a:r>
            <a:r>
              <a:rPr lang="en-US" sz="3200" dirty="0" err="1"/>
              <a:t>MovieLens</a:t>
            </a:r>
            <a:r>
              <a:rPr lang="en-US" sz="3200" dirty="0"/>
              <a:t> (27K movies, 200K ratings)</a:t>
            </a:r>
          </a:p>
          <a:p>
            <a:pPr marL="457200" indent="-457200">
              <a:buFont typeface="Wingdings" panose="05000000000000000000" pitchFamily="2" charset="2"/>
              <a:buChar char="Ø"/>
            </a:pPr>
            <a:r>
              <a:rPr lang="en-US" sz="3200" dirty="0"/>
              <a:t> Baselines: Offline Greedy, “</a:t>
            </a:r>
            <a:r>
              <a:rPr lang="en-US" sz="3200" dirty="0" err="1"/>
              <a:t>Robustified</a:t>
            </a:r>
            <a:r>
              <a:rPr lang="en-US" sz="3200" dirty="0"/>
              <a:t>” versions of streaming algorithms</a:t>
            </a:r>
          </a:p>
        </p:txBody>
      </p:sp>
      <p:pic>
        <p:nvPicPr>
          <p:cNvPr id="177" name="Picture 176">
            <a:extLst>
              <a:ext uri="{FF2B5EF4-FFF2-40B4-BE49-F238E27FC236}">
                <a16:creationId xmlns:a16="http://schemas.microsoft.com/office/drawing/2014/main" id="{77AA500E-6FB2-42C4-8FE9-A91DF53452EF}"/>
              </a:ext>
            </a:extLst>
          </p:cNvPr>
          <p:cNvPicPr>
            <a:picLocks noChangeAspect="1"/>
          </p:cNvPicPr>
          <p:nvPr/>
        </p:nvPicPr>
        <p:blipFill>
          <a:blip r:embed="rId34"/>
          <a:stretch>
            <a:fillRect/>
          </a:stretch>
        </p:blipFill>
        <p:spPr>
          <a:xfrm>
            <a:off x="29809801" y="23894097"/>
            <a:ext cx="12192000" cy="1916528"/>
          </a:xfrm>
          <a:prstGeom prst="rect">
            <a:avLst/>
          </a:prstGeom>
        </p:spPr>
      </p:pic>
      <p:sp>
        <p:nvSpPr>
          <p:cNvPr id="178" name="Rectangle 177">
            <a:extLst>
              <a:ext uri="{FF2B5EF4-FFF2-40B4-BE49-F238E27FC236}">
                <a16:creationId xmlns:a16="http://schemas.microsoft.com/office/drawing/2014/main" id="{AB447A29-B58A-429B-99D2-A3252E3F4DEA}"/>
              </a:ext>
            </a:extLst>
          </p:cNvPr>
          <p:cNvSpPr/>
          <p:nvPr/>
        </p:nvSpPr>
        <p:spPr>
          <a:xfrm>
            <a:off x="29276190" y="26002732"/>
            <a:ext cx="13492915" cy="661720"/>
          </a:xfrm>
          <a:prstGeom prst="rect">
            <a:avLst/>
          </a:prstGeom>
        </p:spPr>
        <p:txBody>
          <a:bodyPr wrap="square">
            <a:spAutoFit/>
          </a:bodyPr>
          <a:lstStyle/>
          <a:p>
            <a:pPr algn="ctr"/>
            <a:r>
              <a:rPr lang="en-US" sz="3700" b="1" u="sng" dirty="0"/>
              <a:t>REFERENCES</a:t>
            </a:r>
          </a:p>
        </p:txBody>
      </p:sp>
      <p:sp>
        <p:nvSpPr>
          <p:cNvPr id="12" name="Rectangle 11">
            <a:extLst>
              <a:ext uri="{FF2B5EF4-FFF2-40B4-BE49-F238E27FC236}">
                <a16:creationId xmlns:a16="http://schemas.microsoft.com/office/drawing/2014/main" id="{75D916EC-9694-4603-99D2-FCAF3D3FB100}"/>
              </a:ext>
            </a:extLst>
          </p:cNvPr>
          <p:cNvSpPr/>
          <p:nvPr/>
        </p:nvSpPr>
        <p:spPr>
          <a:xfrm>
            <a:off x="29445170" y="26914017"/>
            <a:ext cx="13551519" cy="4154984"/>
          </a:xfrm>
          <a:prstGeom prst="rect">
            <a:avLst/>
          </a:prstGeom>
        </p:spPr>
        <p:txBody>
          <a:bodyPr wrap="square">
            <a:spAutoFit/>
          </a:bodyPr>
          <a:lstStyle/>
          <a:p>
            <a:r>
              <a:rPr lang="en-US" sz="2400" dirty="0">
                <a:solidFill>
                  <a:srgbClr val="7030A0"/>
                </a:solidFill>
                <a:latin typeface="Times New Roman" panose="02020603050405020304" pitchFamily="18" charset="0"/>
                <a:cs typeface="Times New Roman" panose="02020603050405020304" pitchFamily="18" charset="0"/>
              </a:rPr>
              <a:t>[AMYZ19</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Dmitrii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Avdiukhin</a:t>
            </a:r>
            <a:r>
              <a:rPr lang="en-US" sz="2400" dirty="0">
                <a:latin typeface="Times New Roman" panose="02020603050405020304" pitchFamily="18" charset="0"/>
                <a:cs typeface="Times New Roman" panose="02020603050405020304" pitchFamily="18" charset="0"/>
              </a:rPr>
              <a:t>, Slobodan </a:t>
            </a:r>
            <a:r>
              <a:rPr lang="en-US" sz="2400" dirty="0" err="1">
                <a:latin typeface="Times New Roman" panose="02020603050405020304" pitchFamily="18" charset="0"/>
                <a:cs typeface="Times New Roman" panose="02020603050405020304" pitchFamily="18" charset="0"/>
              </a:rPr>
              <a:t>Mitrović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Grigory</a:t>
            </a:r>
            <a:r>
              <a:rPr lang="en-US" sz="2400" dirty="0">
                <a:latin typeface="Times New Roman" panose="02020603050405020304" pitchFamily="18" charset="0"/>
                <a:cs typeface="Times New Roman" panose="02020603050405020304" pitchFamily="18" charset="0"/>
              </a:rPr>
              <a:t> Yaroslavtsev, Samson Zhou. </a:t>
            </a:r>
            <a:r>
              <a:rPr lang="en-US" sz="2400" dirty="0" err="1">
                <a:latin typeface="Times New Roman" panose="02020603050405020304" pitchFamily="18" charset="0"/>
                <a:cs typeface="Times New Roman" panose="02020603050405020304" pitchFamily="18" charset="0"/>
              </a:rPr>
              <a:t>Adversarially</a:t>
            </a:r>
            <a:r>
              <a:rPr lang="en-US" sz="2400" dirty="0">
                <a:latin typeface="Times New Roman" panose="02020603050405020304" pitchFamily="18" charset="0"/>
                <a:cs typeface="Times New Roman" panose="02020603050405020304" pitchFamily="18" charset="0"/>
              </a:rPr>
              <a:t> Robust Submodular Maximization under Knapsack Constraints. KDD 2019</a:t>
            </a:r>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[BMKK14] </a:t>
            </a:r>
            <a:r>
              <a:rPr lang="en-US" sz="2400" dirty="0" err="1">
                <a:latin typeface="Times New Roman" panose="02020603050405020304" pitchFamily="18" charset="0"/>
                <a:cs typeface="Times New Roman" panose="02020603050405020304" pitchFamily="18" charset="0"/>
              </a:rPr>
              <a:t>Ashwinkumar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Badanidiyuru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Baharan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Mirzasoleiman</a:t>
            </a:r>
            <a:r>
              <a:rPr lang="en-US" sz="2400" dirty="0">
                <a:latin typeface="Times New Roman" panose="02020603050405020304" pitchFamily="18" charset="0"/>
                <a:cs typeface="Times New Roman" panose="02020603050405020304" pitchFamily="18" charset="0"/>
              </a:rPr>
              <a:t>, Amin </a:t>
            </a:r>
            <a:r>
              <a:rPr lang="en-US" sz="2400" dirty="0" err="1">
                <a:latin typeface="Times New Roman" panose="02020603050405020304" pitchFamily="18" charset="0"/>
                <a:cs typeface="Times New Roman" panose="02020603050405020304" pitchFamily="18" charset="0"/>
              </a:rPr>
              <a:t>Karbasi</a:t>
            </a:r>
            <a:r>
              <a:rPr lang="en-US" sz="2400" dirty="0">
                <a:latin typeface="Times New Roman" panose="02020603050405020304" pitchFamily="18" charset="0"/>
                <a:cs typeface="Times New Roman" panose="02020603050405020304" pitchFamily="18" charset="0"/>
              </a:rPr>
              <a:t>, and Andreas Krause. Streaming submodular maximization: Massive data summarization on the fly. KDD 2014.</a:t>
            </a:r>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[HKY17] </a:t>
            </a:r>
            <a:r>
              <a:rPr lang="en-US" sz="2400" dirty="0" err="1">
                <a:latin typeface="Times New Roman" panose="02020603050405020304" pitchFamily="18" charset="0"/>
                <a:cs typeface="Times New Roman" panose="02020603050405020304" pitchFamily="18" charset="0"/>
              </a:rPr>
              <a:t>Chien</a:t>
            </a:r>
            <a:r>
              <a:rPr lang="en-US" sz="2400" dirty="0">
                <a:latin typeface="Times New Roman" panose="02020603050405020304" pitchFamily="18" charset="0"/>
                <a:cs typeface="Times New Roman" panose="02020603050405020304" pitchFamily="18" charset="0"/>
              </a:rPr>
              <a:t>-Chung Huang, </a:t>
            </a:r>
            <a:r>
              <a:rPr lang="en-US" sz="2400" dirty="0" err="1">
                <a:latin typeface="Times New Roman" panose="02020603050405020304" pitchFamily="18" charset="0"/>
                <a:cs typeface="Times New Roman" panose="02020603050405020304" pitchFamily="18" charset="0"/>
              </a:rPr>
              <a:t>Naonori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Kakimura</a:t>
            </a:r>
            <a:r>
              <a:rPr lang="en-US" sz="2400" dirty="0">
                <a:latin typeface="Times New Roman" panose="02020603050405020304" pitchFamily="18" charset="0"/>
                <a:cs typeface="Times New Roman" panose="02020603050405020304" pitchFamily="18" charset="0"/>
              </a:rPr>
              <a:t>, and Yuichi Yoshida. Streaming algorithms for maximizing monotone submodular functions under a knapsack constraint. APPROX 2017</a:t>
            </a:r>
          </a:p>
          <a:p>
            <a:r>
              <a:rPr lang="en-US" sz="2400" dirty="0">
                <a:solidFill>
                  <a:srgbClr val="7030A0"/>
                </a:solidFill>
                <a:latin typeface="Times New Roman" panose="02020603050405020304" pitchFamily="18" charset="0"/>
                <a:cs typeface="Times New Roman" panose="02020603050405020304" pitchFamily="18" charset="0"/>
              </a:rPr>
              <a:t>[BMSC17] </a:t>
            </a:r>
            <a:r>
              <a:rPr lang="en-US" sz="2400" dirty="0" err="1">
                <a:latin typeface="Times New Roman" panose="02020603050405020304" pitchFamily="18" charset="0"/>
                <a:cs typeface="Times New Roman" panose="02020603050405020304" pitchFamily="18" charset="0"/>
              </a:rPr>
              <a:t>Ilija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Bogunovic</a:t>
            </a:r>
            <a:r>
              <a:rPr lang="en-US" sz="2400" dirty="0">
                <a:latin typeface="Times New Roman" panose="02020603050405020304" pitchFamily="18" charset="0"/>
                <a:cs typeface="Times New Roman" panose="02020603050405020304" pitchFamily="18" charset="0"/>
              </a:rPr>
              <a:t>, Slobodan </a:t>
            </a:r>
            <a:r>
              <a:rPr lang="en-US" sz="2400" dirty="0" err="1">
                <a:latin typeface="Times New Roman" panose="02020603050405020304" pitchFamily="18" charset="0"/>
                <a:cs typeface="Times New Roman" panose="02020603050405020304" pitchFamily="18" charset="0"/>
              </a:rPr>
              <a:t>Mitrović</a:t>
            </a:r>
            <a:r>
              <a:rPr lang="en-US" sz="2400" dirty="0">
                <a:latin typeface="Times New Roman" panose="02020603050405020304" pitchFamily="18" charset="0"/>
                <a:cs typeface="Times New Roman" panose="02020603050405020304" pitchFamily="18" charset="0"/>
              </a:rPr>
              <a:t>, Jonathan Scarlett, and Volkan </a:t>
            </a:r>
            <a:r>
              <a:rPr lang="en-US" sz="2400" dirty="0" err="1">
                <a:latin typeface="Times New Roman" panose="02020603050405020304" pitchFamily="18" charset="0"/>
                <a:cs typeface="Times New Roman" panose="02020603050405020304" pitchFamily="18" charset="0"/>
              </a:rPr>
              <a:t>Cevher</a:t>
            </a:r>
            <a:r>
              <a:rPr lang="en-US" sz="2400" dirty="0">
                <a:latin typeface="Times New Roman" panose="02020603050405020304" pitchFamily="18" charset="0"/>
                <a:cs typeface="Times New Roman" panose="02020603050405020304" pitchFamily="18" charset="0"/>
              </a:rPr>
              <a:t>. Robust submodular maximization: A non-uniform partitioning approach. ICML 2017</a:t>
            </a:r>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[NWF78] </a:t>
            </a:r>
            <a:r>
              <a:rPr lang="en-US" sz="2400" dirty="0">
                <a:latin typeface="Times New Roman" panose="02020603050405020304" pitchFamily="18" charset="0"/>
                <a:cs typeface="Times New Roman" panose="02020603050405020304" pitchFamily="18" charset="0"/>
              </a:rPr>
              <a:t>George L. </a:t>
            </a:r>
            <a:r>
              <a:rPr lang="en-US" sz="2400" dirty="0" err="1">
                <a:latin typeface="Times New Roman" panose="02020603050405020304" pitchFamily="18" charset="0"/>
                <a:cs typeface="Times New Roman" panose="02020603050405020304" pitchFamily="18" charset="0"/>
              </a:rPr>
              <a:t>Nemhauser</a:t>
            </a:r>
            <a:r>
              <a:rPr lang="en-US" sz="2400" dirty="0">
                <a:latin typeface="Times New Roman" panose="02020603050405020304" pitchFamily="18" charset="0"/>
                <a:cs typeface="Times New Roman" panose="02020603050405020304" pitchFamily="18" charset="0"/>
              </a:rPr>
              <a:t>, Laurence A. Wolsey, and Marshall L. Fisher. An analysis of approximations for maximizing submodular set functions - </a:t>
            </a:r>
            <a:r>
              <a:rPr lang="en-US" sz="2400" dirty="0" err="1">
                <a:latin typeface="Times New Roman" panose="02020603050405020304" pitchFamily="18" charset="0"/>
                <a:cs typeface="Times New Roman" panose="02020603050405020304" pitchFamily="18" charset="0"/>
              </a:rPr>
              <a:t>I.Math</a:t>
            </a:r>
            <a:r>
              <a:rPr lang="en-US" sz="2400" dirty="0">
                <a:latin typeface="Times New Roman" panose="02020603050405020304" pitchFamily="18" charset="0"/>
                <a:cs typeface="Times New Roman" panose="02020603050405020304" pitchFamily="18" charset="0"/>
              </a:rPr>
              <a:t>. Program. 14(1):265–294, 1978</a:t>
            </a:r>
          </a:p>
          <a:p>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1104</TotalTime>
  <Words>955</Words>
  <Application>Microsoft Office PowerPoint</Application>
  <PresentationFormat>Custom</PresentationFormat>
  <Paragraphs>122</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samson</cp:lastModifiedBy>
  <cp:revision>99</cp:revision>
  <cp:lastPrinted>2015-06-29T17:31:11Z</cp:lastPrinted>
  <dcterms:created xsi:type="dcterms:W3CDTF">2012-02-03T19:11:35Z</dcterms:created>
  <dcterms:modified xsi:type="dcterms:W3CDTF">2019-06-07T03:01:58Z</dcterms:modified>
</cp:coreProperties>
</file>