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347" r:id="rId4"/>
    <p:sldId id="348" r:id="rId5"/>
    <p:sldId id="350" r:id="rId6"/>
    <p:sldId id="35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363" r:id="rId37"/>
    <p:sldId id="362" r:id="rId38"/>
    <p:sldId id="364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37" r:id="rId54"/>
    <p:sldId id="339" r:id="rId55"/>
    <p:sldId id="365" r:id="rId56"/>
    <p:sldId id="366" r:id="rId57"/>
    <p:sldId id="340" r:id="rId58"/>
    <p:sldId id="341" r:id="rId59"/>
    <p:sldId id="359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60" r:id="rId68"/>
    <p:sldId id="36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FB8-21DD-4068-A59C-85B96732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9224-0B7E-4CE0-B3D7-DAAC59B9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0C5F-4994-468B-A9EB-D70D933F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A4F8-BE8F-466B-98AE-84BB590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E3C2-D262-49DE-9E8E-77F37E1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5F2E-A776-4CFC-9703-D78702BD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F1595-7722-4265-A190-FB651088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EF54-B508-427A-912E-591C8CFE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B761-D709-490D-A908-A5F9082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CE8F-10EF-4C16-B605-BC209835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2190E-4D42-439D-8266-B3A137E79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2C4C0-062A-4497-BDC1-33282588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EFDD-109A-419D-989F-2C60C982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CE77-4B31-41DD-8EB4-961EC87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ED16-42D5-4644-A5BF-E2813BC6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42FF-EAD3-44C3-A3A5-0A99A8A8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1244-C694-4C10-95CE-709C6AD6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A040-7010-4D0D-93F2-6382615B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A8C5-85B6-4B4D-A1D4-A6C4FBB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7310-909D-48D6-9C27-CDA31FEB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3907-9F41-40DA-8478-F48278C2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F526-2F4A-495D-AEBA-E0BBC5EB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6F81-1BE1-4599-BF86-0E8131A8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0B6D-35CF-49E9-AE56-FC15641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A99B-DD4A-4436-98C6-E91C44C3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C41A-6627-4F19-ACA5-DC31DA4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DD5F-C86F-4CD9-AACD-7F5B9D8D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9648-1051-4641-9786-493E708A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D62E6-C282-4006-BF3A-649DC11B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6593E-7E0A-4F11-A6E7-0078A05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B73EC-EAF8-4ACE-B821-D91B28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6F58-E6BF-4CAF-BB3C-09D6EDA5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C9E9-8AC7-4F2C-A9E8-82DB9A77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966AC-9C57-4B5C-8D13-722014F6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81539-A5EE-4FE1-AA10-3F0AF3EBF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F10A-4EF0-4711-A3BB-893ECE09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C2D36-7606-433D-97B8-A83D8D36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1052D-888B-42BC-BF58-F5044A3B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676C-3D23-4C42-97E7-BC2D62AF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9FD4-BCD1-47A1-8724-4BAD154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90C5C-1F98-47D2-BB91-F02EAF8D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1B893-0745-404D-8F6E-2B9E4B5B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3DD0-FBE7-45A6-9C3B-C7E401F1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2674-11D6-4A83-BB19-DB7F66ED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604D8-33CC-4443-8E82-3A46C4E3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85E0-63C6-4BC5-9BDB-7130840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AF5D-C29D-45D7-904D-1EB948FC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C79-E47A-469F-B823-7983810D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13B2-DAF4-40D0-88DD-F443C5A6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BA153-B4F6-4FA7-971E-2C4DDD6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A998-1FF3-4029-90DB-02E139C8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F7752-A8CD-4E5A-AE18-9798CB6B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53B1-475C-4E34-BB81-97EF296B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47672-6957-43BD-8BFA-7248B551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0B56C-0153-4AE6-BDC1-007153D9C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C811F-8BD1-4652-9F01-34707F68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B94-63D0-4D56-86C2-36C43CE9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57D4-C4FF-4CE0-9B22-6BF94E3A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15DB2-A556-4365-B21F-8AE79756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7FC3-AA36-4C92-B319-94800B12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7756-2697-4556-99D7-080E5AF4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5531-FDCB-4169-8FFA-F40D3D2830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C15-1EBA-42FB-80FE-277BC9AFC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DBAA-621E-4845-B013-09E8CDF1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7869"/>
            <a:ext cx="9144000" cy="138218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Password Hashing and Graph Pebbling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265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Jeremiah </a:t>
            </a:r>
            <a:r>
              <a:rPr lang="en-US" sz="2800" dirty="0" err="1"/>
              <a:t>Blocki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50"/>
                </a:solidFill>
              </a:rPr>
              <a:t>Samson Zhou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2782" y="5749834"/>
            <a:ext cx="2705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3975"/>
            <a:ext cx="3343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Memory Hard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Memory hard functions require comparatively more resources for adversaries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Data-dependent memory hard functions are susceptible to side-channel attacks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Data-independent memory hard functions (</a:t>
            </a:r>
            <a:r>
              <a:rPr lang="en-US" dirty="0" err="1"/>
              <a:t>iMHFs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5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12088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22566" y="33711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43930" y="3421931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22566" y="4601629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13393" y="5659070"/>
                <a:ext cx="303000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Hash function: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5659070"/>
                <a:ext cx="3030007" cy="584775"/>
              </a:xfrm>
              <a:prstGeom prst="rect">
                <a:avLst/>
              </a:prstGeom>
              <a:blipFill>
                <a:blip r:embed="rId2"/>
                <a:stretch>
                  <a:fillRect l="-502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8527BC-464B-44BC-837D-67DCBDA5F0F7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8527BC-464B-44BC-837D-67DCBDA5F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06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22566" y="33711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43930" y="3421931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2566" y="4601629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𝑝𝑤𝑑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𝑠𝑎𝑙𝑡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825" y="4526790"/>
            <a:ext cx="2466975" cy="1847850"/>
          </a:xfrm>
          <a:prstGeom prst="rect">
            <a:avLst/>
          </a:prstGeom>
        </p:spPr>
      </p:pic>
      <p:cxnSp>
        <p:nvCxnSpPr>
          <p:cNvPr id="23" name="Curved Connector 22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4649757-FA6C-4B88-B677-3B4BD6095D2D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4649757-FA6C-4B88-B677-3B4BD6095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97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143930" y="3421931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2566" y="4601629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B37A13-F23E-4375-AA83-A55BCAF52328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B37A13-F23E-4375-AA83-A55BCAF5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4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1" y="5668115"/>
                <a:ext cx="74765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1" y="5668115"/>
                <a:ext cx="747657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2DD239-5D8C-43AB-861B-F68E43CADDD5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2DD239-5D8C-43AB-861B-F68E43CAD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8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7576957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57" y="3396530"/>
                <a:ext cx="876300" cy="8490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2" y="5668115"/>
                <a:ext cx="737443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2" y="5668115"/>
                <a:ext cx="737443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B57575-10ED-42EE-9FFA-74EC9EBE24AC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B57575-10ED-42EE-9FFA-74EC9EBE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9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Calculating an </a:t>
            </a:r>
            <a:r>
              <a:rPr lang="en-US" dirty="0" err="1"/>
              <a:t>iMHF</a:t>
            </a:r>
            <a:r>
              <a:rPr lang="en-US" dirty="0"/>
              <a:t> can be modeled as graph pebbling [AS15]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96" y="3518199"/>
            <a:ext cx="3039208" cy="27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9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sp>
        <p:nvSpPr>
          <p:cNvPr id="4" name="Oval 3"/>
          <p:cNvSpPr/>
          <p:nvPr/>
        </p:nvSpPr>
        <p:spPr>
          <a:xfrm>
            <a:off x="1355272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0"/>
          </p:cNvCxnSpPr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750" y="33802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750" y="33802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Users tend to pick weak passwords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Server attacks are inevitable</a:t>
            </a:r>
          </a:p>
        </p:txBody>
      </p:sp>
      <p:pic>
        <p:nvPicPr>
          <p:cNvPr id="1026" name="Picture 2" descr="Image result for common pass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59" y="534384"/>
            <a:ext cx="4812079" cy="25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97" y="4001294"/>
            <a:ext cx="2509838" cy="2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93771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5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73821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07396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87609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469356" y="33993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35" y="3823316"/>
            <a:ext cx="5282170" cy="2773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How to quantify “memory-hardness” of </a:t>
                </a:r>
                <a:r>
                  <a:rPr lang="en-US" dirty="0" err="1"/>
                  <a:t>iMHF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ST-complexity: maximum number of pebbles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number of steps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2 pebbles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 steps = 14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GB" dirty="0"/>
                  <a:t>ST-complexity can scale badly with multiple evaluations [AS15]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dirty="0"/>
                  <a:t> [AS15]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∃ </m:t>
                    </m:r>
                  </m:oMath>
                </a14:m>
                <a:r>
                  <a:rPr lang="en-GB" dirty="0"/>
                  <a:t>function </a:t>
                </a:r>
                <a:r>
                  <a:rPr lang="en-GB" i="1" dirty="0"/>
                  <a:t>f</a:t>
                </a:r>
                <a:r>
                  <a:rPr lang="en-GB" dirty="0"/>
                  <a:t> such that: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𝑖𝑛𝑠𝑡𝑎𝑛𝑐𝑒𝑠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𝑆𝑇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750" y="33802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0536" y="5294376"/>
                <a:ext cx="14073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140737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30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9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93771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=3+2=5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3406628" cy="1257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=5+1=6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3406628" cy="1257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1" y="643467"/>
            <a:ext cx="7306317" cy="5571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454828-1597-49D8-AA3F-C43B94DBBB0D}"/>
              </a:ext>
            </a:extLst>
          </p:cNvPr>
          <p:cNvSpPr/>
          <p:nvPr/>
        </p:nvSpPr>
        <p:spPr>
          <a:xfrm>
            <a:off x="2528723" y="1025729"/>
            <a:ext cx="7220435" cy="3383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=6+2=8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83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73821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=8+2=10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67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07396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87609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469356" y="33993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5" y="5294376"/>
                <a:ext cx="4930109" cy="1256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=10+1=11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5" y="5294376"/>
                <a:ext cx="4930109" cy="1256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891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[AS15] CC amortizes well: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𝑐𝑜𝑝𝑖𝑒𝑠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27" y="692313"/>
            <a:ext cx="6005325" cy="1342963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7616290" y="295530"/>
            <a:ext cx="2268416" cy="213653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A4EDD8-FBF6-4AAD-B680-F347255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476195"/>
                  </p:ext>
                </p:extLst>
              </p:nvPr>
            </p:nvGraphicFramePr>
            <p:xfrm>
              <a:off x="1817370" y="2937510"/>
              <a:ext cx="7280910" cy="1632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8730">
                      <a:extLst>
                        <a:ext uri="{9D8B030D-6E8A-4147-A177-3AD203B41FA5}">
                          <a16:colId xmlns:a16="http://schemas.microsoft.com/office/drawing/2014/main" val="40961076"/>
                        </a:ext>
                      </a:extLst>
                    </a:gridCol>
                    <a:gridCol w="2403524">
                      <a:extLst>
                        <a:ext uri="{9D8B030D-6E8A-4147-A177-3AD203B41FA5}">
                          <a16:colId xmlns:a16="http://schemas.microsoft.com/office/drawing/2014/main" val="1686463265"/>
                        </a:ext>
                      </a:extLst>
                    </a:gridCol>
                    <a:gridCol w="2578656">
                      <a:extLst>
                        <a:ext uri="{9D8B030D-6E8A-4147-A177-3AD203B41FA5}">
                          <a16:colId xmlns:a16="http://schemas.microsoft.com/office/drawing/2014/main" val="2597751639"/>
                        </a:ext>
                      </a:extLst>
                    </a:gridCol>
                  </a:tblGrid>
                  <a:tr h="462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𝒄𝒄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Lower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Upper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000516"/>
                      </a:ext>
                    </a:extLst>
                  </a:tr>
                  <a:tr h="4691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Argon2i [BDK15]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1.75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[BZ17]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1.767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[BZ17]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845843"/>
                      </a:ext>
                    </a:extLst>
                  </a:tr>
                  <a:tr h="70079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DRSample</a:t>
                          </a:r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938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A4EDD8-FBF6-4AAD-B680-F347255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476195"/>
                  </p:ext>
                </p:extLst>
              </p:nvPr>
            </p:nvGraphicFramePr>
            <p:xfrm>
              <a:off x="1817370" y="2937510"/>
              <a:ext cx="7280910" cy="1632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8730">
                      <a:extLst>
                        <a:ext uri="{9D8B030D-6E8A-4147-A177-3AD203B41FA5}">
                          <a16:colId xmlns:a16="http://schemas.microsoft.com/office/drawing/2014/main" val="40961076"/>
                        </a:ext>
                      </a:extLst>
                    </a:gridCol>
                    <a:gridCol w="2403524">
                      <a:extLst>
                        <a:ext uri="{9D8B030D-6E8A-4147-A177-3AD203B41FA5}">
                          <a16:colId xmlns:a16="http://schemas.microsoft.com/office/drawing/2014/main" val="1686463265"/>
                        </a:ext>
                      </a:extLst>
                    </a:gridCol>
                    <a:gridCol w="2578656">
                      <a:extLst>
                        <a:ext uri="{9D8B030D-6E8A-4147-A177-3AD203B41FA5}">
                          <a16:colId xmlns:a16="http://schemas.microsoft.com/office/drawing/2014/main" val="2597751639"/>
                        </a:ext>
                      </a:extLst>
                    </a:gridCol>
                  </a:tblGrid>
                  <a:tr h="462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5" t="-6579" r="-218037" b="-25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Lower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Upper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000516"/>
                      </a:ext>
                    </a:extLst>
                  </a:tr>
                  <a:tr h="4691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Argon2i [BDK15]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5696" t="-103846" r="-108101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2742" t="-103846" r="-946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845843"/>
                      </a:ext>
                    </a:extLst>
                  </a:tr>
                  <a:tr h="70079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DRSample</a:t>
                          </a:r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5696" t="-138261" r="-108101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2742" t="-138261" r="-946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938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C60F20-7C8F-4A6C-BB6E-D6A03A65EBAA}"/>
                  </a:ext>
                </a:extLst>
              </p:cNvPr>
              <p:cNvSpPr/>
              <p:nvPr/>
            </p:nvSpPr>
            <p:spPr>
              <a:xfrm>
                <a:off x="3980764" y="5103898"/>
                <a:ext cx="2939142" cy="10730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7.3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C60F20-7C8F-4A6C-BB6E-D6A03A65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5103898"/>
                <a:ext cx="2939142" cy="10730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99AE46-8715-411F-8709-3920EC791EF2}"/>
                  </a:ext>
                </a:extLst>
              </p:cNvPr>
              <p:cNvSpPr/>
              <p:nvPr/>
            </p:nvSpPr>
            <p:spPr>
              <a:xfrm>
                <a:off x="7616290" y="5103897"/>
                <a:ext cx="1069132" cy="10730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99AE46-8715-411F-8709-3920EC791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90" y="5103897"/>
                <a:ext cx="1069132" cy="10730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8C0EB9-3C32-474D-A893-F5A9DBF20AE9}"/>
                  </a:ext>
                </a:extLst>
              </p:cNvPr>
              <p:cNvSpPr/>
              <p:nvPr/>
            </p:nvSpPr>
            <p:spPr>
              <a:xfrm>
                <a:off x="973133" y="5103896"/>
                <a:ext cx="2491579" cy="107306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Gap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500,000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8C0EB9-3C32-474D-A893-F5A9DBF20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3" y="5103896"/>
                <a:ext cx="2491579" cy="10730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13BB09-4DC1-415F-AFAD-AB5A5626CDB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450335" y="4570134"/>
            <a:ext cx="7490" cy="53376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3C58CA-D10A-4420-ABEA-7F07498B7A4F}"/>
              </a:ext>
            </a:extLst>
          </p:cNvPr>
          <p:cNvCxnSpPr>
            <a:cxnSpLocks/>
          </p:cNvCxnSpPr>
          <p:nvPr/>
        </p:nvCxnSpPr>
        <p:spPr>
          <a:xfrm flipH="1" flipV="1">
            <a:off x="7701559" y="4570137"/>
            <a:ext cx="471912" cy="53375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Data-independent memory hard functions require comparatively more resources for adversaries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Calculating an </a:t>
            </a:r>
            <a:r>
              <a:rPr lang="en-US" dirty="0" err="1"/>
              <a:t>iMHF</a:t>
            </a:r>
            <a:r>
              <a:rPr lang="en-US" dirty="0"/>
              <a:t> can be modeled as graph pebbling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Cumulative complexity better model than space-time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58" y="4121883"/>
            <a:ext cx="437197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843514"/>
            <a:ext cx="3039208" cy="27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licat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17" y="616205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Main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110" y="2121763"/>
                <a:ext cx="3764826" cy="377301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NP-hard!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Implication: Cryptanalysis of memory-hard functions is provably hard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10" y="2121763"/>
                <a:ext cx="3764826" cy="3773010"/>
              </a:xfrm>
              <a:blipFill>
                <a:blip r:embed="rId3"/>
                <a:stretch>
                  <a:fillRect l="-2751" t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471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Bounded 2-Linear Covering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equations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can 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dirty="0"/>
                  <a:t>so that all equations are satisfied?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Bounded 2-Linear Covering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equations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can we find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dirty="0"/>
                  <a:t>so that all equations are satisfied?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Bounded 2-Linear Covering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equations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can we find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dirty="0"/>
                  <a:t>so that all equations are satisfied?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+6=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b="1" dirty="0"/>
                  <a:t>Our Theorem</a:t>
                </a:r>
                <a:r>
                  <a:rPr lang="en-US" dirty="0"/>
                  <a:t>: B2LC is NP-complete (reduction from 3PARTITION)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6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41381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54970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99659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17912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89991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448340" y="34826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883775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45302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94345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41381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54970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99659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17912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89991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448340" y="19205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883775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145302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94345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235147" y="35724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47" y="3572447"/>
                <a:ext cx="53065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38224" y="22546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24" y="2254601"/>
                <a:ext cx="5306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46" y="4775315"/>
            <a:ext cx="2743200" cy="1666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4AE3A-DB08-434B-BD19-F5A0FCBB0F52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4AE3A-DB08-434B-BD19-F5A0FCB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5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305CF5-91C6-4C1C-8EA6-EF497B667CAF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08" y="4802586"/>
            <a:ext cx="4457700" cy="102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77" y="2752436"/>
            <a:ext cx="27622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9" y="252779"/>
            <a:ext cx="32004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27" y="2112393"/>
            <a:ext cx="2745033" cy="193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43" y="1886217"/>
            <a:ext cx="30480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456" y="445847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908" y="2085285"/>
            <a:ext cx="2327529" cy="1319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256" y="4743831"/>
            <a:ext cx="3381375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77" y="587910"/>
            <a:ext cx="2480828" cy="10936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3949" y="134207"/>
            <a:ext cx="1536573" cy="1516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9337" y="260332"/>
            <a:ext cx="1751871" cy="14211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0522" y="3697395"/>
            <a:ext cx="5715000" cy="695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18656" y="2478367"/>
            <a:ext cx="3973704" cy="809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5722" y="4661453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2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947525-5CD8-4F4C-88E9-B0C8AF2D0F3F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947525-5CD8-4F4C-88E9-B0C8AF2D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3E6A3F1-D7E8-4E4E-BB49-C507DDACD875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C45100-93FD-4D00-A33E-806B4AB76543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C45100-93FD-4D00-A33E-806B4AB7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79946F4-B520-43AE-AD0F-C058901BB10B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79946F4-B520-43AE-AD0F-C058901B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09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70751" y="363503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D4FF50-4BAD-412C-A3D2-7B354DFD0A04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D4FF50-4BAD-412C-A3D2-7B354DFD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D7334CC7-3FBD-45A3-B89B-914AC52D5568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61FF4D-646E-4686-8A9B-AD8EA265BBDF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61FF4D-646E-4686-8A9B-AD8EA265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CE9AB8-3DEA-439F-943F-6A6DAD7613F2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CE9AB8-3DEA-439F-943F-6A6DAD76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65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3852152" y="36890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576550-E12D-4B2D-8E3E-0F228118882E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576550-E12D-4B2D-8E3E-0F2281188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5D420A5-2E0B-493B-A744-F1253C3E6E2A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177AF0-A44A-422C-84A9-529245D4C3AB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177AF0-A44A-422C-84A9-529245D4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EFEB02-3992-4BC6-83A5-F21ECF85B4C7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EFEB02-3992-4BC6-83A5-F21ECF85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1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8216" y="51971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260169" y="3662392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8B898E-4378-4959-AD36-E0402F1F1BEB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8B898E-4378-4959-AD36-E0402F1F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A1D428E8-6B1E-4892-B390-FD9F4CB722CC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2317F3-C474-4DDF-B4B9-67FCDCCB37BB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2317F3-C474-4DDF-B4B9-67FCDCCB3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0D0CC5-54DE-4A98-9F87-C9BB525DCF2F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0D0CC5-54DE-4A98-9F87-C9BB525D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350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3877352" y="521618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98811" y="2089830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BB93BB-9460-40E0-B342-69612C49B89B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BB93BB-9460-40E0-B342-69612C49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8B0B70F-631F-4034-8122-C58C31B15584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F05F25-D0C0-4941-9828-BF954E1CAAC7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F05F25-D0C0-4941-9828-BF954E1C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027DC4-3F10-4FF9-BE58-29FE6FB326D2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027DC4-3F10-4FF9-BE58-29FE6FB32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7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306814" y="5239801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101414" y="365408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289045" y="2038747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3673AE-0CD1-4DC2-8DD2-21935160B921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3673AE-0CD1-4DC2-8DD2-21935160B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572215E-BCBE-4566-923A-89B2FE826594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076EC3-E300-46BF-BF85-F41F5C7CC395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076EC3-E300-46BF-BF85-F41F5C7C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492B538-9020-4A2D-A5C4-15A42E794010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492B538-9020-4A2D-A5C4-15A42E79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04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6724328" y="2083198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33123" y="521618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4ED75F-4348-4BB6-BA33-1B10952227CB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4ED75F-4348-4BB6-BA33-1B109522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AF20C5F4-BC83-4E6D-BDF1-CF31C1039EAC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A6C88C-6904-4578-B998-2F5B500CCED7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A6C88C-6904-4578-B998-2F5B500C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DB79E-3E9B-462F-87C9-0E0156CFAE7D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DB79E-3E9B-462F-87C9-0E0156CF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46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8149752" y="51971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705A99-1488-4E98-A402-21224FC05880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705A99-1488-4E98-A402-21224FC05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0FE6D4C-725B-4D4B-A1F1-6D9CEC608316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121713-1E72-4931-BC2A-EB7053B6431E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121713-1E72-4931-BC2A-EB7053B6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7B1DD3-6D28-4976-B842-FBD8833E8D4B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7B1DD3-6D28-4976-B842-FBD8833E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06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59373" y="52669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1696" y="52354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77352" y="208319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176456-514B-4608-ABCD-3061F425F95E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176456-514B-4608-ABCD-3061F425F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5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B41692E-DBAC-4F1F-BB05-8D410B35DDB5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2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59373" y="52669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1696" y="52354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77352" y="208319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6E8AAB-401B-4135-B10F-01BA25E567C1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6E8AAB-401B-4135-B10F-01BA25E5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35827BDB-F0B2-4F49-B483-64C15BCB64B8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248811-25CB-4365-B4C2-70625D940A03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248811-25CB-4365-B4C2-70625D940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F99EE-2012-44B7-B352-957308215775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F99EE-2012-44B7-B352-95730821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6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assword and 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4707" y="643467"/>
            <a:ext cx="988258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84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59373" y="52669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1696" y="52354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77352" y="2083197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6B6AEF-8D9A-48C7-9657-2B13FB6412C7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6B6AEF-8D9A-48C7-9657-2B13FB64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273AF1CF-37CD-4C30-9EA4-38FE424E4BA4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31D625-D443-4B05-A0DB-4F52CB82856A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31D625-D443-4B05-A0DB-4F52CB82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E85A83C-6440-4B29-A3FF-3D90CBF9B218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E85A83C-6440-4B29-A3FF-3D90CBF9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808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35" y="661988"/>
            <a:ext cx="333375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3" y="2719388"/>
            <a:ext cx="333375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676276"/>
            <a:ext cx="333375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2733676"/>
            <a:ext cx="33337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5" y="2733676"/>
            <a:ext cx="333375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5100637"/>
            <a:ext cx="9677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9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8F993-1D63-43DF-B4CD-89B2ABBA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92" y="1352550"/>
            <a:ext cx="10344758" cy="53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9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We show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NP-hard (as is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Integer Program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 integrality gap.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Evidence that a problem is hard to approximate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show that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 is NP-hard to determine whether 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 (even for graphs with bounded degree).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 is hard to: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a factor of 1.3 (minimum Vertex Cover).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a factor of 2 (Unique Games Conjecture).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An optimal cumulative cost pebbling of a graph may take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06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860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Does there exist an algorithm 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 there exist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so that given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 graph, we </a:t>
                </a:r>
                <a:r>
                  <a:rPr lang="en-US"/>
                  <a:t>can find a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nodes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depth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approximation helps!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8606"/>
              </a:xfrm>
              <a:blipFill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55273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73526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2231573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02665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>
            <a:off x="3660712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31804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5089851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50057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>
            <a:off x="6508104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468310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7926357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871013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9329060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0"/>
            <a:endCxn id="7" idx="0"/>
          </p:cNvCxnSpPr>
          <p:nvPr/>
        </p:nvCxnSpPr>
        <p:spPr>
          <a:xfrm rot="5400000" flipH="1" flipV="1">
            <a:off x="3217119" y="247434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7" y="247434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2" y="331073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2" y="332978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/>
          <p:cNvSpPr/>
          <p:nvPr/>
        </p:nvSpPr>
        <p:spPr>
          <a:xfrm>
            <a:off x="5761725" y="4018188"/>
            <a:ext cx="616458" cy="608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18038" y="5011064"/>
                <a:ext cx="27991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(1,3)</m:t>
                    </m:r>
                  </m:oMath>
                </a14:m>
                <a:r>
                  <a:rPr lang="en-US" sz="2800" dirty="0"/>
                  <a:t> - reducible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38" y="5011064"/>
                <a:ext cx="2799183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21" grpId="0" animBg="1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say that a directed acyclic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 if there exists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nodes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depth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355272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2773525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02664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1803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050056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468309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7926356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871012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9329059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0"/>
            <a:endCxn id="15" idx="0"/>
          </p:cNvCxnSpPr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&quot;No&quot; Symbol 32"/>
          <p:cNvSpPr/>
          <p:nvPr/>
        </p:nvSpPr>
        <p:spPr>
          <a:xfrm>
            <a:off x="5761724" y="3525818"/>
            <a:ext cx="616458" cy="608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018037" y="4518694"/>
                <a:ext cx="27991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(1,3)</m:t>
                    </m:r>
                  </m:oMath>
                </a14:m>
                <a:r>
                  <a:rPr lang="en-US" sz="2800" dirty="0"/>
                  <a:t> - reducible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37" y="4518694"/>
                <a:ext cx="2799183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33" grpId="0" animBg="1"/>
      <p:bldP spid="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deduce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Depth-robustness is a </a:t>
                </a:r>
                <a:r>
                  <a:rPr lang="en-US" i="1" dirty="0"/>
                  <a:t>necessary</a:t>
                </a:r>
                <a:r>
                  <a:rPr lang="en-US" dirty="0"/>
                  <a:t> condition for secure </a:t>
                </a:r>
                <a:r>
                  <a:rPr lang="en-US" dirty="0" err="1"/>
                  <a:t>iMHFs</a:t>
                </a:r>
                <a:r>
                  <a:rPr lang="en-US" dirty="0"/>
                  <a:t> (AB16)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There exists attack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Depth-robustness is a </a:t>
                </a:r>
                <a:r>
                  <a:rPr lang="en-US" i="1" dirty="0"/>
                  <a:t>sufficient</a:t>
                </a:r>
                <a:r>
                  <a:rPr lang="en-US" dirty="0"/>
                  <a:t> condition for secure </a:t>
                </a:r>
                <a:r>
                  <a:rPr lang="en-US" dirty="0" err="1"/>
                  <a:t>iMHFs</a:t>
                </a:r>
                <a:r>
                  <a:rPr lang="en-US" dirty="0"/>
                  <a:t> (ABP16)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191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65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1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614362"/>
            <a:ext cx="10029825" cy="562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12" y="720237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Users tend to pick weak passwords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Server attacks are inevitable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Try to mitigate offline attacks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Specialized hardware (ASIC)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hashes per second.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97" y="4001294"/>
            <a:ext cx="2509838" cy="2658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08" y="4497981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Reducing 3-PARTITION to B2LC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Reducing B2LC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28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99" y="2632520"/>
            <a:ext cx="9039225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40258" y="1690688"/>
                <a:ext cx="1217706" cy="786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58" y="1690688"/>
                <a:ext cx="1217706" cy="786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5003102"/>
            <a:ext cx="35242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2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4028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6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373700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1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79697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56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47316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191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47316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53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3-PARTITION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integers, can we partition them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sets, each with the same sum?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1,2,4,5,6,7,8,11,13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2,4,13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→19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1,7,11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→19</m:t>
                    </m:r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5,6,8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→19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{1,2,3,4,6,7,9,10,11}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Reducing 3-PARTITION to B2LC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Reducing B2LC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Password Hash Function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“Moderately Expensive”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Expensive to compute on ASIC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Fast and cheap on PC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25" y="496383"/>
            <a:ext cx="2509838" cy="2658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94" y="3286125"/>
            <a:ext cx="2628900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181" y="3801808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76" y="1020127"/>
            <a:ext cx="2647188" cy="186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44" y="1020127"/>
            <a:ext cx="2647188" cy="186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44" y="3513903"/>
            <a:ext cx="2509838" cy="2658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07" y="351390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86" y="2617088"/>
            <a:ext cx="3142335" cy="20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76" y="1020127"/>
            <a:ext cx="2647188" cy="186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44" y="1020127"/>
            <a:ext cx="2647188" cy="186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44" y="3513903"/>
            <a:ext cx="2509838" cy="2658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07" y="351390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86" y="2617088"/>
            <a:ext cx="3142335" cy="20646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49C370-D28A-434C-B462-943E59B80A75}"/>
              </a:ext>
            </a:extLst>
          </p:cNvPr>
          <p:cNvSpPr/>
          <p:nvPr/>
        </p:nvSpPr>
        <p:spPr>
          <a:xfrm>
            <a:off x="7021828" y="1424970"/>
            <a:ext cx="4324196" cy="345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CAF2CD-3F8C-46C7-82CF-BBB022777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6" y="1761068"/>
            <a:ext cx="3708724" cy="277907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531D73-D902-4341-96A7-38BC59E1A703}"/>
              </a:ext>
            </a:extLst>
          </p:cNvPr>
          <p:cNvSpPr/>
          <p:nvPr/>
        </p:nvSpPr>
        <p:spPr>
          <a:xfrm>
            <a:off x="763107" y="1474516"/>
            <a:ext cx="3846215" cy="345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F8E76C-B195-4241-BDD6-9E31ACA66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59" y="1660094"/>
            <a:ext cx="3347477" cy="29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6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1409</Words>
  <Application>Microsoft Office PowerPoint</Application>
  <PresentationFormat>Widescreen</PresentationFormat>
  <Paragraphs>279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Password Hashing and Graph Pebbling</vt:lpstr>
      <vt:lpstr>Motivation</vt:lpstr>
      <vt:lpstr>PowerPoint Presentation</vt:lpstr>
      <vt:lpstr>PowerPoint Presentation</vt:lpstr>
      <vt:lpstr>PowerPoint Presentation</vt:lpstr>
      <vt:lpstr>Motivation</vt:lpstr>
      <vt:lpstr>Password Hash Function Goals</vt:lpstr>
      <vt:lpstr>PowerPoint Presentation</vt:lpstr>
      <vt:lpstr>PowerPoint Presentation</vt:lpstr>
      <vt:lpstr>Memory Hard Functions</vt:lpstr>
      <vt:lpstr>iMHFs</vt:lpstr>
      <vt:lpstr>iMHFs</vt:lpstr>
      <vt:lpstr>iMHFs</vt:lpstr>
      <vt:lpstr>iMHFs</vt:lpstr>
      <vt:lpstr>iMHFs</vt:lpstr>
      <vt:lpstr>iMHFs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iMHFs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iMHFs</vt:lpstr>
      <vt:lpstr>Review</vt:lpstr>
      <vt:lpstr>Main Result</vt:lpstr>
      <vt:lpstr>Bounded 2-Linear Covering</vt:lpstr>
      <vt:lpstr>Bounded 2-Linear Covering</vt:lpstr>
      <vt:lpstr>Bounded 2-Linear Covering</vt:lpstr>
      <vt:lpstr>Reductions</vt:lpstr>
      <vt:lpstr>Reductions</vt:lpstr>
      <vt:lpstr>Honest Pebbling</vt:lpstr>
      <vt:lpstr>Honest Pebbling</vt:lpstr>
      <vt:lpstr>Honest Pebbling</vt:lpstr>
      <vt:lpstr>Honest Pebbling</vt:lpstr>
      <vt:lpstr>Honest Pebbling</vt:lpstr>
      <vt:lpstr>Honest Pebbling</vt:lpstr>
      <vt:lpstr>Honest Pebbling</vt:lpstr>
      <vt:lpstr>Cheater!</vt:lpstr>
      <vt:lpstr>Cheater!</vt:lpstr>
      <vt:lpstr>Cheater!</vt:lpstr>
      <vt:lpstr>Cheater!</vt:lpstr>
      <vt:lpstr>Reductions</vt:lpstr>
      <vt:lpstr>Summary</vt:lpstr>
      <vt:lpstr>Open Questions</vt:lpstr>
      <vt:lpstr>Graph Reducibility</vt:lpstr>
      <vt:lpstr>Graph Reducibility</vt:lpstr>
      <vt:lpstr>PowerPoint Presentation</vt:lpstr>
      <vt:lpstr>Questions?</vt:lpstr>
      <vt:lpstr>PowerPoint Presentation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3-PARTITION</vt:lpstr>
      <vt:lpstr>Reductions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Computational Complexity of Minimal Cumulative Cost Graph Pebbling</dc:title>
  <dc:creator>Samson S Zhou</dc:creator>
  <cp:lastModifiedBy>Samson S Zhou</cp:lastModifiedBy>
  <cp:revision>31</cp:revision>
  <dcterms:created xsi:type="dcterms:W3CDTF">2018-02-26T21:02:00Z</dcterms:created>
  <dcterms:modified xsi:type="dcterms:W3CDTF">2018-04-13T18:24:42Z</dcterms:modified>
</cp:coreProperties>
</file>