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2" r:id="rId1"/>
  </p:sldMasterIdLst>
  <p:notesMasterIdLst>
    <p:notesMasterId r:id="rId44"/>
  </p:notesMasterIdLst>
  <p:sldIdLst>
    <p:sldId id="256" r:id="rId2"/>
    <p:sldId id="258" r:id="rId3"/>
    <p:sldId id="257" r:id="rId4"/>
    <p:sldId id="259" r:id="rId5"/>
    <p:sldId id="274" r:id="rId6"/>
    <p:sldId id="261" r:id="rId7"/>
    <p:sldId id="260" r:id="rId8"/>
    <p:sldId id="263" r:id="rId9"/>
    <p:sldId id="286" r:id="rId10"/>
    <p:sldId id="266" r:id="rId11"/>
    <p:sldId id="268" r:id="rId12"/>
    <p:sldId id="269" r:id="rId13"/>
    <p:sldId id="317" r:id="rId14"/>
    <p:sldId id="270" r:id="rId15"/>
    <p:sldId id="322" r:id="rId16"/>
    <p:sldId id="345" r:id="rId17"/>
    <p:sldId id="342" r:id="rId18"/>
    <p:sldId id="325" r:id="rId19"/>
    <p:sldId id="327" r:id="rId20"/>
    <p:sldId id="344" r:id="rId21"/>
    <p:sldId id="329" r:id="rId22"/>
    <p:sldId id="330" r:id="rId23"/>
    <p:sldId id="332" r:id="rId24"/>
    <p:sldId id="335" r:id="rId25"/>
    <p:sldId id="336" r:id="rId26"/>
    <p:sldId id="339" r:id="rId27"/>
    <p:sldId id="340" r:id="rId28"/>
    <p:sldId id="341" r:id="rId29"/>
    <p:sldId id="276" r:id="rId30"/>
    <p:sldId id="288" r:id="rId31"/>
    <p:sldId id="278" r:id="rId32"/>
    <p:sldId id="280" r:id="rId33"/>
    <p:sldId id="349" r:id="rId34"/>
    <p:sldId id="311" r:id="rId35"/>
    <p:sldId id="313" r:id="rId36"/>
    <p:sldId id="348" r:id="rId37"/>
    <p:sldId id="315" r:id="rId38"/>
    <p:sldId id="314" r:id="rId39"/>
    <p:sldId id="343" r:id="rId40"/>
    <p:sldId id="346" r:id="rId41"/>
    <p:sldId id="347" r:id="rId42"/>
    <p:sldId id="28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444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38.wmf"/><Relationship Id="rId1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53.wmf"/><Relationship Id="rId4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5DB50-DB9F-409B-B746-B6E13986889E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612D1-4EBC-4024-8EE2-92C52BA6FB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342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12D1-4EBC-4024-8EE2-92C52BA6FB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3478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12D1-4EBC-4024-8EE2-92C52BA6FB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6411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12D1-4EBC-4024-8EE2-92C52BA6FB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6411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much text on this slide…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12D1-4EBC-4024-8EE2-92C52BA6FB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3259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Emphasize that if there is only one defect, we</a:t>
            </a:r>
            <a:r>
              <a:rPr lang="en-US" baseline="0" dirty="0" smtClean="0"/>
              <a:t> can uniquely determine defects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12D1-4EBC-4024-8EE2-92C52BA6FB3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Completely rework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12D1-4EBC-4024-8EE2-92C52BA6FB3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much text on this slide…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12D1-4EBC-4024-8EE2-92C52BA6FB3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3259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line</a:t>
            </a:r>
            <a:r>
              <a:rPr lang="en-US" baseline="0" dirty="0" smtClean="0"/>
              <a:t> doesn’t show up the math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12D1-4EBC-4024-8EE2-92C52BA6FB3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6097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result with previous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12D1-4EBC-4024-8EE2-92C52BA6FB3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12D1-4EBC-4024-8EE2-92C52BA6FB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0335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12D1-4EBC-4024-8EE2-92C52BA6FB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602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12D1-4EBC-4024-8EE2-92C52BA6FB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0593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12D1-4EBC-4024-8EE2-92C52BA6FB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7538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12D1-4EBC-4024-8EE2-92C52BA6FB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767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12D1-4EBC-4024-8EE2-92C52BA6FB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3990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12D1-4EBC-4024-8EE2-92C52BA6FB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0393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get a weird display of symbols here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12D1-4EBC-4024-8EE2-92C52BA6FB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325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8E53-8BD6-4618-B5D3-9A2B06141E0E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313C-D439-42E5-8974-AAF96D311643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7C3B-1A00-4012-9E7F-E81832526B08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E668-DEBE-470B-AE70-322E7D2C8FFE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80D9-6D63-43A8-96E4-75A1DC62ADD9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1EDA-D129-49C9-9941-31ED767738CD}" type="datetime1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30FE-3254-4BA3-B7DA-219032E0352B}" type="datetime1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D7A0-DEC3-4EB4-8B58-88F01A409687}" type="datetime1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EC99-8F65-4E84-A78E-31F7CFFA6CD8}" type="datetime1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2AFF-ECFA-4488-98F4-96B6BCC54351}" type="datetime1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58C3-D65F-4160-A158-4D2255E48B05}" type="datetime1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41AA-AE16-4AE1-A133-8C0CFCC1E480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ECC8A-EAFA-4BFB-9B14-354EC746CD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44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jpeg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jpeg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7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6.emf"/><Relationship Id="rId4" Type="http://schemas.openxmlformats.org/officeDocument/2006/relationships/notesSlide" Target="../notesSlides/notesSlide12.xml"/><Relationship Id="rId9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9.emf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78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77.emf"/><Relationship Id="rId5" Type="http://schemas.openxmlformats.org/officeDocument/2006/relationships/tags" Target="../tags/tag16.xml"/><Relationship Id="rId15" Type="http://schemas.openxmlformats.org/officeDocument/2006/relationships/image" Target="../media/image81.emf"/><Relationship Id="rId10" Type="http://schemas.openxmlformats.org/officeDocument/2006/relationships/image" Target="../media/image76.emf"/><Relationship Id="rId4" Type="http://schemas.openxmlformats.org/officeDocument/2006/relationships/tags" Target="../tags/tag15.xml"/><Relationship Id="rId9" Type="http://schemas.openxmlformats.org/officeDocument/2006/relationships/image" Target="../media/image75.emf"/><Relationship Id="rId14" Type="http://schemas.openxmlformats.org/officeDocument/2006/relationships/image" Target="../media/image8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3.bin"/><Relationship Id="rId2" Type="http://schemas.openxmlformats.org/officeDocument/2006/relationships/tags" Target="../tags/tag19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6.emf"/><Relationship Id="rId4" Type="http://schemas.openxmlformats.org/officeDocument/2006/relationships/notesSlide" Target="../notesSlides/notesSlide15.xml"/><Relationship Id="rId9" Type="http://schemas.openxmlformats.org/officeDocument/2006/relationships/oleObject" Target="../embeddings/oleObject4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46.bin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10.emf"/><Relationship Id="rId18" Type="http://schemas.openxmlformats.org/officeDocument/2006/relationships/image" Target="../media/image15.emf"/><Relationship Id="rId3" Type="http://schemas.openxmlformats.org/officeDocument/2006/relationships/tags" Target="../tags/tag4.xml"/><Relationship Id="rId21" Type="http://schemas.openxmlformats.org/officeDocument/2006/relationships/image" Target="../media/image18.emf"/><Relationship Id="rId7" Type="http://schemas.openxmlformats.org/officeDocument/2006/relationships/tags" Target="../tags/tag8.xml"/><Relationship Id="rId12" Type="http://schemas.openxmlformats.org/officeDocument/2006/relationships/image" Target="../media/image9.jpeg"/><Relationship Id="rId17" Type="http://schemas.openxmlformats.org/officeDocument/2006/relationships/image" Target="../media/image14.emf"/><Relationship Id="rId2" Type="http://schemas.openxmlformats.org/officeDocument/2006/relationships/tags" Target="../tags/tag3.xml"/><Relationship Id="rId16" Type="http://schemas.openxmlformats.org/officeDocument/2006/relationships/image" Target="../media/image13.emf"/><Relationship Id="rId20" Type="http://schemas.openxmlformats.org/officeDocument/2006/relationships/image" Target="../media/image17.emf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8.jpeg"/><Relationship Id="rId5" Type="http://schemas.openxmlformats.org/officeDocument/2006/relationships/tags" Target="../tags/tag6.xml"/><Relationship Id="rId15" Type="http://schemas.openxmlformats.org/officeDocument/2006/relationships/image" Target="../media/image12.jpeg"/><Relationship Id="rId10" Type="http://schemas.openxmlformats.org/officeDocument/2006/relationships/notesSlide" Target="../notesSlides/notesSlide3.xml"/><Relationship Id="rId19" Type="http://schemas.openxmlformats.org/officeDocument/2006/relationships/image" Target="../media/image16.emf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2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2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9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90600"/>
            <a:ext cx="8534400" cy="16986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Nearly Optimal Sparse Group Testing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0400"/>
            <a:ext cx="7772400" cy="20574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Venkata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Gandikota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Purdue University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Elena </a:t>
            </a:r>
            <a:r>
              <a:rPr lang="en-US" sz="2800" dirty="0" err="1" smtClean="0">
                <a:solidFill>
                  <a:schemeClr val="tx1"/>
                </a:solidFill>
              </a:rPr>
              <a:t>Grigorescu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Purdue University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Sidhart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Jaggi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Chinese University of Hong Kong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Samson Zhou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Purdue University</a:t>
            </a:r>
            <a:endParaRPr lang="en-US" sz="28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 smtClean="0"/>
              <a:t>TexPoint</a:t>
            </a:r>
            <a:r>
              <a:rPr lang="en-US" dirty="0" smtClean="0"/>
              <a:t> fonts used in EMF. </a:t>
            </a:r>
          </a:p>
          <a:p>
            <a:r>
              <a:rPr lang="en-US" dirty="0" smtClean="0"/>
              <a:t>Read the </a:t>
            </a:r>
            <a:r>
              <a:rPr lang="en-US" dirty="0" err="1" smtClean="0"/>
              <a:t>TexPoint</a:t>
            </a:r>
            <a:r>
              <a:rPr lang="en-US" dirty="0" smtClean="0"/>
              <a:t> manual before you delete this box.: </a:t>
            </a:r>
            <a:r>
              <a:rPr lang="en-US" dirty="0" smtClean="0">
                <a:latin typeface="CMMI10"/>
              </a:rPr>
              <a:t>A</a:t>
            </a:r>
            <a:r>
              <a:rPr lang="en-US" dirty="0" smtClean="0">
                <a:latin typeface="CMR10"/>
              </a:rPr>
              <a:t>A</a:t>
            </a:r>
            <a:r>
              <a:rPr lang="en-US" dirty="0" smtClean="0">
                <a:latin typeface="CMSY10ORIG"/>
              </a:rPr>
              <a:t>A</a:t>
            </a:r>
            <a:r>
              <a:rPr lang="en-US" dirty="0" smtClean="0">
                <a:latin typeface="CMMI7"/>
              </a:rPr>
              <a:t>A</a:t>
            </a:r>
            <a:r>
              <a:rPr lang="en-US" dirty="0" smtClean="0">
                <a:latin typeface="CMR7"/>
              </a:rPr>
              <a:t>A</a:t>
            </a:r>
            <a:r>
              <a:rPr lang="en-US" dirty="0" smtClean="0">
                <a:latin typeface="CMEX10"/>
              </a:rPr>
              <a:t>A</a:t>
            </a:r>
            <a:r>
              <a:rPr lang="en-US" dirty="0" smtClean="0">
                <a:latin typeface="CMR5"/>
              </a:rPr>
              <a:t>A</a:t>
            </a:r>
            <a:r>
              <a:rPr lang="en-US" dirty="0" smtClean="0">
                <a:latin typeface="CMSY5"/>
              </a:rPr>
              <a:t>A</a:t>
            </a:r>
            <a:r>
              <a:rPr lang="en-US" dirty="0" smtClean="0">
                <a:latin typeface="CMMI5"/>
              </a:rPr>
              <a:t>A</a:t>
            </a:r>
            <a:r>
              <a:rPr lang="en-US" dirty="0" smtClean="0">
                <a:latin typeface="CMSY7"/>
              </a:rPr>
              <a:t>A</a:t>
            </a:r>
            <a:r>
              <a:rPr lang="en-US" dirty="0" smtClean="0">
                <a:latin typeface="CMTI10"/>
              </a:rPr>
              <a:t>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5715000"/>
            <a:ext cx="2705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son\AppData\Local\Microsoft\Windows\Temporary Internet Files\Content.IE5\5B6WD6G6\dracula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752600"/>
            <a:ext cx="1709738" cy="1905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Real World Limitations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7" name="Picture 3" descr="C:\Users\Samson\AppData\Local\Microsoft\Windows\Temporary Internet Files\Content.IE5\7GFA1BL4\000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524000"/>
            <a:ext cx="1828800" cy="2294709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04800" y="4038600"/>
            <a:ext cx="4572000" cy="1569660"/>
          </a:xfrm>
          <a:prstGeom prst="rect">
            <a:avLst/>
          </a:prstGeom>
          <a:blipFill rotWithShape="0">
            <a:blip r:embed="rId4" cstate="print"/>
            <a:stretch>
              <a:fillRect l="-3333" t="-5058" r="-3467" b="-12062"/>
            </a:stretch>
          </a:blipFill>
        </p:spPr>
        <p:txBody>
          <a:bodyPr/>
          <a:lstStyle/>
          <a:p>
            <a:endParaRPr lang="en-US" dirty="0">
              <a:noFill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876800" y="4038600"/>
                <a:ext cx="40386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smtClean="0"/>
                  <a:t>Each test can include at most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 smtClean="0"/>
                  <a:t>items</a:t>
                </a:r>
              </a:p>
              <a:p>
                <a:pPr>
                  <a:buNone/>
                </a:pPr>
                <a:r>
                  <a:rPr lang="en-US" sz="32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-</a:t>
                </a:r>
                <a:r>
                  <a:rPr lang="en-US" sz="32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sized tests)</a:t>
                </a:r>
                <a:endParaRPr lang="en-US" sz="3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038600"/>
                <a:ext cx="4038600" cy="1569660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3771" t="-5058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2209800"/>
            <a:ext cx="2819400" cy="121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Our Results: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-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divisible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items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 cstate="print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" y="2133600"/>
            <a:ext cx="8915400" cy="1384995"/>
          </a:xfrm>
          <a:prstGeom prst="rect">
            <a:avLst/>
          </a:prstGeom>
          <a:blipFill rotWithShape="0">
            <a:blip r:embed="rId5" cstate="print"/>
            <a:stretch>
              <a:fillRect l="-1436" t="-3965" b="-11894"/>
            </a:stretch>
          </a:blipFill>
        </p:spPr>
        <p:txBody>
          <a:bodyPr/>
          <a:lstStyle/>
          <a:p>
            <a:endParaRPr lang="en-US" dirty="0">
              <a:noFill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8634144"/>
              </p:ext>
            </p:extLst>
          </p:nvPr>
        </p:nvGraphicFramePr>
        <p:xfrm>
          <a:off x="2247900" y="2590800"/>
          <a:ext cx="2082800" cy="584200"/>
        </p:xfrm>
        <a:graphic>
          <a:graphicData uri="http://schemas.openxmlformats.org/presentationml/2006/ole">
            <p:oleObj spid="_x0000_s19501" name="Equation" r:id="rId6" imgW="850680" imgH="241200" progId="Equation.3">
              <p:embed/>
            </p:oleObj>
          </a:graphicData>
        </a:graphic>
      </p:graphicFrame>
      <p:sp>
        <p:nvSpPr>
          <p:cNvPr id="13" name="Rectangle 12"/>
          <p:cNvSpPr/>
          <p:nvPr/>
        </p:nvSpPr>
        <p:spPr>
          <a:xfrm>
            <a:off x="228600" y="39624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Theorem.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Ǝ a randomized algorithm: T = 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51816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Theorem.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Ǝ a deterministic algorithm: T =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477000" y="3733800"/>
          <a:ext cx="2394855" cy="1081548"/>
        </p:xfrm>
        <a:graphic>
          <a:graphicData uri="http://schemas.openxmlformats.org/presentationml/2006/ole">
            <p:oleObj spid="_x0000_s19502" name="Equation" r:id="rId7" imgW="1180588" imgH="533169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705600" y="4953000"/>
          <a:ext cx="2057400" cy="1028700"/>
        </p:xfrm>
        <a:graphic>
          <a:graphicData uri="http://schemas.openxmlformats.org/presentationml/2006/ole">
            <p:oleObj spid="_x0000_s19503" name="Equation" r:id="rId8" imgW="1066337" imgH="533169" progId="Equation.3">
              <p:embed/>
            </p:oleObj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Our Results: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-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sized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tests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 cstate="print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28600" y="2133600"/>
            <a:ext cx="891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Theorem.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Given </a:t>
            </a:r>
            <a:r>
              <a:rPr lang="en-US" sz="2800" dirty="0" smtClean="0">
                <a:solidFill>
                  <a:srgbClr val="C00000"/>
                </a:solidFill>
              </a:rPr>
              <a:t>n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items, with </a:t>
            </a:r>
            <a:r>
              <a:rPr lang="en-US" sz="2800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defects:</a:t>
            </a:r>
          </a:p>
          <a:p>
            <a:pPr>
              <a:buNone/>
            </a:pP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                                tests are needed in the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NAGT,	</a:t>
            </a:r>
            <a:r>
              <a:rPr lang="el-GR" sz="2800" dirty="0" smtClean="0">
                <a:solidFill>
                  <a:srgbClr val="C00000"/>
                </a:solidFill>
              </a:rPr>
              <a:t>ρ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-sized tests model.  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54363965"/>
              </p:ext>
            </p:extLst>
          </p:nvPr>
        </p:nvGraphicFramePr>
        <p:xfrm>
          <a:off x="2057400" y="2667000"/>
          <a:ext cx="2590800" cy="1048197"/>
        </p:xfrm>
        <a:graphic>
          <a:graphicData uri="http://schemas.openxmlformats.org/presentationml/2006/ole">
            <p:oleObj spid="_x0000_s32812" name="Equation" r:id="rId5" imgW="1130300" imgH="457200" progId="Equation.3">
              <p:embed/>
            </p:oleObj>
          </a:graphicData>
        </a:graphic>
      </p:graphicFrame>
      <p:sp>
        <p:nvSpPr>
          <p:cNvPr id="13" name="Rectangle 12"/>
          <p:cNvSpPr/>
          <p:nvPr/>
        </p:nvSpPr>
        <p:spPr>
          <a:xfrm>
            <a:off x="228600" y="44196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Theorem.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Ǝ a randomized algorithm: T = 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5791200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Theorem.	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Ǝ a deterministic algorithm: T =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553200" y="4191000"/>
          <a:ext cx="2055312" cy="1041929"/>
        </p:xfrm>
        <a:graphic>
          <a:graphicData uri="http://schemas.openxmlformats.org/presentationml/2006/ole">
            <p:oleObj spid="_x0000_s32813" name="Equation" r:id="rId6" imgW="901700" imgH="457200" progId="Equation.3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653212" y="5562600"/>
          <a:ext cx="2490788" cy="1066800"/>
        </p:xfrm>
        <a:graphic>
          <a:graphicData uri="http://schemas.openxmlformats.org/presentationml/2006/ole">
            <p:oleObj spid="_x0000_s32814" name="Equation" r:id="rId7" imgW="1282680" imgH="507960" progId="Equation.3">
              <p:embed/>
            </p:oleObj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Structure of Talk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Achievability: Randomized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Achievability: Deterministic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Lower Bounds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Structure of Talk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Achievability: Randomized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Achievability: Deterministic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Lower Bounds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Upper Bounds: Randomized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Consider the   -divisible items model</a:t>
            </a:r>
          </a:p>
        </p:txBody>
      </p:sp>
      <p:pic>
        <p:nvPicPr>
          <p:cNvPr id="13" name="Picture 12" descr="slic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3276600"/>
            <a:ext cx="3421302" cy="2309813"/>
          </a:xfrm>
          <a:prstGeom prst="rect">
            <a:avLst/>
          </a:prstGeom>
        </p:spPr>
      </p:pic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2971800" y="1676400"/>
          <a:ext cx="381000" cy="496888"/>
        </p:xfrm>
        <a:graphic>
          <a:graphicData uri="http://schemas.openxmlformats.org/presentationml/2006/ole">
            <p:oleObj spid="_x0000_s62466" name="Equation" r:id="rId4" imgW="126720" imgH="16488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Upper Bounds: Randomized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Recall: </a:t>
            </a:r>
            <a:r>
              <a:rPr lang="en-US" dirty="0" smtClean="0"/>
              <a:t>Total items tested is at most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Idea: </a:t>
            </a:r>
            <a:r>
              <a:rPr lang="en-US" dirty="0" smtClean="0"/>
              <a:t>Have each test include roughly      items.</a:t>
            </a:r>
          </a:p>
          <a:p>
            <a:r>
              <a:rPr lang="en-US" dirty="0" smtClean="0"/>
              <a:t>Columns of test matrix </a:t>
            </a:r>
            <a:r>
              <a:rPr lang="en-US" dirty="0" smtClean="0">
                <a:solidFill>
                  <a:srgbClr val="00B050"/>
                </a:solidFill>
              </a:rPr>
              <a:t>M</a:t>
            </a:r>
            <a:r>
              <a:rPr lang="en-US" dirty="0" smtClean="0"/>
              <a:t> are uniformly sampled from          with weight    .</a:t>
            </a:r>
          </a:p>
          <a:p>
            <a:r>
              <a:rPr lang="en-US" dirty="0" smtClean="0"/>
              <a:t>How to decode?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876800"/>
            <a:ext cx="27813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191000"/>
            <a:ext cx="1295400" cy="134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875463" y="2057400"/>
          <a:ext cx="500062" cy="736600"/>
        </p:xfrm>
        <a:graphic>
          <a:graphicData uri="http://schemas.openxmlformats.org/presentationml/2006/ole">
            <p:oleObj spid="_x0000_s61494" name="Equation" r:id="rId5" imgW="266400" imgH="39348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124200" y="3200400"/>
          <a:ext cx="1025525" cy="660400"/>
        </p:xfrm>
        <a:graphic>
          <a:graphicData uri="http://schemas.openxmlformats.org/presentationml/2006/ole">
            <p:oleObj spid="_x0000_s61495" name="Equation" r:id="rId6" imgW="368300" imgH="2413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75732265"/>
              </p:ext>
            </p:extLst>
          </p:nvPr>
        </p:nvGraphicFramePr>
        <p:xfrm>
          <a:off x="6880225" y="1746250"/>
          <a:ext cx="587375" cy="463550"/>
        </p:xfrm>
        <a:graphic>
          <a:graphicData uri="http://schemas.openxmlformats.org/presentationml/2006/ole">
            <p:oleObj spid="_x0000_s61496" name="Equation" r:id="rId7" imgW="228600" imgH="16488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096000" y="3276600"/>
          <a:ext cx="381000" cy="495300"/>
        </p:xfrm>
        <a:graphic>
          <a:graphicData uri="http://schemas.openxmlformats.org/presentationml/2006/ole">
            <p:oleObj spid="_x0000_s61497" name="Equation" r:id="rId8" imgW="126780" imgH="164814" progId="Equation.3">
              <p:embed/>
            </p:oleObj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Decoding Algorithm Philosophy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2098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514600"/>
            <a:ext cx="379903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371600" y="53340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Innocent until proven guilty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5410200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Defective until proven innocent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Decoding Algorithm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Algorithm: Marks item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non-defective if some test which includes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is negative</a:t>
            </a:r>
          </a:p>
          <a:p>
            <a:r>
              <a:rPr lang="en-US" dirty="0" smtClean="0"/>
              <a:t>Observations: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incorrectly identify defective items</a:t>
            </a:r>
          </a:p>
          <a:p>
            <a:pPr lvl="1"/>
            <a:r>
              <a:rPr lang="en-US" dirty="0" smtClean="0"/>
              <a:t>Incorrectly marks non-defective item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if all tests which include 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are positive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61" name="Picture 1" descr="C:\Users\Samson\AppData\Local\Microsoft\Windows\Temporary Internet Files\Content.IE5\7GFA1BL4\sv12kj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648200"/>
            <a:ext cx="1600200" cy="16002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Upper Bounds: Randomized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Recall: </a:t>
            </a:r>
            <a:r>
              <a:rPr lang="en-US" dirty="0" smtClean="0"/>
              <a:t>Total number of positive tests is at most d  .</a:t>
            </a:r>
          </a:p>
          <a:p>
            <a:r>
              <a:rPr lang="en-US" dirty="0" smtClean="0"/>
              <a:t>Probability an item is included only in positive tests:  </a:t>
            </a:r>
          </a:p>
          <a:p>
            <a:r>
              <a:rPr lang="en-US" dirty="0" smtClean="0"/>
              <a:t>Union bound over all </a:t>
            </a:r>
            <a:r>
              <a:rPr lang="en-US" dirty="0" smtClean="0">
                <a:solidFill>
                  <a:srgbClr val="C00000"/>
                </a:solidFill>
              </a:rPr>
              <a:t>(n-d) </a:t>
            </a:r>
            <a:r>
              <a:rPr lang="en-US" dirty="0" smtClean="0"/>
              <a:t>non-defective items, so we require: 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9966" name="Equation" r:id="rId4" imgW="114151" imgH="215619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9967" name="Equation" r:id="rId5" imgW="114151" imgH="215619" progId="Equation.3">
              <p:embed/>
            </p:oleObj>
          </a:graphicData>
        </a:graphic>
      </p:graphicFrame>
      <p:pic>
        <p:nvPicPr>
          <p:cNvPr id="12" name="Picture 11" descr="a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05000" y="3200400"/>
            <a:ext cx="1171575" cy="552450"/>
          </a:xfrm>
          <a:prstGeom prst="rect">
            <a:avLst/>
          </a:prstGeom>
        </p:spPr>
      </p:pic>
      <p:pic>
        <p:nvPicPr>
          <p:cNvPr id="13" name="Picture 12" descr="a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19400" y="5105400"/>
            <a:ext cx="4226668" cy="838200"/>
          </a:xfrm>
          <a:prstGeom prst="rect">
            <a:avLst/>
          </a:prstGeom>
        </p:spPr>
      </p:pic>
      <p:graphicFrame>
        <p:nvGraphicFramePr>
          <p:cNvPr id="39970" name="Object 34"/>
          <p:cNvGraphicFramePr>
            <a:graphicFrameLocks noChangeAspect="1"/>
          </p:cNvGraphicFramePr>
          <p:nvPr/>
        </p:nvGraphicFramePr>
        <p:xfrm>
          <a:off x="1981200" y="2133600"/>
          <a:ext cx="381000" cy="496888"/>
        </p:xfrm>
        <a:graphic>
          <a:graphicData uri="http://schemas.openxmlformats.org/presentationml/2006/ole">
            <p:oleObj spid="_x0000_s39970" name="Equation" r:id="rId8" imgW="126720" imgH="164880" progId="Equation.3">
              <p:embed/>
            </p:oleObj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Group Testing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8" name="Content Placeholder 7" descr="lights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81000" y="1676400"/>
            <a:ext cx="4125106" cy="3886200"/>
          </a:xfrm>
        </p:spPr>
      </p:pic>
      <p:sp>
        <p:nvSpPr>
          <p:cNvPr id="6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Task: </a:t>
            </a:r>
            <a:r>
              <a:rPr lang="en-US" dirty="0" smtClean="0"/>
              <a:t>Identify a small set of defects among a larger population using tests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Test = a subset of the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test is </a:t>
            </a:r>
            <a:r>
              <a:rPr lang="en-US" dirty="0" smtClean="0">
                <a:solidFill>
                  <a:srgbClr val="00B050"/>
                </a:solidFill>
              </a:rPr>
              <a:t>positive</a:t>
            </a:r>
            <a:r>
              <a:rPr lang="en-US" dirty="0" smtClean="0"/>
              <a:t> if a defective item is included; </a:t>
            </a:r>
            <a:r>
              <a:rPr lang="en-US" dirty="0" smtClean="0">
                <a:solidFill>
                  <a:srgbClr val="00B050"/>
                </a:solidFill>
              </a:rPr>
              <a:t>negative</a:t>
            </a:r>
            <a:r>
              <a:rPr lang="en-US" dirty="0" smtClean="0"/>
              <a:t> otherwise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Goal: </a:t>
            </a:r>
            <a:r>
              <a:rPr lang="en-US" dirty="0" smtClean="0"/>
              <a:t>Minimize the number of tests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Upper Bounds: Randomized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Recall: </a:t>
            </a:r>
            <a:r>
              <a:rPr lang="en-US" dirty="0" smtClean="0"/>
              <a:t>Total number of positive tests is at most d  .</a:t>
            </a:r>
          </a:p>
          <a:p>
            <a:r>
              <a:rPr lang="en-US" dirty="0" smtClean="0"/>
              <a:t>Probability an item is included only in positive tests:  </a:t>
            </a:r>
          </a:p>
          <a:p>
            <a:r>
              <a:rPr lang="en-US" dirty="0" smtClean="0"/>
              <a:t>Union bound over all </a:t>
            </a:r>
            <a:r>
              <a:rPr lang="en-US" dirty="0" smtClean="0">
                <a:solidFill>
                  <a:srgbClr val="C00000"/>
                </a:solidFill>
              </a:rPr>
              <a:t>(n-d)</a:t>
            </a:r>
            <a:r>
              <a:rPr lang="en-US" dirty="0" smtClean="0"/>
              <a:t> non-defective items, so we require: 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2014" name="Equation" r:id="rId4" imgW="114151" imgH="215619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2015" name="Equation" r:id="rId5" imgW="114151" imgH="215619" progId="Equation.3">
              <p:embed/>
            </p:oleObj>
          </a:graphicData>
        </a:graphic>
      </p:graphicFrame>
      <p:pic>
        <p:nvPicPr>
          <p:cNvPr id="12" name="Picture 11" descr="a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05000" y="3200400"/>
            <a:ext cx="1171575" cy="552450"/>
          </a:xfrm>
          <a:prstGeom prst="rect">
            <a:avLst/>
          </a:prstGeom>
        </p:spPr>
      </p:pic>
      <p:pic>
        <p:nvPicPr>
          <p:cNvPr id="10" name="Picture 9" descr="a3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5029200"/>
            <a:ext cx="8379229" cy="914400"/>
          </a:xfrm>
          <a:prstGeom prst="rect">
            <a:avLst/>
          </a:prstGeom>
        </p:spPr>
      </p:pic>
      <p:graphicFrame>
        <p:nvGraphicFramePr>
          <p:cNvPr id="42016" name="Object 32"/>
          <p:cNvGraphicFramePr>
            <a:graphicFrameLocks noChangeAspect="1"/>
          </p:cNvGraphicFramePr>
          <p:nvPr/>
        </p:nvGraphicFramePr>
        <p:xfrm>
          <a:off x="1981200" y="2133600"/>
          <a:ext cx="381000" cy="496888"/>
        </p:xfrm>
        <a:graphic>
          <a:graphicData uri="http://schemas.openxmlformats.org/presentationml/2006/ole">
            <p:oleObj spid="_x0000_s42016" name="Equation" r:id="rId8" imgW="126720" imgH="164880" progId="Equation.3">
              <p:embed/>
            </p:oleObj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Structure of Talk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Achievability: Randomized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Achievability: Deterministic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Lower Bounds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Structure of Talk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Achievability: Randomized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Achievability: Deterministic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Lower Bounds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Upper Bounds: Deterministic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Intuition: </a:t>
            </a:r>
            <a:r>
              <a:rPr lang="en-US" sz="2800" dirty="0" smtClean="0"/>
              <a:t>Should be able to “encode” each item so that test outcomes uniquely identify defects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Idea: </a:t>
            </a:r>
            <a:r>
              <a:rPr lang="en-US" sz="2800" dirty="0" smtClean="0"/>
              <a:t>Use    -dimensional </a:t>
            </a:r>
            <a:r>
              <a:rPr lang="en-US" sz="2800" dirty="0" err="1" smtClean="0"/>
              <a:t>hypergrid</a:t>
            </a:r>
            <a:r>
              <a:rPr lang="en-US" sz="2800" dirty="0" smtClean="0"/>
              <a:t>, represent each item by base-b representation, where </a:t>
            </a:r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546594" y="3175000"/>
            <a:ext cx="50812" cy="50812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477000" y="2743200"/>
          <a:ext cx="1168400" cy="491958"/>
        </p:xfrm>
        <a:graphic>
          <a:graphicData uri="http://schemas.openxmlformats.org/presentationml/2006/ole">
            <p:oleObj spid="_x0000_s43066" name="Equation" r:id="rId6" imgW="482391" imgH="203112" progId="Equation.3">
              <p:embed/>
            </p:oleObj>
          </a:graphicData>
        </a:graphic>
      </p:graphicFrame>
      <p:pic>
        <p:nvPicPr>
          <p:cNvPr id="14" name="Picture 13" descr="fig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48000" y="3429000"/>
            <a:ext cx="2752725" cy="20764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5715000"/>
            <a:ext cx="8121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n = 9,    = 2, d = 1, the above test uniquely determines that item 5 is defective.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86000" y="2362200"/>
          <a:ext cx="368300" cy="478790"/>
        </p:xfrm>
        <a:graphic>
          <a:graphicData uri="http://schemas.openxmlformats.org/presentationml/2006/ole">
            <p:oleObj spid="_x0000_s43067" name="Equation" r:id="rId8" imgW="126720" imgH="164880" progId="Equation.3">
              <p:embed/>
            </p:oleObj>
          </a:graphicData>
        </a:graphic>
      </p:graphicFrame>
      <p:graphicFrame>
        <p:nvGraphicFramePr>
          <p:cNvPr id="43069" name="Object 61"/>
          <p:cNvGraphicFramePr>
            <a:graphicFrameLocks noChangeAspect="1"/>
          </p:cNvGraphicFramePr>
          <p:nvPr/>
        </p:nvGraphicFramePr>
        <p:xfrm>
          <a:off x="1447800" y="5715000"/>
          <a:ext cx="368300" cy="479425"/>
        </p:xfrm>
        <a:graphic>
          <a:graphicData uri="http://schemas.openxmlformats.org/presentationml/2006/ole">
            <p:oleObj spid="_x0000_s43069" name="Equation" r:id="rId9" imgW="126720" imgH="164880" progId="Equation.3">
              <p:embed/>
            </p:oleObj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Upper Bounds: Deterministic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if we have multiple defects?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These tests cannot distinguish whether the red items or the blue items are defective. </a:t>
            </a:r>
          </a:p>
          <a:p>
            <a:endParaRPr lang="en-US" sz="2800" dirty="0" smtClean="0"/>
          </a:p>
        </p:txBody>
      </p:sp>
      <p:pic>
        <p:nvPicPr>
          <p:cNvPr id="6" name="Picture 5" descr="fig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3200" y="1828800"/>
            <a:ext cx="2781300" cy="2124075"/>
          </a:xfrm>
          <a:prstGeom prst="rect">
            <a:avLst/>
          </a:prstGeom>
        </p:spPr>
      </p:pic>
      <p:pic>
        <p:nvPicPr>
          <p:cNvPr id="50177" name="Picture 1" descr="C:\Users\Samson\AppData\Local\Microsoft\Windows\Temporary Internet Files\Content.IE5\5B6WD6G6\confused_1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953000"/>
            <a:ext cx="1524000" cy="1375985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Upper Bounds: Deterministic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What if we have multiple defects?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Idea: </a:t>
            </a:r>
            <a:r>
              <a:rPr lang="en-US" dirty="0" smtClean="0"/>
              <a:t>Divide and Conquer!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gray box catches one defective item with high probability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3325" y="2600325"/>
            <a:ext cx="16573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fig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2667000"/>
            <a:ext cx="2133600" cy="160942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5334000" y="3471714"/>
            <a:ext cx="914400" cy="5668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Upper Bounds: Deterministic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How many blocks are necessary? </a:t>
            </a:r>
          </a:p>
          <a:p>
            <a:r>
              <a:rPr lang="en-US" dirty="0" smtClean="0"/>
              <a:t>Probability that no two defects fall into the same block: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In summary:     </a:t>
            </a:r>
            <a:r>
              <a:rPr lang="en-US" dirty="0" smtClean="0"/>
              <a:t>blocks, each requiring             tests, for a total of                       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667000"/>
            <a:ext cx="475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971800" y="4648200"/>
          <a:ext cx="415636" cy="762000"/>
        </p:xfrm>
        <a:graphic>
          <a:graphicData uri="http://schemas.openxmlformats.org/presentationml/2006/ole">
            <p:oleObj spid="_x0000_s44076" name="Equation" r:id="rId4" imgW="228600" imgH="41910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7086600" y="4572000"/>
          <a:ext cx="1258330" cy="990600"/>
        </p:xfrm>
        <a:graphic>
          <a:graphicData uri="http://schemas.openxmlformats.org/presentationml/2006/ole">
            <p:oleObj spid="_x0000_s44077" name="Equation" r:id="rId5" imgW="596900" imgH="469900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114800" y="5410200"/>
          <a:ext cx="2141837" cy="990600"/>
        </p:xfrm>
        <a:graphic>
          <a:graphicData uri="http://schemas.openxmlformats.org/presentationml/2006/ole">
            <p:oleObj spid="_x0000_s44078" name="Equation" r:id="rId6" imgW="1016000" imgH="46990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629400" y="1295400"/>
          <a:ext cx="381000" cy="698500"/>
        </p:xfrm>
        <a:graphic>
          <a:graphicData uri="http://schemas.openxmlformats.org/presentationml/2006/ole">
            <p:oleObj spid="_x0000_s44079" name="Equation" r:id="rId7" imgW="228600" imgH="419040" progId="Equation.3">
              <p:embed/>
            </p:oleObj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Structure of Talk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Achievability: Randomized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Achievability: Deterministic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Lower Bounds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Structure of Talk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Achievability: Randomized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Achievability: Deterministic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Lower Bounds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Classical NAGT Design Philosophy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coins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219200"/>
            <a:ext cx="8001000" cy="746207"/>
          </a:xfrm>
          <a:prstGeom prst="rect">
            <a:avLst/>
          </a:prstGeom>
        </p:spPr>
      </p:pic>
      <p:pic>
        <p:nvPicPr>
          <p:cNvPr id="5" name="Picture 4" descr="greenche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1905000"/>
            <a:ext cx="436910" cy="433387"/>
          </a:xfrm>
          <a:prstGeom prst="rect">
            <a:avLst/>
          </a:prstGeom>
        </p:spPr>
      </p:pic>
      <p:pic>
        <p:nvPicPr>
          <p:cNvPr id="6" name="Picture 5" descr="greenche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905000"/>
            <a:ext cx="436910" cy="433387"/>
          </a:xfrm>
          <a:prstGeom prst="rect">
            <a:avLst/>
          </a:prstGeom>
        </p:spPr>
      </p:pic>
      <p:pic>
        <p:nvPicPr>
          <p:cNvPr id="7" name="Picture 6" descr="greenche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5600" y="1905000"/>
            <a:ext cx="436910" cy="433387"/>
          </a:xfrm>
          <a:prstGeom prst="rect">
            <a:avLst/>
          </a:prstGeom>
        </p:spPr>
      </p:pic>
      <p:pic>
        <p:nvPicPr>
          <p:cNvPr id="8" name="Picture 7" descr="greenche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34400" y="1905000"/>
            <a:ext cx="436910" cy="4333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19200" y="1828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0    1    0    0   0    0   1    0    0    1   0    0   1</a:t>
            </a:r>
            <a:endParaRPr lang="en-US" sz="3600" dirty="0"/>
          </a:p>
        </p:txBody>
      </p:sp>
      <p:pic>
        <p:nvPicPr>
          <p:cNvPr id="10" name="Picture 9" descr="greenche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905000"/>
            <a:ext cx="436910" cy="433387"/>
          </a:xfrm>
          <a:prstGeom prst="rect">
            <a:avLst/>
          </a:prstGeom>
        </p:spPr>
      </p:pic>
      <p:pic>
        <p:nvPicPr>
          <p:cNvPr id="11" name="Picture 10" descr="headstail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4200" y="3429000"/>
            <a:ext cx="2990850" cy="1533525"/>
          </a:xfrm>
          <a:prstGeom prst="rect">
            <a:avLst/>
          </a:prstGeom>
        </p:spPr>
      </p:pic>
      <p:cxnSp>
        <p:nvCxnSpPr>
          <p:cNvPr id="13" name="Elbow Connector 12"/>
          <p:cNvCxnSpPr/>
          <p:nvPr/>
        </p:nvCxnSpPr>
        <p:spPr>
          <a:xfrm>
            <a:off x="685800" y="2514600"/>
            <a:ext cx="2209800" cy="1752600"/>
          </a:xfrm>
          <a:prstGeom prst="bentConnector3">
            <a:avLst>
              <a:gd name="adj1" fmla="val -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200" y="51816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 smtClean="0"/>
              <a:t>  Each test gives  ̴1 bit of information</a:t>
            </a:r>
            <a:endParaRPr lang="en-US" sz="36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Background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0" y="1440674"/>
            <a:ext cx="5943600" cy="5264926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Motivation: </a:t>
            </a:r>
            <a:r>
              <a:rPr lang="en-US" dirty="0" smtClean="0"/>
              <a:t>Identify WW2 draftees with </a:t>
            </a:r>
            <a:r>
              <a:rPr lang="en-US" dirty="0" err="1" smtClean="0"/>
              <a:t>syphillis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test is expensive, but blood may be pooled</a:t>
            </a:r>
          </a:p>
          <a:p>
            <a:endParaRPr lang="en-US" dirty="0" smtClean="0"/>
          </a:p>
          <a:p>
            <a:r>
              <a:rPr lang="en-US" dirty="0" smtClean="0"/>
              <a:t>Blood from individual can be used in multiple tests</a:t>
            </a:r>
          </a:p>
          <a:p>
            <a:endParaRPr lang="en-US" dirty="0" smtClean="0"/>
          </a:p>
          <a:p>
            <a:r>
              <a:rPr lang="en-US" dirty="0" smtClean="0"/>
              <a:t>How to identify infected individuals?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2133600" cy="327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Lower Bounds: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-divisible items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number of items tested is at most   n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“Light” </a:t>
            </a:r>
            <a:r>
              <a:rPr lang="en-US" dirty="0" smtClean="0"/>
              <a:t>tests: each includes less than           items.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“Heavy” </a:t>
            </a:r>
            <a:r>
              <a:rPr lang="en-US" dirty="0" smtClean="0"/>
              <a:t>tests: each includes at least                 items.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934200" y="2133600"/>
          <a:ext cx="1371600" cy="1165860"/>
        </p:xfrm>
        <a:graphic>
          <a:graphicData uri="http://schemas.openxmlformats.org/presentationml/2006/ole">
            <p:oleObj spid="_x0000_s53278" name="Equation" r:id="rId3" imgW="762000" imgH="647700" progId="Equation.3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6934200" y="3200400"/>
          <a:ext cx="1371600" cy="1165225"/>
        </p:xfrm>
        <a:graphic>
          <a:graphicData uri="http://schemas.openxmlformats.org/presentationml/2006/ole">
            <p:oleObj spid="_x0000_s53279" name="Equation" r:id="rId4" imgW="762000" imgH="6477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343400" y="533400"/>
          <a:ext cx="562707" cy="731520"/>
        </p:xfrm>
        <a:graphic>
          <a:graphicData uri="http://schemas.openxmlformats.org/presentationml/2006/ole">
            <p:oleObj spid="_x0000_s53280" name="Equation" r:id="rId5" imgW="126720" imgH="164880" progId="Equation.3">
              <p:embed/>
            </p:oleObj>
          </a:graphicData>
        </a:graphic>
      </p:graphicFrame>
      <p:graphicFrame>
        <p:nvGraphicFramePr>
          <p:cNvPr id="53283" name="Object 35"/>
          <p:cNvGraphicFramePr>
            <a:graphicFrameLocks noChangeAspect="1"/>
          </p:cNvGraphicFramePr>
          <p:nvPr/>
        </p:nvGraphicFramePr>
        <p:xfrm>
          <a:off x="7315200" y="1676400"/>
          <a:ext cx="381000" cy="496161"/>
        </p:xfrm>
        <a:graphic>
          <a:graphicData uri="http://schemas.openxmlformats.org/presentationml/2006/ole">
            <p:oleObj spid="_x0000_s53283" name="Equation" r:id="rId6" imgW="126720" imgH="164880" progId="Equation.3">
              <p:embed/>
            </p:oleObj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“Light” </a:t>
            </a:r>
            <a:r>
              <a:rPr lang="en-US" dirty="0" smtClean="0"/>
              <a:t>tests: each includes less than           items.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“Heavy” </a:t>
            </a:r>
            <a:r>
              <a:rPr lang="en-US" dirty="0" smtClean="0"/>
              <a:t>tests: each includes at least                 items.</a:t>
            </a:r>
            <a:endParaRPr lang="en-US" dirty="0"/>
          </a:p>
        </p:txBody>
      </p:sp>
      <p:pic>
        <p:nvPicPr>
          <p:cNvPr id="7" name="Picture 6" descr="eqn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3657600"/>
            <a:ext cx="5537836" cy="2590800"/>
          </a:xfrm>
          <a:prstGeom prst="rect">
            <a:avLst/>
          </a:prstGeom>
        </p:spPr>
      </p:pic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7010400" y="1524000"/>
          <a:ext cx="1371600" cy="1165225"/>
        </p:xfrm>
        <a:graphic>
          <a:graphicData uri="http://schemas.openxmlformats.org/presentationml/2006/ole">
            <p:oleObj spid="_x0000_s54302" name="Equation" r:id="rId4" imgW="762000" imgH="647700" progId="Equation.3">
              <p:embed/>
            </p:oleObj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7010400" y="2667000"/>
          <a:ext cx="1371600" cy="1165225"/>
        </p:xfrm>
        <a:graphic>
          <a:graphicData uri="http://schemas.openxmlformats.org/presentationml/2006/ole">
            <p:oleObj spid="_x0000_s54303" name="Equation" r:id="rId5" imgW="762000" imgH="647700" progId="Equation.3">
              <p:embed/>
            </p:oleObj>
          </a:graphicData>
        </a:graphic>
      </p:graphicFrame>
      <p:sp>
        <p:nvSpPr>
          <p:cNvPr id="10" name="Oval 9"/>
          <p:cNvSpPr/>
          <p:nvPr/>
        </p:nvSpPr>
        <p:spPr>
          <a:xfrm>
            <a:off x="2971800" y="3429000"/>
            <a:ext cx="1524000" cy="10668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72000" y="3429000"/>
            <a:ext cx="1524000" cy="10668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438400" y="2209800"/>
            <a:ext cx="68580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286000" y="3200400"/>
            <a:ext cx="2667000" cy="304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304" name="Object 32"/>
          <p:cNvGraphicFramePr>
            <a:graphicFrameLocks noChangeAspect="1"/>
          </p:cNvGraphicFramePr>
          <p:nvPr/>
        </p:nvGraphicFramePr>
        <p:xfrm>
          <a:off x="381000" y="4572000"/>
          <a:ext cx="1981200" cy="609600"/>
        </p:xfrm>
        <a:graphic>
          <a:graphicData uri="http://schemas.openxmlformats.org/presentationml/2006/ole">
            <p:oleObj spid="_x0000_s54304" name="Equation" r:id="rId6" imgW="787400" imgH="241300" progId="Equation.3">
              <p:embed/>
            </p:oleObj>
          </a:graphicData>
        </a:graphic>
      </p:graphicFrame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Lower Bounds: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-divisible items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343400" y="533400"/>
          <a:ext cx="562707" cy="731520"/>
        </p:xfrm>
        <a:graphic>
          <a:graphicData uri="http://schemas.openxmlformats.org/presentationml/2006/ole">
            <p:oleObj spid="_x0000_s54306" name="Equation" r:id="rId7" imgW="126720" imgH="164880" progId="Equation.3">
              <p:embed/>
            </p:oleObj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qn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066800"/>
            <a:ext cx="6189346" cy="28956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429000"/>
            <a:ext cx="596529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6477000" y="2971800"/>
          <a:ext cx="1989138" cy="609600"/>
        </p:xfrm>
        <a:graphic>
          <a:graphicData uri="http://schemas.openxmlformats.org/presentationml/2006/ole">
            <p:oleObj spid="_x0000_s56336" name="Equation" r:id="rId5" imgW="787400" imgH="241300" progId="Equation.3">
              <p:embed/>
            </p:oleObj>
          </a:graphicData>
        </a:graphic>
      </p:graphicFrame>
      <p:sp>
        <p:nvSpPr>
          <p:cNvPr id="8" name="Oval 7"/>
          <p:cNvSpPr/>
          <p:nvPr/>
        </p:nvSpPr>
        <p:spPr>
          <a:xfrm>
            <a:off x="609600" y="3276600"/>
            <a:ext cx="1905000" cy="2286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096000"/>
            <a:ext cx="6527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Entropy over all possible combinations of d defects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295400" y="5638800"/>
            <a:ext cx="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33600" y="3810000"/>
            <a:ext cx="3048000" cy="6858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81600" y="5181600"/>
            <a:ext cx="227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B050"/>
                </a:solidFill>
              </a:rPr>
              <a:t>Fano’s</a:t>
            </a:r>
            <a:r>
              <a:rPr lang="en-US" sz="2400" dirty="0" smtClean="0">
                <a:solidFill>
                  <a:srgbClr val="00B050"/>
                </a:solidFill>
              </a:rPr>
              <a:t> inequality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81600" y="3810000"/>
            <a:ext cx="10668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10200" y="4572000"/>
            <a:ext cx="3470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Data processing inequality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Lower Bounds: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-divisible items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343400" y="533400"/>
          <a:ext cx="562707" cy="731520"/>
        </p:xfrm>
        <a:graphic>
          <a:graphicData uri="http://schemas.openxmlformats.org/presentationml/2006/ole">
            <p:oleObj spid="_x0000_s56338" name="Equation" r:id="rId6" imgW="126720" imgH="164880" progId="Equation.3">
              <p:embed/>
            </p:oleObj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/>
      <p:bldP spid="16" grpId="0" animBg="1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qn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066800"/>
            <a:ext cx="6189346" cy="28956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429000"/>
            <a:ext cx="596529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6477000" y="2971800"/>
          <a:ext cx="1989138" cy="609600"/>
        </p:xfrm>
        <a:graphic>
          <a:graphicData uri="http://schemas.openxmlformats.org/presentationml/2006/ole">
            <p:oleObj spid="_x0000_s88066" name="Equation" r:id="rId5" imgW="787400" imgH="241300" progId="Equation.3">
              <p:embed/>
            </p:oleObj>
          </a:graphicData>
        </a:graphic>
      </p:graphicFrame>
      <p:sp>
        <p:nvSpPr>
          <p:cNvPr id="8" name="Oval 7"/>
          <p:cNvSpPr/>
          <p:nvPr/>
        </p:nvSpPr>
        <p:spPr>
          <a:xfrm>
            <a:off x="609600" y="3276600"/>
            <a:ext cx="1905000" cy="2286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096000"/>
            <a:ext cx="6527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Entropy over all possible combinations of d defects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295400" y="5638800"/>
            <a:ext cx="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33600" y="3810000"/>
            <a:ext cx="3048000" cy="6858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81600" y="5181600"/>
            <a:ext cx="227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B050"/>
                </a:solidFill>
              </a:rPr>
              <a:t>Fano’s</a:t>
            </a:r>
            <a:r>
              <a:rPr lang="en-US" sz="2400" dirty="0" smtClean="0">
                <a:solidFill>
                  <a:srgbClr val="00B050"/>
                </a:solidFill>
              </a:rPr>
              <a:t> inequality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81600" y="3810000"/>
            <a:ext cx="1066800" cy="609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10200" y="4572000"/>
            <a:ext cx="3470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Data processing inequality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2362200"/>
            <a:ext cx="7924800" cy="18158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4800" dirty="0" smtClean="0"/>
              <a:t>    Implies</a:t>
            </a:r>
          </a:p>
          <a:p>
            <a:endParaRPr lang="en-US" sz="3200" dirty="0" smtClean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Lower Bounds: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-divisible items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343400" y="533400"/>
          <a:ext cx="562707" cy="731520"/>
        </p:xfrm>
        <a:graphic>
          <a:graphicData uri="http://schemas.openxmlformats.org/presentationml/2006/ole">
            <p:oleObj spid="_x0000_s88067" name="Equation" r:id="rId6" imgW="126720" imgH="164880" progId="Equation.3">
              <p:embed/>
            </p:oleObj>
          </a:graphicData>
        </a:graphic>
      </p:graphicFrame>
      <p:graphicFrame>
        <p:nvGraphicFramePr>
          <p:cNvPr id="56339" name="Object 19"/>
          <p:cNvGraphicFramePr>
            <a:graphicFrameLocks noChangeAspect="1"/>
          </p:cNvGraphicFramePr>
          <p:nvPr/>
        </p:nvGraphicFramePr>
        <p:xfrm>
          <a:off x="3124200" y="2895600"/>
          <a:ext cx="3562350" cy="777875"/>
        </p:xfrm>
        <a:graphic>
          <a:graphicData uri="http://schemas.openxmlformats.org/presentationml/2006/ole">
            <p:oleObj spid="_x0000_s88068" name="Equation" r:id="rId7" imgW="1104840" imgH="241200" progId="Equation.3">
              <p:embed/>
            </p:oleObj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Structure of Talk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Achievability: Randomized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Achievability: Deterministic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Lower Bounds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Structure of Talk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Achievability: Randomized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Achievability: Deterministic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Lower Bounds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??  Results for zero-error tests and noisy tests</a:t>
            </a:r>
            <a:endParaRPr lang="en-US" dirty="0" smtClean="0"/>
          </a:p>
          <a:p>
            <a:pPr marL="514350" indent="-51435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Further Results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Noisy tests: Tests can give incorrect result with probability </a:t>
            </a:r>
            <a:r>
              <a:rPr lang="el-GR" dirty="0" smtClean="0"/>
              <a:t>σ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819400"/>
            <a:ext cx="7618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Theorem: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CANNOT recover defectives with probability at least 1- ɛ for arbitrary ɛ &lt; 1/2 and </a:t>
            </a:r>
            <a:r>
              <a:rPr lang="el-GR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γ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o(log n).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7" name="Picture 23" descr="C:\Users\Samson\AppData\Local\Microsoft\Windows\Temporary Internet Files\Content.IE5\5B6WD6G6\Thank-You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0"/>
            <a:ext cx="6707912" cy="5181600"/>
          </a:xfrm>
          <a:prstGeom prst="rect">
            <a:avLst/>
          </a:prstGeom>
          <a:noFill/>
        </p:spPr>
      </p:pic>
      <p:pic>
        <p:nvPicPr>
          <p:cNvPr id="5" name="Picture 2" descr="C:\Users\Samson\AppData\Local\Microsoft\Windows\Temporary Internet Files\Content.IE5\7GFA1BL4\thumb-coins-pictofigo-hi-01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495800"/>
            <a:ext cx="2944091" cy="12954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Questions?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43200" y="1600200"/>
            <a:ext cx="3634887" cy="3124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P_tmp.emf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28600" y="3581400"/>
            <a:ext cx="8458200" cy="904515"/>
          </a:xfrm>
          <a:prstGeom prst="rect">
            <a:avLst/>
          </a:prstGeom>
          <a:noFill/>
          <a:ln/>
          <a:effectLst/>
        </p:spPr>
      </p:pic>
      <p:pic>
        <p:nvPicPr>
          <p:cNvPr id="6" name="Picture 5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28600" y="4572000"/>
            <a:ext cx="8708320" cy="609600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28600" y="5181600"/>
            <a:ext cx="8119328" cy="533400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22471" y="2667000"/>
            <a:ext cx="8821529" cy="94065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28600" y="1676400"/>
            <a:ext cx="8127767" cy="60960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28600" y="5903617"/>
            <a:ext cx="7719074" cy="954383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347896" y="2362200"/>
            <a:ext cx="8796104" cy="635573"/>
          </a:xfrm>
          <a:prstGeom prst="rect">
            <a:avLst/>
          </a:prstGeom>
          <a:noFill/>
          <a:ln/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Adaptive Group Testing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2" name="Picture 11" descr="balanc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8800" y="2819400"/>
            <a:ext cx="1905000" cy="1233782"/>
          </a:xfrm>
          <a:prstGeom prst="rect">
            <a:avLst/>
          </a:prstGeom>
        </p:spPr>
      </p:pic>
      <p:pic>
        <p:nvPicPr>
          <p:cNvPr id="14" name="Picture 13" descr="balance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81800" y="4876800"/>
            <a:ext cx="1295400" cy="846992"/>
          </a:xfrm>
          <a:prstGeom prst="rect">
            <a:avLst/>
          </a:prstGeom>
        </p:spPr>
      </p:pic>
      <p:pic>
        <p:nvPicPr>
          <p:cNvPr id="15" name="Picture 14" descr="balanc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0" y="4876800"/>
            <a:ext cx="1219200" cy="789620"/>
          </a:xfrm>
          <a:prstGeom prst="rect">
            <a:avLst/>
          </a:prstGeom>
        </p:spPr>
      </p:pic>
      <p:pic>
        <p:nvPicPr>
          <p:cNvPr id="19" name="Picture 18" descr="balanc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5801" y="5966103"/>
            <a:ext cx="990600" cy="641566"/>
          </a:xfrm>
          <a:prstGeom prst="rect">
            <a:avLst/>
          </a:prstGeom>
        </p:spPr>
      </p:pic>
      <p:pic>
        <p:nvPicPr>
          <p:cNvPr id="22" name="Content Placeholder 21" descr="coins.jpg"/>
          <p:cNvPicPr>
            <a:picLocks noGrp="1" noChangeAspect="1"/>
          </p:cNvPicPr>
          <p:nvPr>
            <p:ph idx="1"/>
          </p:nvPr>
        </p:nvPicPr>
        <p:blipFill>
          <a:blip r:embed="rId6" cstate="print"/>
          <a:stretch>
            <a:fillRect/>
          </a:stretch>
        </p:blipFill>
        <p:spPr>
          <a:xfrm>
            <a:off x="609600" y="1143000"/>
            <a:ext cx="8210764" cy="1205871"/>
          </a:xfrm>
        </p:spPr>
      </p:pic>
      <p:pic>
        <p:nvPicPr>
          <p:cNvPr id="23" name="Picture 22" descr="balance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200" y="2743200"/>
            <a:ext cx="1905000" cy="1245577"/>
          </a:xfrm>
          <a:prstGeom prst="rect">
            <a:avLst/>
          </a:prstGeom>
        </p:spPr>
      </p:pic>
      <p:pic>
        <p:nvPicPr>
          <p:cNvPr id="24" name="Picture 23" descr="balanc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8800" y="5943600"/>
            <a:ext cx="990600" cy="641567"/>
          </a:xfrm>
          <a:prstGeom prst="rect">
            <a:avLst/>
          </a:prstGeom>
        </p:spPr>
      </p:pic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98488" y="4462463"/>
          <a:ext cx="3460750" cy="2278062"/>
        </p:xfrm>
        <a:graphic>
          <a:graphicData uri="http://schemas.openxmlformats.org/presentationml/2006/ole">
            <p:oleObj spid="_x0000_s1040" name="Equation" r:id="rId7" imgW="1002865" imgH="660113" progId="Equation.3">
              <p:embed/>
            </p:oleObj>
          </a:graphicData>
        </a:graphic>
      </p:graphicFrame>
      <p:sp>
        <p:nvSpPr>
          <p:cNvPr id="17" name="Left Brace 16"/>
          <p:cNvSpPr/>
          <p:nvPr/>
        </p:nvSpPr>
        <p:spPr>
          <a:xfrm rot="16200000">
            <a:off x="2324100" y="876300"/>
            <a:ext cx="457200" cy="3124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6362700" y="876300"/>
            <a:ext cx="457200" cy="3124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16200000">
            <a:off x="7239000" y="3733800"/>
            <a:ext cx="457200" cy="1676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 rot="16200000">
            <a:off x="5486400" y="3733800"/>
            <a:ext cx="457200" cy="1676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Upper Bounds: Deterministic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Intuition: </a:t>
            </a:r>
            <a:r>
              <a:rPr lang="en-US" sz="2800" dirty="0" smtClean="0"/>
              <a:t>Should be able to “encode” each item so that test outcomes uniquely identify defects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Idea: </a:t>
            </a:r>
            <a:r>
              <a:rPr lang="en-US" sz="2800" dirty="0" smtClean="0"/>
              <a:t>Use </a:t>
            </a:r>
            <a:r>
              <a:rPr lang="el-GR" sz="2800" dirty="0" smtClean="0"/>
              <a:t>γ</a:t>
            </a:r>
            <a:r>
              <a:rPr lang="en-US" sz="2800" dirty="0" smtClean="0"/>
              <a:t>-dimensional </a:t>
            </a:r>
            <a:r>
              <a:rPr lang="en-US" sz="2800" dirty="0" err="1" smtClean="0"/>
              <a:t>hypergrid</a:t>
            </a:r>
            <a:r>
              <a:rPr lang="en-US" sz="2800" dirty="0" smtClean="0"/>
              <a:t>, represent each item by base-b representation, where </a:t>
            </a:r>
          </a:p>
          <a:p>
            <a:r>
              <a:rPr lang="en-US" sz="2800" dirty="0" smtClean="0"/>
              <a:t>For test j, where j = </a:t>
            </a:r>
            <a:r>
              <a:rPr lang="en-US" sz="2800" dirty="0" err="1" smtClean="0"/>
              <a:t>ab</a:t>
            </a:r>
            <a:r>
              <a:rPr lang="en-US" sz="2800" dirty="0" smtClean="0"/>
              <a:t> + k, where                              and                               we include exactly the items whose (a+1)</a:t>
            </a:r>
            <a:r>
              <a:rPr lang="en-US" sz="2800" dirty="0" err="1" smtClean="0"/>
              <a:t>th</a:t>
            </a:r>
            <a:r>
              <a:rPr lang="en-US" sz="2800" dirty="0" smtClean="0"/>
              <a:t> coordinate is k, i.e., </a:t>
            </a:r>
            <a:endParaRPr lang="en-US" sz="2800" dirty="0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546594" y="3175000"/>
            <a:ext cx="50812" cy="50812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477000" y="2743200"/>
          <a:ext cx="1168400" cy="491958"/>
        </p:xfrm>
        <a:graphic>
          <a:graphicData uri="http://schemas.openxmlformats.org/presentationml/2006/ole">
            <p:oleObj spid="_x0000_s80898" name="Equation" r:id="rId6" imgW="482391" imgH="203112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791200" y="3276600"/>
          <a:ext cx="2286000" cy="457200"/>
        </p:xfrm>
        <a:graphic>
          <a:graphicData uri="http://schemas.openxmlformats.org/presentationml/2006/ole">
            <p:oleObj spid="_x0000_s80899" name="Equation" r:id="rId7" imgW="1016000" imgH="20320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600200" y="3733800"/>
          <a:ext cx="2257425" cy="457200"/>
        </p:xfrm>
        <a:graphic>
          <a:graphicData uri="http://schemas.openxmlformats.org/presentationml/2006/ole">
            <p:oleObj spid="_x0000_s80900" name="Equation" r:id="rId8" imgW="1002865" imgH="203112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943600" y="4114799"/>
          <a:ext cx="1143000" cy="501805"/>
        </p:xfrm>
        <a:graphic>
          <a:graphicData uri="http://schemas.openxmlformats.org/presentationml/2006/ole">
            <p:oleObj spid="_x0000_s80901" name="Equation" r:id="rId9" imgW="520700" imgH="228600" progId="Equation.3">
              <p:embed/>
            </p:oleObj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Upper Bounds: Deterministic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Intuition</a:t>
            </a:r>
            <a:r>
              <a:rPr lang="en-US" sz="2800" dirty="0" smtClean="0"/>
              <a:t>: Should be able to “encode” each item so that test outcomes uniquely identify defects</a:t>
            </a:r>
            <a:endParaRPr lang="en-US" sz="2800" dirty="0"/>
          </a:p>
        </p:txBody>
      </p:sp>
      <p:pic>
        <p:nvPicPr>
          <p:cNvPr id="4" name="Picture 3" descr="fig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1800" y="2819400"/>
            <a:ext cx="2752725" cy="2076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5181600"/>
            <a:ext cx="8121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n = 9, </a:t>
            </a:r>
            <a:r>
              <a:rPr lang="el-GR" sz="2400" dirty="0" smtClean="0"/>
              <a:t>γ</a:t>
            </a:r>
            <a:r>
              <a:rPr lang="en-US" sz="2400" dirty="0" smtClean="0"/>
              <a:t> = 2, d = 1, the above test uniquely determines that item 5 is defective.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905000"/>
            <a:ext cx="809225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Lower Bounds: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-divisible items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43400" y="533400"/>
          <a:ext cx="562707" cy="731520"/>
        </p:xfrm>
        <a:graphic>
          <a:graphicData uri="http://schemas.openxmlformats.org/presentationml/2006/ole">
            <p:oleObj spid="_x0000_s87041" name="Equation" r:id="rId5" imgW="126720" imgH="164880" progId="Equation.3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Non-adaptive Group Testing (NAGT)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coins2.jpg"/>
          <p:cNvPicPr>
            <a:picLocks noGrp="1" noChangeAspect="1"/>
          </p:cNvPicPr>
          <p:nvPr>
            <p:ph idx="1"/>
          </p:nvPr>
        </p:nvPicPr>
        <p:blipFill>
          <a:blip r:embed="rId11" cstate="print"/>
          <a:stretch>
            <a:fillRect/>
          </a:stretch>
        </p:blipFill>
        <p:spPr>
          <a:xfrm>
            <a:off x="1143000" y="1219200"/>
            <a:ext cx="8001000" cy="746207"/>
          </a:xfrm>
        </p:spPr>
      </p:pic>
      <p:pic>
        <p:nvPicPr>
          <p:cNvPr id="5" name="Picture 4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28800" y="1905000"/>
            <a:ext cx="436910" cy="433387"/>
          </a:xfrm>
          <a:prstGeom prst="rect">
            <a:avLst/>
          </a:prstGeom>
        </p:spPr>
      </p:pic>
      <p:pic>
        <p:nvPicPr>
          <p:cNvPr id="6" name="Picture 5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76800" y="1905000"/>
            <a:ext cx="436910" cy="433387"/>
          </a:xfrm>
          <a:prstGeom prst="rect">
            <a:avLst/>
          </a:prstGeom>
        </p:spPr>
      </p:pic>
      <p:pic>
        <p:nvPicPr>
          <p:cNvPr id="7" name="Picture 6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05600" y="1905000"/>
            <a:ext cx="436910" cy="433387"/>
          </a:xfrm>
          <a:prstGeom prst="rect">
            <a:avLst/>
          </a:prstGeom>
        </p:spPr>
      </p:pic>
      <p:pic>
        <p:nvPicPr>
          <p:cNvPr id="8" name="Picture 7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34400" y="1905000"/>
            <a:ext cx="436910" cy="433387"/>
          </a:xfrm>
          <a:prstGeom prst="rect">
            <a:avLst/>
          </a:prstGeom>
        </p:spPr>
      </p:pic>
      <p:pic>
        <p:nvPicPr>
          <p:cNvPr id="10" name="Picture 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304800" y="1905000"/>
            <a:ext cx="457201" cy="457216"/>
          </a:xfrm>
          <a:prstGeom prst="rect">
            <a:avLst/>
          </a:prstGeom>
        </p:spPr>
      </p:pic>
      <p:pic>
        <p:nvPicPr>
          <p:cNvPr id="12" name="Picture 1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04750" y="2514600"/>
            <a:ext cx="457300" cy="45731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28800" y="2438400"/>
            <a:ext cx="436910" cy="433387"/>
          </a:xfrm>
          <a:prstGeom prst="rect">
            <a:avLst/>
          </a:prstGeom>
        </p:spPr>
      </p:pic>
      <p:pic>
        <p:nvPicPr>
          <p:cNvPr id="14" name="Picture 13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48000" y="2438400"/>
            <a:ext cx="436910" cy="433387"/>
          </a:xfrm>
          <a:prstGeom prst="rect">
            <a:avLst/>
          </a:prstGeom>
        </p:spPr>
      </p:pic>
      <p:pic>
        <p:nvPicPr>
          <p:cNvPr id="15" name="Picture 14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62600" y="2438400"/>
            <a:ext cx="436910" cy="433387"/>
          </a:xfrm>
          <a:prstGeom prst="rect">
            <a:avLst/>
          </a:prstGeom>
        </p:spPr>
      </p:pic>
      <p:pic>
        <p:nvPicPr>
          <p:cNvPr id="16" name="Picture 15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5400" y="2438400"/>
            <a:ext cx="436910" cy="433387"/>
          </a:xfrm>
          <a:prstGeom prst="rect">
            <a:avLst/>
          </a:prstGeom>
        </p:spPr>
      </p:pic>
      <p:pic>
        <p:nvPicPr>
          <p:cNvPr id="17" name="Picture 16" descr="redcheck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96000" y="2438400"/>
            <a:ext cx="457200" cy="453682"/>
          </a:xfrm>
          <a:prstGeom prst="rect">
            <a:avLst/>
          </a:prstGeom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304750" y="3124200"/>
            <a:ext cx="457300" cy="457315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304700" y="3733800"/>
            <a:ext cx="457399" cy="457414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304800" y="4343400"/>
            <a:ext cx="457300" cy="457315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304750" y="4953000"/>
            <a:ext cx="457399" cy="457414"/>
          </a:xfrm>
          <a:prstGeom prst="rect">
            <a:avLst/>
          </a:prstGeom>
          <a:noFill/>
          <a:ln/>
          <a:effectLst/>
        </p:spPr>
      </p:pic>
      <p:pic>
        <p:nvPicPr>
          <p:cNvPr id="28" name="Picture 27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285691" y="5562600"/>
            <a:ext cx="495516" cy="457414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304700" y="6172200"/>
            <a:ext cx="457498" cy="457513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redcheck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810000" y="3048000"/>
            <a:ext cx="457200" cy="453682"/>
          </a:xfrm>
          <a:prstGeom prst="rect">
            <a:avLst/>
          </a:prstGeom>
        </p:spPr>
      </p:pic>
      <p:pic>
        <p:nvPicPr>
          <p:cNvPr id="31" name="Picture 30" descr="redcheck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72400" y="3048000"/>
            <a:ext cx="457200" cy="453682"/>
          </a:xfrm>
          <a:prstGeom prst="rect">
            <a:avLst/>
          </a:prstGeom>
        </p:spPr>
      </p:pic>
      <p:pic>
        <p:nvPicPr>
          <p:cNvPr id="32" name="Picture 31" descr="redcheck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43400" y="3048000"/>
            <a:ext cx="457200" cy="453682"/>
          </a:xfrm>
          <a:prstGeom prst="rect">
            <a:avLst/>
          </a:prstGeom>
        </p:spPr>
      </p:pic>
      <p:pic>
        <p:nvPicPr>
          <p:cNvPr id="33" name="Picture 32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76800" y="3048000"/>
            <a:ext cx="436910" cy="433387"/>
          </a:xfrm>
          <a:prstGeom prst="rect">
            <a:avLst/>
          </a:prstGeom>
        </p:spPr>
      </p:pic>
      <p:pic>
        <p:nvPicPr>
          <p:cNvPr id="34" name="Picture 33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39000" y="3048000"/>
            <a:ext cx="436910" cy="433387"/>
          </a:xfrm>
          <a:prstGeom prst="rect">
            <a:avLst/>
          </a:prstGeom>
        </p:spPr>
      </p:pic>
      <p:pic>
        <p:nvPicPr>
          <p:cNvPr id="35" name="Picture 34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05600" y="3048000"/>
            <a:ext cx="436910" cy="433387"/>
          </a:xfrm>
          <a:prstGeom prst="rect">
            <a:avLst/>
          </a:prstGeom>
        </p:spPr>
      </p:pic>
      <p:pic>
        <p:nvPicPr>
          <p:cNvPr id="36" name="Picture 35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28800" y="3733800"/>
            <a:ext cx="436910" cy="433387"/>
          </a:xfrm>
          <a:prstGeom prst="rect">
            <a:avLst/>
          </a:prstGeom>
        </p:spPr>
      </p:pic>
      <p:pic>
        <p:nvPicPr>
          <p:cNvPr id="37" name="Picture 36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48000" y="3733800"/>
            <a:ext cx="436910" cy="433387"/>
          </a:xfrm>
          <a:prstGeom prst="rect">
            <a:avLst/>
          </a:prstGeom>
        </p:spPr>
      </p:pic>
      <p:pic>
        <p:nvPicPr>
          <p:cNvPr id="38" name="Picture 37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95400" y="3733800"/>
            <a:ext cx="436910" cy="433387"/>
          </a:xfrm>
          <a:prstGeom prst="rect">
            <a:avLst/>
          </a:prstGeom>
        </p:spPr>
      </p:pic>
      <p:pic>
        <p:nvPicPr>
          <p:cNvPr id="39" name="Picture 38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38400" y="3733800"/>
            <a:ext cx="436910" cy="433387"/>
          </a:xfrm>
          <a:prstGeom prst="rect">
            <a:avLst/>
          </a:prstGeom>
        </p:spPr>
      </p:pic>
      <p:pic>
        <p:nvPicPr>
          <p:cNvPr id="41" name="Picture 40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82000" y="3733800"/>
            <a:ext cx="436910" cy="433387"/>
          </a:xfrm>
          <a:prstGeom prst="rect">
            <a:avLst/>
          </a:prstGeom>
        </p:spPr>
      </p:pic>
      <p:pic>
        <p:nvPicPr>
          <p:cNvPr id="42" name="Picture 41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48000" y="4267200"/>
            <a:ext cx="436910" cy="433387"/>
          </a:xfrm>
          <a:prstGeom prst="rect">
            <a:avLst/>
          </a:prstGeom>
        </p:spPr>
      </p:pic>
      <p:pic>
        <p:nvPicPr>
          <p:cNvPr id="43" name="Picture 42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38400" y="4267200"/>
            <a:ext cx="436910" cy="433387"/>
          </a:xfrm>
          <a:prstGeom prst="rect">
            <a:avLst/>
          </a:prstGeom>
        </p:spPr>
      </p:pic>
      <p:pic>
        <p:nvPicPr>
          <p:cNvPr id="46" name="Picture 45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86400" y="4267200"/>
            <a:ext cx="436910" cy="433387"/>
          </a:xfrm>
          <a:prstGeom prst="rect">
            <a:avLst/>
          </a:prstGeom>
        </p:spPr>
      </p:pic>
      <p:pic>
        <p:nvPicPr>
          <p:cNvPr id="47" name="Picture 46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39000" y="4267200"/>
            <a:ext cx="436910" cy="433387"/>
          </a:xfrm>
          <a:prstGeom prst="rect">
            <a:avLst/>
          </a:prstGeom>
        </p:spPr>
      </p:pic>
      <p:pic>
        <p:nvPicPr>
          <p:cNvPr id="48" name="Picture 47" descr="redcheck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43400" y="4953000"/>
            <a:ext cx="457200" cy="453682"/>
          </a:xfrm>
          <a:prstGeom prst="rect">
            <a:avLst/>
          </a:prstGeom>
        </p:spPr>
      </p:pic>
      <p:pic>
        <p:nvPicPr>
          <p:cNvPr id="49" name="Picture 48" descr="redcheck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72400" y="3733800"/>
            <a:ext cx="457200" cy="453682"/>
          </a:xfrm>
          <a:prstGeom prst="rect">
            <a:avLst/>
          </a:prstGeom>
        </p:spPr>
      </p:pic>
      <p:pic>
        <p:nvPicPr>
          <p:cNvPr id="50" name="Picture 49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82000" y="4876800"/>
            <a:ext cx="436910" cy="433387"/>
          </a:xfrm>
          <a:prstGeom prst="rect">
            <a:avLst/>
          </a:prstGeom>
        </p:spPr>
      </p:pic>
      <p:pic>
        <p:nvPicPr>
          <p:cNvPr id="51" name="Picture 50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53000" y="4953000"/>
            <a:ext cx="436910" cy="433387"/>
          </a:xfrm>
          <a:prstGeom prst="rect">
            <a:avLst/>
          </a:prstGeom>
        </p:spPr>
      </p:pic>
      <p:pic>
        <p:nvPicPr>
          <p:cNvPr id="52" name="Picture 51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39000" y="4876800"/>
            <a:ext cx="436910" cy="433387"/>
          </a:xfrm>
          <a:prstGeom prst="rect">
            <a:avLst/>
          </a:prstGeom>
        </p:spPr>
      </p:pic>
      <p:pic>
        <p:nvPicPr>
          <p:cNvPr id="53" name="Picture 52" descr="redcheck.jp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33800" y="5486400"/>
            <a:ext cx="457200" cy="453682"/>
          </a:xfrm>
          <a:prstGeom prst="rect">
            <a:avLst/>
          </a:prstGeom>
        </p:spPr>
      </p:pic>
      <p:pic>
        <p:nvPicPr>
          <p:cNvPr id="54" name="Picture 53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14600" y="5486400"/>
            <a:ext cx="436910" cy="433387"/>
          </a:xfrm>
          <a:prstGeom prst="rect">
            <a:avLst/>
          </a:prstGeom>
        </p:spPr>
      </p:pic>
      <p:pic>
        <p:nvPicPr>
          <p:cNvPr id="55" name="Picture 54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86400" y="5486400"/>
            <a:ext cx="436910" cy="433387"/>
          </a:xfrm>
          <a:prstGeom prst="rect">
            <a:avLst/>
          </a:prstGeom>
        </p:spPr>
      </p:pic>
      <p:pic>
        <p:nvPicPr>
          <p:cNvPr id="56" name="Picture 55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29400" y="5486400"/>
            <a:ext cx="436910" cy="433387"/>
          </a:xfrm>
          <a:prstGeom prst="rect">
            <a:avLst/>
          </a:prstGeom>
        </p:spPr>
      </p:pic>
      <p:pic>
        <p:nvPicPr>
          <p:cNvPr id="57" name="Picture 56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19200" y="6172200"/>
            <a:ext cx="436910" cy="433387"/>
          </a:xfrm>
          <a:prstGeom prst="rect">
            <a:avLst/>
          </a:prstGeom>
        </p:spPr>
      </p:pic>
      <p:pic>
        <p:nvPicPr>
          <p:cNvPr id="58" name="Picture 57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53000" y="6096000"/>
            <a:ext cx="436910" cy="433387"/>
          </a:xfrm>
          <a:prstGeom prst="rect">
            <a:avLst/>
          </a:prstGeom>
        </p:spPr>
      </p:pic>
      <p:pic>
        <p:nvPicPr>
          <p:cNvPr id="59" name="Picture 58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86400" y="6096000"/>
            <a:ext cx="436910" cy="433387"/>
          </a:xfrm>
          <a:prstGeom prst="rect">
            <a:avLst/>
          </a:prstGeom>
        </p:spPr>
      </p:pic>
      <p:pic>
        <p:nvPicPr>
          <p:cNvPr id="60" name="Picture 59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62800" y="6096000"/>
            <a:ext cx="436910" cy="433387"/>
          </a:xfrm>
          <a:prstGeom prst="rect">
            <a:avLst/>
          </a:prstGeom>
        </p:spPr>
      </p:pic>
      <p:pic>
        <p:nvPicPr>
          <p:cNvPr id="61" name="Picture 60" descr="greenchec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29400" y="6096000"/>
            <a:ext cx="436910" cy="433387"/>
          </a:xfrm>
          <a:prstGeom prst="rect">
            <a:avLst/>
          </a:prstGeom>
        </p:spPr>
      </p:pic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Non-adaptive Group Testing (NAGT)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coins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43000" y="1219200"/>
            <a:ext cx="8001000" cy="746207"/>
          </a:xfrm>
        </p:spPr>
      </p:pic>
      <p:pic>
        <p:nvPicPr>
          <p:cNvPr id="5" name="Picture 4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1905000"/>
            <a:ext cx="436910" cy="433387"/>
          </a:xfrm>
          <a:prstGeom prst="rect">
            <a:avLst/>
          </a:prstGeom>
        </p:spPr>
      </p:pic>
      <p:pic>
        <p:nvPicPr>
          <p:cNvPr id="6" name="Picture 5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1905000"/>
            <a:ext cx="436910" cy="433387"/>
          </a:xfrm>
          <a:prstGeom prst="rect">
            <a:avLst/>
          </a:prstGeom>
        </p:spPr>
      </p:pic>
      <p:pic>
        <p:nvPicPr>
          <p:cNvPr id="7" name="Picture 6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1905000"/>
            <a:ext cx="436910" cy="433387"/>
          </a:xfrm>
          <a:prstGeom prst="rect">
            <a:avLst/>
          </a:prstGeom>
        </p:spPr>
      </p:pic>
      <p:pic>
        <p:nvPicPr>
          <p:cNvPr id="8" name="Picture 7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34400" y="1905000"/>
            <a:ext cx="436910" cy="433387"/>
          </a:xfrm>
          <a:prstGeom prst="rect">
            <a:avLst/>
          </a:prstGeom>
        </p:spPr>
      </p:pic>
      <p:pic>
        <p:nvPicPr>
          <p:cNvPr id="13" name="Picture 12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2438400"/>
            <a:ext cx="436910" cy="433387"/>
          </a:xfrm>
          <a:prstGeom prst="rect">
            <a:avLst/>
          </a:prstGeom>
        </p:spPr>
      </p:pic>
      <p:pic>
        <p:nvPicPr>
          <p:cNvPr id="14" name="Picture 13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2438400"/>
            <a:ext cx="436910" cy="433387"/>
          </a:xfrm>
          <a:prstGeom prst="rect">
            <a:avLst/>
          </a:prstGeom>
        </p:spPr>
      </p:pic>
      <p:pic>
        <p:nvPicPr>
          <p:cNvPr id="15" name="Picture 14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600" y="2438400"/>
            <a:ext cx="436910" cy="433387"/>
          </a:xfrm>
          <a:prstGeom prst="rect">
            <a:avLst/>
          </a:prstGeom>
        </p:spPr>
      </p:pic>
      <p:pic>
        <p:nvPicPr>
          <p:cNvPr id="16" name="Picture 15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2438400"/>
            <a:ext cx="436910" cy="433387"/>
          </a:xfrm>
          <a:prstGeom prst="rect">
            <a:avLst/>
          </a:prstGeom>
        </p:spPr>
      </p:pic>
      <p:pic>
        <p:nvPicPr>
          <p:cNvPr id="17" name="Picture 16" descr="redchec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2438400"/>
            <a:ext cx="457200" cy="453682"/>
          </a:xfrm>
          <a:prstGeom prst="rect">
            <a:avLst/>
          </a:prstGeom>
        </p:spPr>
      </p:pic>
      <p:pic>
        <p:nvPicPr>
          <p:cNvPr id="30" name="Picture 29" descr="redchec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0" y="3048000"/>
            <a:ext cx="457200" cy="453682"/>
          </a:xfrm>
          <a:prstGeom prst="rect">
            <a:avLst/>
          </a:prstGeom>
        </p:spPr>
      </p:pic>
      <p:pic>
        <p:nvPicPr>
          <p:cNvPr id="31" name="Picture 30" descr="redchec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3048000"/>
            <a:ext cx="457200" cy="453682"/>
          </a:xfrm>
          <a:prstGeom prst="rect">
            <a:avLst/>
          </a:prstGeom>
        </p:spPr>
      </p:pic>
      <p:pic>
        <p:nvPicPr>
          <p:cNvPr id="32" name="Picture 31" descr="redchec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3400" y="3048000"/>
            <a:ext cx="457200" cy="453682"/>
          </a:xfrm>
          <a:prstGeom prst="rect">
            <a:avLst/>
          </a:prstGeom>
        </p:spPr>
      </p:pic>
      <p:pic>
        <p:nvPicPr>
          <p:cNvPr id="33" name="Picture 32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3048000"/>
            <a:ext cx="436910" cy="433387"/>
          </a:xfrm>
          <a:prstGeom prst="rect">
            <a:avLst/>
          </a:prstGeom>
        </p:spPr>
      </p:pic>
      <p:pic>
        <p:nvPicPr>
          <p:cNvPr id="34" name="Picture 33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9000" y="3048000"/>
            <a:ext cx="436910" cy="433387"/>
          </a:xfrm>
          <a:prstGeom prst="rect">
            <a:avLst/>
          </a:prstGeom>
        </p:spPr>
      </p:pic>
      <p:pic>
        <p:nvPicPr>
          <p:cNvPr id="35" name="Picture 34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3048000"/>
            <a:ext cx="436910" cy="433387"/>
          </a:xfrm>
          <a:prstGeom prst="rect">
            <a:avLst/>
          </a:prstGeom>
        </p:spPr>
      </p:pic>
      <p:pic>
        <p:nvPicPr>
          <p:cNvPr id="36" name="Picture 35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3733800"/>
            <a:ext cx="436910" cy="433387"/>
          </a:xfrm>
          <a:prstGeom prst="rect">
            <a:avLst/>
          </a:prstGeom>
        </p:spPr>
      </p:pic>
      <p:pic>
        <p:nvPicPr>
          <p:cNvPr id="37" name="Picture 36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3733800"/>
            <a:ext cx="436910" cy="433387"/>
          </a:xfrm>
          <a:prstGeom prst="rect">
            <a:avLst/>
          </a:prstGeom>
        </p:spPr>
      </p:pic>
      <p:pic>
        <p:nvPicPr>
          <p:cNvPr id="38" name="Picture 37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3733800"/>
            <a:ext cx="436910" cy="433387"/>
          </a:xfrm>
          <a:prstGeom prst="rect">
            <a:avLst/>
          </a:prstGeom>
        </p:spPr>
      </p:pic>
      <p:pic>
        <p:nvPicPr>
          <p:cNvPr id="39" name="Picture 38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3733800"/>
            <a:ext cx="436910" cy="433387"/>
          </a:xfrm>
          <a:prstGeom prst="rect">
            <a:avLst/>
          </a:prstGeom>
        </p:spPr>
      </p:pic>
      <p:pic>
        <p:nvPicPr>
          <p:cNvPr id="41" name="Picture 40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0" y="3733800"/>
            <a:ext cx="436910" cy="433387"/>
          </a:xfrm>
          <a:prstGeom prst="rect">
            <a:avLst/>
          </a:prstGeom>
        </p:spPr>
      </p:pic>
      <p:pic>
        <p:nvPicPr>
          <p:cNvPr id="42" name="Picture 41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4267200"/>
            <a:ext cx="436910" cy="433387"/>
          </a:xfrm>
          <a:prstGeom prst="rect">
            <a:avLst/>
          </a:prstGeom>
        </p:spPr>
      </p:pic>
      <p:pic>
        <p:nvPicPr>
          <p:cNvPr id="43" name="Picture 42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267200"/>
            <a:ext cx="436910" cy="433387"/>
          </a:xfrm>
          <a:prstGeom prst="rect">
            <a:avLst/>
          </a:prstGeom>
        </p:spPr>
      </p:pic>
      <p:pic>
        <p:nvPicPr>
          <p:cNvPr id="46" name="Picture 45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4267200"/>
            <a:ext cx="436910" cy="433387"/>
          </a:xfrm>
          <a:prstGeom prst="rect">
            <a:avLst/>
          </a:prstGeom>
        </p:spPr>
      </p:pic>
      <p:pic>
        <p:nvPicPr>
          <p:cNvPr id="47" name="Picture 46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9000" y="4267200"/>
            <a:ext cx="436910" cy="433387"/>
          </a:xfrm>
          <a:prstGeom prst="rect">
            <a:avLst/>
          </a:prstGeom>
        </p:spPr>
      </p:pic>
      <p:pic>
        <p:nvPicPr>
          <p:cNvPr id="48" name="Picture 47" descr="redchec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3400" y="4953000"/>
            <a:ext cx="457200" cy="453682"/>
          </a:xfrm>
          <a:prstGeom prst="rect">
            <a:avLst/>
          </a:prstGeom>
        </p:spPr>
      </p:pic>
      <p:pic>
        <p:nvPicPr>
          <p:cNvPr id="49" name="Picture 48" descr="redchec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3733800"/>
            <a:ext cx="457200" cy="453682"/>
          </a:xfrm>
          <a:prstGeom prst="rect">
            <a:avLst/>
          </a:prstGeom>
        </p:spPr>
      </p:pic>
      <p:pic>
        <p:nvPicPr>
          <p:cNvPr id="50" name="Picture 49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0" y="4876800"/>
            <a:ext cx="436910" cy="433387"/>
          </a:xfrm>
          <a:prstGeom prst="rect">
            <a:avLst/>
          </a:prstGeom>
        </p:spPr>
      </p:pic>
      <p:pic>
        <p:nvPicPr>
          <p:cNvPr id="51" name="Picture 50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4953000"/>
            <a:ext cx="436910" cy="433387"/>
          </a:xfrm>
          <a:prstGeom prst="rect">
            <a:avLst/>
          </a:prstGeom>
        </p:spPr>
      </p:pic>
      <p:pic>
        <p:nvPicPr>
          <p:cNvPr id="52" name="Picture 51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9000" y="4876800"/>
            <a:ext cx="436910" cy="433387"/>
          </a:xfrm>
          <a:prstGeom prst="rect">
            <a:avLst/>
          </a:prstGeom>
        </p:spPr>
      </p:pic>
      <p:pic>
        <p:nvPicPr>
          <p:cNvPr id="53" name="Picture 52" descr="redchec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3800" y="5486400"/>
            <a:ext cx="457200" cy="453682"/>
          </a:xfrm>
          <a:prstGeom prst="rect">
            <a:avLst/>
          </a:prstGeom>
        </p:spPr>
      </p:pic>
      <p:pic>
        <p:nvPicPr>
          <p:cNvPr id="54" name="Picture 53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4600" y="5486400"/>
            <a:ext cx="436910" cy="433387"/>
          </a:xfrm>
          <a:prstGeom prst="rect">
            <a:avLst/>
          </a:prstGeom>
        </p:spPr>
      </p:pic>
      <p:pic>
        <p:nvPicPr>
          <p:cNvPr id="55" name="Picture 54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5486400"/>
            <a:ext cx="436910" cy="433387"/>
          </a:xfrm>
          <a:prstGeom prst="rect">
            <a:avLst/>
          </a:prstGeom>
        </p:spPr>
      </p:pic>
      <p:pic>
        <p:nvPicPr>
          <p:cNvPr id="56" name="Picture 55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5486400"/>
            <a:ext cx="436910" cy="433387"/>
          </a:xfrm>
          <a:prstGeom prst="rect">
            <a:avLst/>
          </a:prstGeom>
        </p:spPr>
      </p:pic>
      <p:pic>
        <p:nvPicPr>
          <p:cNvPr id="57" name="Picture 56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6096000"/>
            <a:ext cx="436910" cy="433387"/>
          </a:xfrm>
          <a:prstGeom prst="rect">
            <a:avLst/>
          </a:prstGeom>
        </p:spPr>
      </p:pic>
      <p:pic>
        <p:nvPicPr>
          <p:cNvPr id="58" name="Picture 57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6096000"/>
            <a:ext cx="436910" cy="433387"/>
          </a:xfrm>
          <a:prstGeom prst="rect">
            <a:avLst/>
          </a:prstGeom>
        </p:spPr>
      </p:pic>
      <p:pic>
        <p:nvPicPr>
          <p:cNvPr id="59" name="Picture 58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6096000"/>
            <a:ext cx="436910" cy="433387"/>
          </a:xfrm>
          <a:prstGeom prst="rect">
            <a:avLst/>
          </a:prstGeom>
        </p:spPr>
      </p:pic>
      <p:pic>
        <p:nvPicPr>
          <p:cNvPr id="60" name="Picture 59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2800" y="6096000"/>
            <a:ext cx="436910" cy="433387"/>
          </a:xfrm>
          <a:prstGeom prst="rect">
            <a:avLst/>
          </a:prstGeom>
        </p:spPr>
      </p:pic>
      <p:pic>
        <p:nvPicPr>
          <p:cNvPr id="61" name="Picture 60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6096000"/>
            <a:ext cx="436910" cy="433387"/>
          </a:xfrm>
          <a:prstGeom prst="rect">
            <a:avLst/>
          </a:prstGeom>
        </p:spPr>
      </p:pic>
      <p:pic>
        <p:nvPicPr>
          <p:cNvPr id="62" name="Picture 61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1905000"/>
            <a:ext cx="436910" cy="433387"/>
          </a:xfrm>
          <a:prstGeom prst="rect">
            <a:avLst/>
          </a:prstGeom>
        </p:spPr>
      </p:pic>
      <p:pic>
        <p:nvPicPr>
          <p:cNvPr id="63" name="Picture 62" descr="red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" y="2362200"/>
            <a:ext cx="399288" cy="525379"/>
          </a:xfrm>
          <a:prstGeom prst="rect">
            <a:avLst/>
          </a:prstGeom>
        </p:spPr>
      </p:pic>
      <p:pic>
        <p:nvPicPr>
          <p:cNvPr id="65" name="Picture 64" descr="red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" y="2971800"/>
            <a:ext cx="399288" cy="525379"/>
          </a:xfrm>
          <a:prstGeom prst="rect">
            <a:avLst/>
          </a:prstGeom>
        </p:spPr>
      </p:pic>
      <p:pic>
        <p:nvPicPr>
          <p:cNvPr id="66" name="Picture 65" descr="red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" y="3657600"/>
            <a:ext cx="399288" cy="525379"/>
          </a:xfrm>
          <a:prstGeom prst="rect">
            <a:avLst/>
          </a:prstGeom>
        </p:spPr>
      </p:pic>
      <p:pic>
        <p:nvPicPr>
          <p:cNvPr id="67" name="Picture 66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4267200"/>
            <a:ext cx="436910" cy="433387"/>
          </a:xfrm>
          <a:prstGeom prst="rect">
            <a:avLst/>
          </a:prstGeom>
        </p:spPr>
      </p:pic>
      <p:pic>
        <p:nvPicPr>
          <p:cNvPr id="68" name="Picture 67" descr="red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" y="4724400"/>
            <a:ext cx="399288" cy="525379"/>
          </a:xfrm>
          <a:prstGeom prst="rect">
            <a:avLst/>
          </a:prstGeom>
        </p:spPr>
      </p:pic>
      <p:pic>
        <p:nvPicPr>
          <p:cNvPr id="69" name="Picture 68" descr="red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" y="5334000"/>
            <a:ext cx="399288" cy="525379"/>
          </a:xfrm>
          <a:prstGeom prst="rect">
            <a:avLst/>
          </a:prstGeom>
        </p:spPr>
      </p:pic>
      <p:pic>
        <p:nvPicPr>
          <p:cNvPr id="70" name="Picture 69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6096000"/>
            <a:ext cx="436910" cy="433387"/>
          </a:xfrm>
          <a:prstGeom prst="rect">
            <a:avLst/>
          </a:prstGeom>
        </p:spPr>
      </p:pic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Non-adaptive Group Testing (NAGT)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coins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43000" y="1219200"/>
            <a:ext cx="8001000" cy="746207"/>
          </a:xfrm>
        </p:spPr>
      </p:pic>
      <p:pic>
        <p:nvPicPr>
          <p:cNvPr id="5" name="Picture 4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1905000"/>
            <a:ext cx="436910" cy="433387"/>
          </a:xfrm>
          <a:prstGeom prst="rect">
            <a:avLst/>
          </a:prstGeom>
        </p:spPr>
      </p:pic>
      <p:pic>
        <p:nvPicPr>
          <p:cNvPr id="6" name="Picture 5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1905000"/>
            <a:ext cx="436910" cy="433387"/>
          </a:xfrm>
          <a:prstGeom prst="rect">
            <a:avLst/>
          </a:prstGeom>
        </p:spPr>
      </p:pic>
      <p:pic>
        <p:nvPicPr>
          <p:cNvPr id="7" name="Picture 6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1905000"/>
            <a:ext cx="436910" cy="433387"/>
          </a:xfrm>
          <a:prstGeom prst="rect">
            <a:avLst/>
          </a:prstGeom>
        </p:spPr>
      </p:pic>
      <p:pic>
        <p:nvPicPr>
          <p:cNvPr id="8" name="Picture 7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34400" y="1905000"/>
            <a:ext cx="436910" cy="433387"/>
          </a:xfrm>
          <a:prstGeom prst="rect">
            <a:avLst/>
          </a:prstGeom>
        </p:spPr>
      </p:pic>
      <p:pic>
        <p:nvPicPr>
          <p:cNvPr id="13" name="Picture 12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2438400"/>
            <a:ext cx="436910" cy="433387"/>
          </a:xfrm>
          <a:prstGeom prst="rect">
            <a:avLst/>
          </a:prstGeom>
        </p:spPr>
      </p:pic>
      <p:pic>
        <p:nvPicPr>
          <p:cNvPr id="14" name="Picture 13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2438400"/>
            <a:ext cx="436910" cy="433387"/>
          </a:xfrm>
          <a:prstGeom prst="rect">
            <a:avLst/>
          </a:prstGeom>
        </p:spPr>
      </p:pic>
      <p:pic>
        <p:nvPicPr>
          <p:cNvPr id="15" name="Picture 14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600" y="2438400"/>
            <a:ext cx="436910" cy="433387"/>
          </a:xfrm>
          <a:prstGeom prst="rect">
            <a:avLst/>
          </a:prstGeom>
        </p:spPr>
      </p:pic>
      <p:pic>
        <p:nvPicPr>
          <p:cNvPr id="16" name="Picture 15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2438400"/>
            <a:ext cx="436910" cy="433387"/>
          </a:xfrm>
          <a:prstGeom prst="rect">
            <a:avLst/>
          </a:prstGeom>
        </p:spPr>
      </p:pic>
      <p:pic>
        <p:nvPicPr>
          <p:cNvPr id="17" name="Picture 16" descr="redchec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2438400"/>
            <a:ext cx="457200" cy="453682"/>
          </a:xfrm>
          <a:prstGeom prst="rect">
            <a:avLst/>
          </a:prstGeom>
        </p:spPr>
      </p:pic>
      <p:pic>
        <p:nvPicPr>
          <p:cNvPr id="30" name="Picture 29" descr="redchec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0" y="3048000"/>
            <a:ext cx="457200" cy="453682"/>
          </a:xfrm>
          <a:prstGeom prst="rect">
            <a:avLst/>
          </a:prstGeom>
        </p:spPr>
      </p:pic>
      <p:pic>
        <p:nvPicPr>
          <p:cNvPr id="31" name="Picture 30" descr="redchec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3048000"/>
            <a:ext cx="457200" cy="453682"/>
          </a:xfrm>
          <a:prstGeom prst="rect">
            <a:avLst/>
          </a:prstGeom>
        </p:spPr>
      </p:pic>
      <p:pic>
        <p:nvPicPr>
          <p:cNvPr id="32" name="Picture 31" descr="redchec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3400" y="3048000"/>
            <a:ext cx="457200" cy="453682"/>
          </a:xfrm>
          <a:prstGeom prst="rect">
            <a:avLst/>
          </a:prstGeom>
        </p:spPr>
      </p:pic>
      <p:pic>
        <p:nvPicPr>
          <p:cNvPr id="33" name="Picture 32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3048000"/>
            <a:ext cx="436910" cy="433387"/>
          </a:xfrm>
          <a:prstGeom prst="rect">
            <a:avLst/>
          </a:prstGeom>
        </p:spPr>
      </p:pic>
      <p:pic>
        <p:nvPicPr>
          <p:cNvPr id="34" name="Picture 33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9000" y="3048000"/>
            <a:ext cx="436910" cy="433387"/>
          </a:xfrm>
          <a:prstGeom prst="rect">
            <a:avLst/>
          </a:prstGeom>
        </p:spPr>
      </p:pic>
      <p:pic>
        <p:nvPicPr>
          <p:cNvPr id="35" name="Picture 34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3048000"/>
            <a:ext cx="436910" cy="433387"/>
          </a:xfrm>
          <a:prstGeom prst="rect">
            <a:avLst/>
          </a:prstGeom>
        </p:spPr>
      </p:pic>
      <p:pic>
        <p:nvPicPr>
          <p:cNvPr id="36" name="Picture 35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3733800"/>
            <a:ext cx="436910" cy="433387"/>
          </a:xfrm>
          <a:prstGeom prst="rect">
            <a:avLst/>
          </a:prstGeom>
        </p:spPr>
      </p:pic>
      <p:pic>
        <p:nvPicPr>
          <p:cNvPr id="37" name="Picture 36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3733800"/>
            <a:ext cx="436910" cy="433387"/>
          </a:xfrm>
          <a:prstGeom prst="rect">
            <a:avLst/>
          </a:prstGeom>
        </p:spPr>
      </p:pic>
      <p:pic>
        <p:nvPicPr>
          <p:cNvPr id="38" name="Picture 37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3733800"/>
            <a:ext cx="436910" cy="433387"/>
          </a:xfrm>
          <a:prstGeom prst="rect">
            <a:avLst/>
          </a:prstGeom>
        </p:spPr>
      </p:pic>
      <p:pic>
        <p:nvPicPr>
          <p:cNvPr id="39" name="Picture 38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3733800"/>
            <a:ext cx="436910" cy="433387"/>
          </a:xfrm>
          <a:prstGeom prst="rect">
            <a:avLst/>
          </a:prstGeom>
        </p:spPr>
      </p:pic>
      <p:pic>
        <p:nvPicPr>
          <p:cNvPr id="41" name="Picture 40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0" y="3733800"/>
            <a:ext cx="436910" cy="433387"/>
          </a:xfrm>
          <a:prstGeom prst="rect">
            <a:avLst/>
          </a:prstGeom>
        </p:spPr>
      </p:pic>
      <p:pic>
        <p:nvPicPr>
          <p:cNvPr id="42" name="Picture 41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4267200"/>
            <a:ext cx="436910" cy="433387"/>
          </a:xfrm>
          <a:prstGeom prst="rect">
            <a:avLst/>
          </a:prstGeom>
        </p:spPr>
      </p:pic>
      <p:pic>
        <p:nvPicPr>
          <p:cNvPr id="43" name="Picture 42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4267200"/>
            <a:ext cx="436910" cy="433387"/>
          </a:xfrm>
          <a:prstGeom prst="rect">
            <a:avLst/>
          </a:prstGeom>
        </p:spPr>
      </p:pic>
      <p:pic>
        <p:nvPicPr>
          <p:cNvPr id="46" name="Picture 45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4267200"/>
            <a:ext cx="436910" cy="433387"/>
          </a:xfrm>
          <a:prstGeom prst="rect">
            <a:avLst/>
          </a:prstGeom>
        </p:spPr>
      </p:pic>
      <p:pic>
        <p:nvPicPr>
          <p:cNvPr id="47" name="Picture 46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9000" y="4267200"/>
            <a:ext cx="436910" cy="433387"/>
          </a:xfrm>
          <a:prstGeom prst="rect">
            <a:avLst/>
          </a:prstGeom>
        </p:spPr>
      </p:pic>
      <p:pic>
        <p:nvPicPr>
          <p:cNvPr id="48" name="Picture 47" descr="redchec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3400" y="4953000"/>
            <a:ext cx="457200" cy="453682"/>
          </a:xfrm>
          <a:prstGeom prst="rect">
            <a:avLst/>
          </a:prstGeom>
        </p:spPr>
      </p:pic>
      <p:pic>
        <p:nvPicPr>
          <p:cNvPr id="49" name="Picture 48" descr="redchec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72400" y="3733800"/>
            <a:ext cx="457200" cy="453682"/>
          </a:xfrm>
          <a:prstGeom prst="rect">
            <a:avLst/>
          </a:prstGeom>
        </p:spPr>
      </p:pic>
      <p:pic>
        <p:nvPicPr>
          <p:cNvPr id="50" name="Picture 49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0" y="4876800"/>
            <a:ext cx="436910" cy="433387"/>
          </a:xfrm>
          <a:prstGeom prst="rect">
            <a:avLst/>
          </a:prstGeom>
        </p:spPr>
      </p:pic>
      <p:pic>
        <p:nvPicPr>
          <p:cNvPr id="51" name="Picture 50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4953000"/>
            <a:ext cx="436910" cy="433387"/>
          </a:xfrm>
          <a:prstGeom prst="rect">
            <a:avLst/>
          </a:prstGeom>
        </p:spPr>
      </p:pic>
      <p:pic>
        <p:nvPicPr>
          <p:cNvPr id="52" name="Picture 51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9000" y="4876800"/>
            <a:ext cx="436910" cy="433387"/>
          </a:xfrm>
          <a:prstGeom prst="rect">
            <a:avLst/>
          </a:prstGeom>
        </p:spPr>
      </p:pic>
      <p:pic>
        <p:nvPicPr>
          <p:cNvPr id="53" name="Picture 52" descr="redchec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3800" y="5486400"/>
            <a:ext cx="457200" cy="453682"/>
          </a:xfrm>
          <a:prstGeom prst="rect">
            <a:avLst/>
          </a:prstGeom>
        </p:spPr>
      </p:pic>
      <p:pic>
        <p:nvPicPr>
          <p:cNvPr id="54" name="Picture 53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4600" y="5486400"/>
            <a:ext cx="436910" cy="433387"/>
          </a:xfrm>
          <a:prstGeom prst="rect">
            <a:avLst/>
          </a:prstGeom>
        </p:spPr>
      </p:pic>
      <p:pic>
        <p:nvPicPr>
          <p:cNvPr id="55" name="Picture 54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5486400"/>
            <a:ext cx="436910" cy="433387"/>
          </a:xfrm>
          <a:prstGeom prst="rect">
            <a:avLst/>
          </a:prstGeom>
        </p:spPr>
      </p:pic>
      <p:pic>
        <p:nvPicPr>
          <p:cNvPr id="56" name="Picture 55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5486400"/>
            <a:ext cx="436910" cy="433387"/>
          </a:xfrm>
          <a:prstGeom prst="rect">
            <a:avLst/>
          </a:prstGeom>
        </p:spPr>
      </p:pic>
      <p:pic>
        <p:nvPicPr>
          <p:cNvPr id="57" name="Picture 56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200" y="6096000"/>
            <a:ext cx="436910" cy="433387"/>
          </a:xfrm>
          <a:prstGeom prst="rect">
            <a:avLst/>
          </a:prstGeom>
        </p:spPr>
      </p:pic>
      <p:pic>
        <p:nvPicPr>
          <p:cNvPr id="58" name="Picture 57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6096000"/>
            <a:ext cx="436910" cy="433387"/>
          </a:xfrm>
          <a:prstGeom prst="rect">
            <a:avLst/>
          </a:prstGeom>
        </p:spPr>
      </p:pic>
      <p:pic>
        <p:nvPicPr>
          <p:cNvPr id="59" name="Picture 58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6096000"/>
            <a:ext cx="436910" cy="433387"/>
          </a:xfrm>
          <a:prstGeom prst="rect">
            <a:avLst/>
          </a:prstGeom>
        </p:spPr>
      </p:pic>
      <p:pic>
        <p:nvPicPr>
          <p:cNvPr id="60" name="Picture 59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9000" y="6096000"/>
            <a:ext cx="436910" cy="433387"/>
          </a:xfrm>
          <a:prstGeom prst="rect">
            <a:avLst/>
          </a:prstGeom>
        </p:spPr>
      </p:pic>
      <p:pic>
        <p:nvPicPr>
          <p:cNvPr id="61" name="Picture 60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6096000"/>
            <a:ext cx="436910" cy="433387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219200" y="1828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0    1    0    0   0    0   1    0    0    1   0    0   1</a:t>
            </a:r>
            <a:endParaRPr lang="en-US" sz="3600" dirty="0"/>
          </a:p>
        </p:txBody>
      </p:sp>
      <p:sp>
        <p:nvSpPr>
          <p:cNvPr id="63" name="TextBox 62"/>
          <p:cNvSpPr txBox="1"/>
          <p:nvPr/>
        </p:nvSpPr>
        <p:spPr>
          <a:xfrm>
            <a:off x="1219200" y="2362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1    1    0    1   0    0   0    1    1    0   0    0   0</a:t>
            </a:r>
            <a:endParaRPr lang="en-US" sz="36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9200" y="2971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0    0    0    0    1   1    1   0    0    1   1   1    0</a:t>
            </a:r>
            <a:endParaRPr lang="en-US" sz="3600" dirty="0"/>
          </a:p>
        </p:txBody>
      </p:sp>
      <p:sp>
        <p:nvSpPr>
          <p:cNvPr id="65" name="TextBox 64"/>
          <p:cNvSpPr txBox="1"/>
          <p:nvPr/>
        </p:nvSpPr>
        <p:spPr>
          <a:xfrm>
            <a:off x="1219200" y="3657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1    1    1    1   0    0   0    0    0    0   0   1    1</a:t>
            </a:r>
            <a:endParaRPr lang="en-US" sz="3600" dirty="0"/>
          </a:p>
        </p:txBody>
      </p:sp>
      <p:pic>
        <p:nvPicPr>
          <p:cNvPr id="66" name="Picture 65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1905000"/>
            <a:ext cx="436910" cy="433387"/>
          </a:xfrm>
          <a:prstGeom prst="rect">
            <a:avLst/>
          </a:prstGeom>
        </p:spPr>
      </p:pic>
      <p:pic>
        <p:nvPicPr>
          <p:cNvPr id="67" name="Picture 66" descr="red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" y="2362200"/>
            <a:ext cx="399288" cy="525379"/>
          </a:xfrm>
          <a:prstGeom prst="rect">
            <a:avLst/>
          </a:prstGeom>
        </p:spPr>
      </p:pic>
      <p:pic>
        <p:nvPicPr>
          <p:cNvPr id="68" name="Picture 67" descr="red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" y="2971800"/>
            <a:ext cx="399288" cy="525379"/>
          </a:xfrm>
          <a:prstGeom prst="rect">
            <a:avLst/>
          </a:prstGeom>
        </p:spPr>
      </p:pic>
      <p:pic>
        <p:nvPicPr>
          <p:cNvPr id="69" name="Picture 68" descr="red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" y="3657600"/>
            <a:ext cx="399288" cy="525379"/>
          </a:xfrm>
          <a:prstGeom prst="rect">
            <a:avLst/>
          </a:prstGeom>
        </p:spPr>
      </p:pic>
      <p:pic>
        <p:nvPicPr>
          <p:cNvPr id="70" name="Picture 69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4267200"/>
            <a:ext cx="436910" cy="433387"/>
          </a:xfrm>
          <a:prstGeom prst="rect">
            <a:avLst/>
          </a:prstGeom>
        </p:spPr>
      </p:pic>
      <p:pic>
        <p:nvPicPr>
          <p:cNvPr id="71" name="Picture 70" descr="red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" y="4724400"/>
            <a:ext cx="399288" cy="525379"/>
          </a:xfrm>
          <a:prstGeom prst="rect">
            <a:avLst/>
          </a:prstGeom>
        </p:spPr>
      </p:pic>
      <p:pic>
        <p:nvPicPr>
          <p:cNvPr id="72" name="Picture 71" descr="red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1000" y="5334000"/>
            <a:ext cx="399288" cy="525379"/>
          </a:xfrm>
          <a:prstGeom prst="rect">
            <a:avLst/>
          </a:prstGeom>
        </p:spPr>
      </p:pic>
      <p:pic>
        <p:nvPicPr>
          <p:cNvPr id="73" name="Picture 72" descr="greenchec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6096000"/>
            <a:ext cx="436910" cy="433387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219200" y="4191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0    0    1    1   0    0   0    1    0    0   1   0    0</a:t>
            </a:r>
            <a:endParaRPr lang="en-US" sz="3600" dirty="0"/>
          </a:p>
        </p:txBody>
      </p:sp>
      <p:sp>
        <p:nvSpPr>
          <p:cNvPr id="75" name="TextBox 74"/>
          <p:cNvSpPr txBox="1"/>
          <p:nvPr/>
        </p:nvSpPr>
        <p:spPr>
          <a:xfrm>
            <a:off x="1219200" y="48006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0    0    0    0   0    1    1   0    0    0   1   0    1</a:t>
            </a:r>
            <a:endParaRPr lang="en-US" sz="3600" dirty="0"/>
          </a:p>
        </p:txBody>
      </p:sp>
      <p:sp>
        <p:nvSpPr>
          <p:cNvPr id="76" name="TextBox 75"/>
          <p:cNvSpPr txBox="1"/>
          <p:nvPr/>
        </p:nvSpPr>
        <p:spPr>
          <a:xfrm>
            <a:off x="1219200" y="5410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0    0    1    0   1    0   0    1    0    1   0   0    0</a:t>
            </a:r>
            <a:endParaRPr lang="en-US" sz="3600" dirty="0"/>
          </a:p>
        </p:txBody>
      </p:sp>
      <p:sp>
        <p:nvSpPr>
          <p:cNvPr id="77" name="TextBox 76"/>
          <p:cNvSpPr txBox="1"/>
          <p:nvPr/>
        </p:nvSpPr>
        <p:spPr>
          <a:xfrm>
            <a:off x="1219200" y="6019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1    0    0    0   0    0    1   1    0    1   1   0    0</a:t>
            </a:r>
            <a:endParaRPr lang="en-US" sz="3600" dirty="0"/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ins2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rot="5400000">
            <a:off x="4329112" y="3062288"/>
            <a:ext cx="6250305" cy="58293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Non-adaptive Group Testing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2400" y="14478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0    1    0    0   0    0   1    0    0    1   0    0   1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>
            <a:off x="152400" y="19812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1    1    0    1   0    0   0    1    1    0   0    0   0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152400" y="25908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0    0    0    0   1    1   1    0    0    1   1    1   0</a:t>
            </a:r>
            <a:endParaRPr lang="en-US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152400" y="32766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1    1    1    1   0    0   0    0    0    0   0    1   1</a:t>
            </a:r>
            <a:endParaRPr lang="en-US" sz="3200" dirty="0"/>
          </a:p>
        </p:txBody>
      </p:sp>
      <p:pic>
        <p:nvPicPr>
          <p:cNvPr id="66" name="Picture 65" descr="greenchec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1600200"/>
            <a:ext cx="436910" cy="433387"/>
          </a:xfrm>
          <a:prstGeom prst="rect">
            <a:avLst/>
          </a:prstGeom>
        </p:spPr>
      </p:pic>
      <p:pic>
        <p:nvPicPr>
          <p:cNvPr id="67" name="Picture 66" descr="red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9600" y="2057400"/>
            <a:ext cx="399288" cy="525379"/>
          </a:xfrm>
          <a:prstGeom prst="rect">
            <a:avLst/>
          </a:prstGeom>
        </p:spPr>
      </p:pic>
      <p:pic>
        <p:nvPicPr>
          <p:cNvPr id="68" name="Picture 67" descr="red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9600" y="2667000"/>
            <a:ext cx="399288" cy="525379"/>
          </a:xfrm>
          <a:prstGeom prst="rect">
            <a:avLst/>
          </a:prstGeom>
        </p:spPr>
      </p:pic>
      <p:pic>
        <p:nvPicPr>
          <p:cNvPr id="69" name="Picture 68" descr="red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9600" y="3352800"/>
            <a:ext cx="399288" cy="525379"/>
          </a:xfrm>
          <a:prstGeom prst="rect">
            <a:avLst/>
          </a:prstGeom>
        </p:spPr>
      </p:pic>
      <p:pic>
        <p:nvPicPr>
          <p:cNvPr id="70" name="Picture 69" descr="greenchec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3962400"/>
            <a:ext cx="436910" cy="433387"/>
          </a:xfrm>
          <a:prstGeom prst="rect">
            <a:avLst/>
          </a:prstGeom>
        </p:spPr>
      </p:pic>
      <p:pic>
        <p:nvPicPr>
          <p:cNvPr id="71" name="Picture 70" descr="red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9600" y="4419600"/>
            <a:ext cx="399288" cy="525379"/>
          </a:xfrm>
          <a:prstGeom prst="rect">
            <a:avLst/>
          </a:prstGeom>
        </p:spPr>
      </p:pic>
      <p:pic>
        <p:nvPicPr>
          <p:cNvPr id="72" name="Picture 71" descr="red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9600" y="5029200"/>
            <a:ext cx="399288" cy="525379"/>
          </a:xfrm>
          <a:prstGeom prst="rect">
            <a:avLst/>
          </a:prstGeom>
        </p:spPr>
      </p:pic>
      <p:pic>
        <p:nvPicPr>
          <p:cNvPr id="73" name="Picture 72" descr="greenchec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9600" y="5791200"/>
            <a:ext cx="436910" cy="433387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52400" y="3810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0    0    1    1   0    0   0    1    0    0   1    0   0</a:t>
            </a:r>
            <a:endParaRPr lang="en-US" sz="3200" dirty="0"/>
          </a:p>
        </p:txBody>
      </p:sp>
      <p:sp>
        <p:nvSpPr>
          <p:cNvPr id="75" name="TextBox 74"/>
          <p:cNvSpPr txBox="1"/>
          <p:nvPr/>
        </p:nvSpPr>
        <p:spPr>
          <a:xfrm>
            <a:off x="152400" y="44196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0    0    0    0   0    1   1    0    0    0   1    0   1</a:t>
            </a:r>
            <a:endParaRPr lang="en-US" sz="3200" dirty="0"/>
          </a:p>
        </p:txBody>
      </p:sp>
      <p:sp>
        <p:nvSpPr>
          <p:cNvPr id="76" name="TextBox 75"/>
          <p:cNvSpPr txBox="1"/>
          <p:nvPr/>
        </p:nvSpPr>
        <p:spPr>
          <a:xfrm>
            <a:off x="152400" y="50292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0    0    1    0   1    0   0    1    0    1   0    0   0</a:t>
            </a:r>
            <a:endParaRPr lang="en-US" sz="3200" dirty="0"/>
          </a:p>
        </p:txBody>
      </p:sp>
      <p:sp>
        <p:nvSpPr>
          <p:cNvPr id="77" name="TextBox 76"/>
          <p:cNvSpPr txBox="1"/>
          <p:nvPr/>
        </p:nvSpPr>
        <p:spPr>
          <a:xfrm>
            <a:off x="152400" y="56388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1    0    0    0   0    0   1    1    0    1   1    0   0</a:t>
            </a:r>
            <a:endParaRPr lang="en-US" sz="3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315200" y="6019800"/>
            <a:ext cx="39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15200" y="304800"/>
            <a:ext cx="39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15200" y="762000"/>
            <a:ext cx="39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315200" y="1219200"/>
            <a:ext cx="39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15200" y="1676400"/>
            <a:ext cx="39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15200" y="3124200"/>
            <a:ext cx="39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15200" y="3581400"/>
            <a:ext cx="39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15200" y="4572000"/>
            <a:ext cx="39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15200" y="5029200"/>
            <a:ext cx="39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315200" y="2209800"/>
            <a:ext cx="39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315200" y="2667000"/>
            <a:ext cx="39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315200" y="4114800"/>
            <a:ext cx="39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315200" y="5486400"/>
            <a:ext cx="39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29600" y="1600200"/>
            <a:ext cx="390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229600" y="3886200"/>
            <a:ext cx="390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229600" y="5715000"/>
            <a:ext cx="390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229600" y="2133600"/>
            <a:ext cx="390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229600" y="2667000"/>
            <a:ext cx="390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229600" y="3352800"/>
            <a:ext cx="390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229600" y="4419600"/>
            <a:ext cx="390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229600" y="5105400"/>
            <a:ext cx="390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</a:p>
        </p:txBody>
      </p:sp>
      <p:cxnSp>
        <p:nvCxnSpPr>
          <p:cNvPr id="140" name="Elbow Connector 139"/>
          <p:cNvCxnSpPr/>
          <p:nvPr/>
        </p:nvCxnSpPr>
        <p:spPr>
          <a:xfrm rot="5400000">
            <a:off x="-990600" y="2514600"/>
            <a:ext cx="2895600" cy="609600"/>
          </a:xfrm>
          <a:prstGeom prst="bentConnector3">
            <a:avLst>
              <a:gd name="adj1" fmla="val -6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 rot="16200000" flipH="1">
            <a:off x="-495300" y="4914900"/>
            <a:ext cx="2057400" cy="762000"/>
          </a:xfrm>
          <a:prstGeom prst="bentConnector3">
            <a:avLst>
              <a:gd name="adj1" fmla="val 1011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/>
          <p:nvPr/>
        </p:nvCxnSpPr>
        <p:spPr>
          <a:xfrm rot="16200000" flipH="1">
            <a:off x="5219700" y="2324100"/>
            <a:ext cx="2743200" cy="838200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5400000">
            <a:off x="5486400" y="4800600"/>
            <a:ext cx="2209800" cy="838200"/>
          </a:xfrm>
          <a:prstGeom prst="bentConnector3">
            <a:avLst>
              <a:gd name="adj1" fmla="val 1000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/>
          <p:nvPr/>
        </p:nvCxnSpPr>
        <p:spPr>
          <a:xfrm rot="5400000">
            <a:off x="5638800" y="1752600"/>
            <a:ext cx="3352800" cy="304800"/>
          </a:xfrm>
          <a:prstGeom prst="bentConnector3">
            <a:avLst>
              <a:gd name="adj1" fmla="val -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endCxn id="4" idx="3"/>
          </p:cNvCxnSpPr>
          <p:nvPr/>
        </p:nvCxnSpPr>
        <p:spPr>
          <a:xfrm rot="16200000" flipH="1">
            <a:off x="5859779" y="4884420"/>
            <a:ext cx="2897506" cy="291465"/>
          </a:xfrm>
          <a:prstGeom prst="bentConnector3">
            <a:avLst>
              <a:gd name="adj1" fmla="val 999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/>
          <p:nvPr/>
        </p:nvCxnSpPr>
        <p:spPr>
          <a:xfrm rot="5400000" flipH="1" flipV="1">
            <a:off x="6019800" y="4724400"/>
            <a:ext cx="3352800" cy="152400"/>
          </a:xfrm>
          <a:prstGeom prst="bentConnector3">
            <a:avLst>
              <a:gd name="adj1" fmla="val -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/>
          <p:nvPr/>
        </p:nvCxnSpPr>
        <p:spPr>
          <a:xfrm rot="16200000" flipV="1">
            <a:off x="6248400" y="1600200"/>
            <a:ext cx="2895600" cy="152400"/>
          </a:xfrm>
          <a:prstGeom prst="bentConnector3">
            <a:avLst>
              <a:gd name="adj1" fmla="val 100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/>
          <p:nvPr/>
        </p:nvCxnSpPr>
        <p:spPr>
          <a:xfrm rot="5400000">
            <a:off x="6781800" y="2895600"/>
            <a:ext cx="2971800" cy="228600"/>
          </a:xfrm>
          <a:prstGeom prst="bentConnector3">
            <a:avLst>
              <a:gd name="adj1" fmla="val -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/>
          <p:nvPr/>
        </p:nvCxnSpPr>
        <p:spPr>
          <a:xfrm rot="16200000" flipH="1">
            <a:off x="7200900" y="5219700"/>
            <a:ext cx="2133600" cy="228600"/>
          </a:xfrm>
          <a:prstGeom prst="bentConnector3">
            <a:avLst>
              <a:gd name="adj1" fmla="val 1008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/>
          <p:nvPr/>
        </p:nvCxnSpPr>
        <p:spPr>
          <a:xfrm rot="16200000" flipH="1">
            <a:off x="7239000" y="2819400"/>
            <a:ext cx="2819400" cy="228600"/>
          </a:xfrm>
          <a:prstGeom prst="bentConnector3">
            <a:avLst>
              <a:gd name="adj1" fmla="val -1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/>
          <p:nvPr/>
        </p:nvCxnSpPr>
        <p:spPr>
          <a:xfrm rot="5400000">
            <a:off x="7620000" y="5257800"/>
            <a:ext cx="2133600" cy="152400"/>
          </a:xfrm>
          <a:prstGeom prst="bentConnector3">
            <a:avLst>
              <a:gd name="adj1" fmla="val 101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Picture 18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848600" y="3810000"/>
            <a:ext cx="228649" cy="127031"/>
          </a:xfrm>
          <a:prstGeom prst="rect">
            <a:avLst/>
          </a:prstGeom>
        </p:spPr>
      </p:pic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“Classical” NAGT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Upper Bound:                      (Du, Hwang ‘00)</a:t>
            </a:r>
          </a:p>
          <a:p>
            <a:r>
              <a:rPr lang="en-US" sz="2800" dirty="0" smtClean="0"/>
              <a:t>Explicit:                       (</a:t>
            </a:r>
            <a:r>
              <a:rPr lang="en-US" sz="2800" dirty="0" err="1" smtClean="0"/>
              <a:t>Porat</a:t>
            </a:r>
            <a:r>
              <a:rPr lang="en-US" sz="2800" dirty="0" smtClean="0"/>
              <a:t>, Rothschild ’08)</a:t>
            </a:r>
          </a:p>
          <a:p>
            <a:r>
              <a:rPr lang="en-US" sz="2800" dirty="0" smtClean="0"/>
              <a:t>Lower Bound:                         (</a:t>
            </a:r>
            <a:r>
              <a:rPr lang="en-US" sz="2800" dirty="0" err="1" smtClean="0"/>
              <a:t>D’yachkov</a:t>
            </a:r>
            <a:r>
              <a:rPr lang="en-US" sz="2800" dirty="0" smtClean="0"/>
              <a:t>, </a:t>
            </a:r>
            <a:r>
              <a:rPr lang="en-US" sz="2800" dirty="0" err="1" smtClean="0"/>
              <a:t>Rykov</a:t>
            </a:r>
            <a:r>
              <a:rPr lang="en-US" sz="2800" dirty="0" smtClean="0"/>
              <a:t> ’82)</a:t>
            </a:r>
          </a:p>
          <a:p>
            <a:r>
              <a:rPr lang="en-US" sz="2800" dirty="0" smtClean="0"/>
              <a:t>Noisy tests (</a:t>
            </a:r>
            <a:r>
              <a:rPr lang="en-US" sz="2800" dirty="0" err="1" smtClean="0"/>
              <a:t>CheraghchiHKV</a:t>
            </a:r>
            <a:r>
              <a:rPr lang="en-US" sz="2800" dirty="0" smtClean="0"/>
              <a:t> </a:t>
            </a:r>
            <a:r>
              <a:rPr lang="en-US" sz="2800" i="1" dirty="0" smtClean="0"/>
              <a:t>’</a:t>
            </a:r>
            <a:r>
              <a:rPr lang="en-US" sz="2800" dirty="0" smtClean="0"/>
              <a:t>11)</a:t>
            </a:r>
          </a:p>
          <a:p>
            <a:r>
              <a:rPr lang="en-US" sz="2800" dirty="0" smtClean="0"/>
              <a:t>Efficient Decoding (IndyKRN’10)</a:t>
            </a:r>
          </a:p>
          <a:p>
            <a:r>
              <a:rPr lang="en-US" sz="2800" dirty="0" smtClean="0"/>
              <a:t>Graph-Constrained (CheraghchiKMS’11)</a:t>
            </a:r>
          </a:p>
          <a:p>
            <a:r>
              <a:rPr lang="en-US" sz="2800" dirty="0" smtClean="0"/>
              <a:t>Phase-Transitions (Scarlett, Cehver’16)</a:t>
            </a:r>
            <a:endParaRPr lang="en-US" sz="2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971800" y="1600200"/>
          <a:ext cx="1659466" cy="533400"/>
        </p:xfrm>
        <a:graphic>
          <a:graphicData uri="http://schemas.openxmlformats.org/presentationml/2006/ole">
            <p:oleObj spid="_x0000_s21549" name="Equation" r:id="rId4" imgW="711200" imgH="2286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71800" y="2667000"/>
          <a:ext cx="1828800" cy="560439"/>
        </p:xfrm>
        <a:graphic>
          <a:graphicData uri="http://schemas.openxmlformats.org/presentationml/2006/ole">
            <p:oleObj spid="_x0000_s21550" name="Equation" r:id="rId5" imgW="787400" imgH="24130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133600" y="2133600"/>
          <a:ext cx="1659930" cy="533400"/>
        </p:xfrm>
        <a:graphic>
          <a:graphicData uri="http://schemas.openxmlformats.org/presentationml/2006/ole">
            <p:oleObj spid="_x0000_s21551" name="Equation" r:id="rId6" imgW="711000" imgH="228600" progId="Equation.3">
              <p:embed/>
            </p:oleObj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=$  template TPT1  env TPENV1  fore 0  back 16777215  eqnno 5"/>
  <p:tag name="FILENAME" val="TP_tmp"/>
  <p:tag name="ORIGWIDTH" val="9"/>
  <p:tag name="PICTUREFILESIZE" val="96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\noindent&#10;$b=n^{1/\gamma}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287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\noindent&#10;\textcolor{red}{&#10;Theorem.&#10;}&#10;\textcolor{blue}{&#10;Given $n$ items, with $d$ defects: &#10;$\Omega\left(\gamma d\left(\frac{n}{d}\right)^{\frac{1-2\epsilon}{(1+2\epsilon)\gamma}}\right)$ &#10;tests are needed in the NAGT, $\gamma$-divisible items model, with success probability $1-\epsilon$.&#10;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346"/>
  <p:tag name="PICTUREFILESIZE" val="2276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begin{document}&#10;\noindent&#10;\textcolor{red}{Theorem. }&#10;\textcolor{blue}{$\exists$ a randomized algorithm: $T=O\left((\gamma d)\left(\frac{n-d}{\epsilon}\right)^{1/\gamma}\right)$ tests.&#10;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300"/>
  <p:tag name="PICTUREFILESIZE" val="133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begin{document}&#10;\noindent&#10;\textcolor{red}{Theorem. }&#10;\textcolor{blue}{&#10;$\exists$ a deterministic algorithm: $T=\frac{d^2\gamma}{\epsilon}\left(\frac{n\epsilon}{d^2}\right)^{1/\gamma}$ tests.&#10;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74"/>
  <p:tag name="PICTUREFILESIZE" val="119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\noindent&#10;\textcolor{red}{Theorem. }&#10;\textcolor{blue}{&#10;Given $n$ items, with $d$ defects: &#10;$\Omega\left(\frac{n}{\rho}\frac{\log\left(\frac{n}{d}\right)}{\log\left(\frac{n}{\rho d}\right)}\right)$ &#10;tests are needed in the NAGT, $\rho$-sized tests model, with success probability $1-\epsilon$.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347"/>
  <p:tag name="PICTUREFILESIZE" val="2154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color}&#10;\begin{document}&#10;\noindent&#10;\textcolor{red}{Theorem. }&#10;\textcolor{blue}{&#10;$\exists$ a randomized algorithm: $T=O\left(\frac{n}{\rho}\log\left(\frac{n}{\epsilon}\right)\right)$ tests.&#10;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80"/>
  <p:tag name="PICTUREFILESIZE" val="107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color}&#10;\begin{document}&#10;\noindent&#10;\textcolor{red}{Theorem. }&#10;\textcolor{blue}{&#10;For $\rho=n^{1-1/k}$, $k\ge2$, $\exists$ a deterministic algorithm: \newline&#10;\indent\indent\indent\hspace{0.1in}$T=\frac{n}{\rho}\frac{d^2\log n}{\epsilon\log\left(\frac{n}{p}\right)}$ tests.&#10;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75"/>
  <p:tag name="PICTUREFILESIZE" val="1755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color}&#10;\begin{document}&#10;\noindent&#10;\textcolor{red}{&#10;Theorem.}&#10;\textcolor{blue}{ Cannot recover defectives with probability at least $1-\epsilon$ for arbitrary $0&lt;\epsilon&lt;1$ and $\gamma=o(\log n)$.&#10;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346"/>
  <p:tag name="PICTUREFILESIZE" val="1338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\noindent&#10;$b=n^{1/\gamma}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28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T_1$  template TPT1  env TPENV1  fore 0  back 16777215  eqnno 4"/>
  <p:tag name="FILENAME" val="TP_tmp"/>
  <p:tag name="ORIGWIDTH" val="12"/>
  <p:tag name="PICTUREFILESIZE" val="146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T_2$  template TPT1  env TPENV1  fore 0  back 16777215  eqnno 4"/>
  <p:tag name="FILENAME" val="TP_tmp"/>
  <p:tag name="ORIGWIDTH" val="12"/>
  <p:tag name="PICTUREFILESIZE" val="14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T_3$  template TPT1  env TPENV1  fore 0  back 16777215  eqnno 4"/>
  <p:tag name="FILENAME" val="TP_tmp"/>
  <p:tag name="ORIGWIDTH" val="12"/>
  <p:tag name="PICTUREFILESIZE" val="14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T_4$  template TPT1  env TPENV1  fore 0  back 16777215  eqnno 4"/>
  <p:tag name="FILENAME" val="TP_tmp"/>
  <p:tag name="ORIGWIDTH" val="12"/>
  <p:tag name="PICTUREFILESIZE" val="146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T_5$  template TPT1  env TPENV1  fore 0  back 16777215  eqnno 4"/>
  <p:tag name="FILENAME" val="TP_tmp"/>
  <p:tag name="ORIGWIDTH" val="12"/>
  <p:tag name="PICTUREFILESIZE" val="146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T_6$  template TPT1  env TPENV1  fore 0  back 16777215  eqnno 4"/>
  <p:tag name="FILENAME" val="TP_tmp"/>
  <p:tag name="ORIGWIDTH" val="12"/>
  <p:tag name="PICTUREFILESIZE" val="146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T_7$  template TPT1  env TPENV1  fore 0  back 16777215  eqnno 4"/>
  <p:tag name="FILENAME" val="TP_tmp"/>
  <p:tag name="ORIGWIDTH" val="13"/>
  <p:tag name="PICTUREFILESIZE" val="146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T_8$  template TPT1  env TPENV1  fore 0  back 16777215  eqnno 4"/>
  <p:tag name="FILENAME" val="TP_tmp"/>
  <p:tag name="ORIGWIDTH" val="12"/>
  <p:tag name="PICTUREFILESIZE" val="146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</TotalTime>
  <Words>1277</Words>
  <Application>Microsoft Office PowerPoint</Application>
  <PresentationFormat>On-screen Show (4:3)</PresentationFormat>
  <Paragraphs>272</Paragraphs>
  <Slides>42</Slides>
  <Notes>17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Equation</vt:lpstr>
      <vt:lpstr>Nearly Optimal Sparse Group Testing</vt:lpstr>
      <vt:lpstr>Group Testing</vt:lpstr>
      <vt:lpstr>Background</vt:lpstr>
      <vt:lpstr>Adaptive Group Testing</vt:lpstr>
      <vt:lpstr>Non-adaptive Group Testing (NAGT)</vt:lpstr>
      <vt:lpstr>Non-adaptive Group Testing (NAGT)</vt:lpstr>
      <vt:lpstr>Non-adaptive Group Testing (NAGT)</vt:lpstr>
      <vt:lpstr>Non-adaptive Group Testing</vt:lpstr>
      <vt:lpstr>“Classical” NAGT</vt:lpstr>
      <vt:lpstr>Real World Limitations</vt:lpstr>
      <vt:lpstr> </vt:lpstr>
      <vt:lpstr> </vt:lpstr>
      <vt:lpstr>Structure of Talk</vt:lpstr>
      <vt:lpstr>Structure of Talk</vt:lpstr>
      <vt:lpstr>Upper Bounds: Randomized</vt:lpstr>
      <vt:lpstr>Upper Bounds: Randomized</vt:lpstr>
      <vt:lpstr>Decoding Algorithm Philosophy</vt:lpstr>
      <vt:lpstr>Decoding Algorithm</vt:lpstr>
      <vt:lpstr>Upper Bounds: Randomized</vt:lpstr>
      <vt:lpstr>Upper Bounds: Randomized</vt:lpstr>
      <vt:lpstr>Structure of Talk</vt:lpstr>
      <vt:lpstr>Structure of Talk</vt:lpstr>
      <vt:lpstr>Upper Bounds: Deterministic</vt:lpstr>
      <vt:lpstr>Upper Bounds: Deterministic</vt:lpstr>
      <vt:lpstr>Upper Bounds: Deterministic</vt:lpstr>
      <vt:lpstr>Upper Bounds: Deterministic</vt:lpstr>
      <vt:lpstr>Structure of Talk</vt:lpstr>
      <vt:lpstr>Structure of Talk</vt:lpstr>
      <vt:lpstr>Classical NAGT Design Philosophy</vt:lpstr>
      <vt:lpstr>Lower Bounds:   -divisible items</vt:lpstr>
      <vt:lpstr>Lower Bounds:   -divisible items</vt:lpstr>
      <vt:lpstr>Lower Bounds:   -divisible items</vt:lpstr>
      <vt:lpstr>Lower Bounds:   -divisible items</vt:lpstr>
      <vt:lpstr>Structure of Talk</vt:lpstr>
      <vt:lpstr>Structure of Talk</vt:lpstr>
      <vt:lpstr>Further Results</vt:lpstr>
      <vt:lpstr>Slide 37</vt:lpstr>
      <vt:lpstr>Questions?</vt:lpstr>
      <vt:lpstr>Slide 39</vt:lpstr>
      <vt:lpstr>Upper Bounds: Deterministic</vt:lpstr>
      <vt:lpstr>Upper Bounds: Deterministic</vt:lpstr>
      <vt:lpstr>Lower Bounds:   -divisible items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Nearly Optimal Sparse Group Testing</dc:title>
  <dc:creator>Samson</dc:creator>
  <cp:lastModifiedBy>Samson</cp:lastModifiedBy>
  <cp:revision>237</cp:revision>
  <dcterms:created xsi:type="dcterms:W3CDTF">2016-09-17T18:37:01Z</dcterms:created>
  <dcterms:modified xsi:type="dcterms:W3CDTF">2016-09-28T19:34:00Z</dcterms:modified>
</cp:coreProperties>
</file>