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5" d="100"/>
          <a:sy n="25" d="100"/>
        </p:scale>
        <p:origin x="12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0454285" cy="263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Adversarial Robustness of Streaming Algorithms through Importance Sampling 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804314"/>
            <a:ext cx="46144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Model</a:t>
            </a:r>
            <a:endParaRPr sz="3600" dirty="0"/>
          </a:p>
        </p:txBody>
      </p:sp>
      <p:sp>
        <p:nvSpPr>
          <p:cNvPr id="37" name="TextBox 43"/>
          <p:cNvSpPr txBox="1"/>
          <p:nvPr/>
        </p:nvSpPr>
        <p:spPr>
          <a:xfrm>
            <a:off x="11877545" y="16153160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Results and Related Work</a:t>
            </a:r>
            <a:endParaRPr sz="3600" dirty="0"/>
          </a:p>
        </p:txBody>
      </p:sp>
      <p:sp>
        <p:nvSpPr>
          <p:cNvPr id="50" name="TextBox 37"/>
          <p:cNvSpPr txBox="1"/>
          <p:nvPr/>
        </p:nvSpPr>
        <p:spPr>
          <a:xfrm>
            <a:off x="11960187" y="607610"/>
            <a:ext cx="10044537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/>
              <a:t>Vladimir Braverman (Johns Hopkins University, Google)</a:t>
            </a:r>
          </a:p>
          <a:p>
            <a:r>
              <a:rPr lang="en-US" sz="3200" dirty="0" err="1"/>
              <a:t>Avinatan</a:t>
            </a:r>
            <a:r>
              <a:rPr lang="en-US" sz="3200" dirty="0"/>
              <a:t> Hassidim (Bar </a:t>
            </a:r>
            <a:r>
              <a:rPr lang="en-US" sz="3200" dirty="0" err="1"/>
              <a:t>Ilan</a:t>
            </a:r>
            <a:r>
              <a:rPr lang="en-US" sz="3200"/>
              <a:t> University, Google</a:t>
            </a:r>
            <a:r>
              <a:rPr lang="en-US" sz="3200" dirty="0"/>
              <a:t>)</a:t>
            </a:r>
          </a:p>
          <a:p>
            <a:r>
              <a:rPr lang="en-US" sz="3200" dirty="0"/>
              <a:t>Yossi Matias (Google) </a:t>
            </a:r>
          </a:p>
          <a:p>
            <a:r>
              <a:rPr lang="en-US" sz="3200" dirty="0"/>
              <a:t>Mariano Schain (Google)</a:t>
            </a:r>
          </a:p>
          <a:p>
            <a:r>
              <a:rPr lang="en-US" sz="3200" dirty="0"/>
              <a:t>Sandeep </a:t>
            </a:r>
            <a:r>
              <a:rPr lang="en-US" sz="3200" dirty="0" err="1"/>
              <a:t>Silwal</a:t>
            </a:r>
            <a:r>
              <a:rPr lang="en-US" sz="3200" dirty="0"/>
              <a:t> (MIT)</a:t>
            </a:r>
          </a:p>
          <a:p>
            <a:r>
              <a:rPr lang="en-US" sz="3200" dirty="0"/>
              <a:t>Samson Zhou (Carnegie Mellon University)</a:t>
            </a:r>
          </a:p>
        </p:txBody>
      </p:sp>
      <p:sp>
        <p:nvSpPr>
          <p:cNvPr id="227" name="TextBox 39">
            <a:extLst>
              <a:ext uri="{FF2B5EF4-FFF2-40B4-BE49-F238E27FC236}">
                <a16:creationId xmlns:a16="http://schemas.microsoft.com/office/drawing/2014/main" id="{872CBA4F-57C6-4BE7-A79C-69A910CD037D}"/>
              </a:ext>
            </a:extLst>
          </p:cNvPr>
          <p:cNvSpPr txBox="1"/>
          <p:nvPr/>
        </p:nvSpPr>
        <p:spPr>
          <a:xfrm>
            <a:off x="986246" y="11576664"/>
            <a:ext cx="10818393" cy="314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Adversarial machine learning</a:t>
            </a:r>
            <a:r>
              <a:rPr lang="en-US" sz="2800" dirty="0"/>
              <a:t>: ML problems where the input is chosen by an adversary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Database queries</a:t>
            </a:r>
            <a:r>
              <a:rPr lang="en-US" sz="2800" dirty="0"/>
              <a:t>: For multiple queries to a database, each query may depend on the responses to the previous queries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Transparency of Algorithms</a:t>
            </a:r>
            <a:r>
              <a:rPr lang="en-US" sz="2800" dirty="0"/>
              <a:t>: Internal state of honest algorithms may be entirely revealed or otherwise compromised</a:t>
            </a:r>
            <a:endParaRPr lang="en-US" sz="2800" i="1" dirty="0"/>
          </a:p>
        </p:txBody>
      </p:sp>
      <p:sp>
        <p:nvSpPr>
          <p:cNvPr id="228" name="TextBox 38">
            <a:extLst>
              <a:ext uri="{FF2B5EF4-FFF2-40B4-BE49-F238E27FC236}">
                <a16:creationId xmlns:a16="http://schemas.microsoft.com/office/drawing/2014/main" id="{57C3C0AF-2C5E-446B-BC7D-DDB22247477D}"/>
              </a:ext>
            </a:extLst>
          </p:cNvPr>
          <p:cNvSpPr txBox="1"/>
          <p:nvPr/>
        </p:nvSpPr>
        <p:spPr>
          <a:xfrm>
            <a:off x="986988" y="10496622"/>
            <a:ext cx="58336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Applications / Motivations</a:t>
            </a:r>
            <a:endParaRPr sz="3600" dirty="0"/>
          </a:p>
        </p:txBody>
      </p:sp>
      <p:sp>
        <p:nvSpPr>
          <p:cNvPr id="229" name="TextBox 38">
            <a:extLst>
              <a:ext uri="{FF2B5EF4-FFF2-40B4-BE49-F238E27FC236}">
                <a16:creationId xmlns:a16="http://schemas.microsoft.com/office/drawing/2014/main" id="{ACD66178-5F48-4A8C-B170-22AA930CD9B3}"/>
              </a:ext>
            </a:extLst>
          </p:cNvPr>
          <p:cNvSpPr txBox="1"/>
          <p:nvPr/>
        </p:nvSpPr>
        <p:spPr>
          <a:xfrm>
            <a:off x="11877978" y="4476885"/>
            <a:ext cx="102468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Row Sampling Algorithms for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/>
              <p:nvPr/>
            </p:nvSpPr>
            <p:spPr>
              <a:xfrm>
                <a:off x="11919429" y="5352491"/>
                <a:ext cx="10595076" cy="57852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Row-arrival model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rows of 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/>
                  <a:t>Sample each row based on its “importance”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i="1" dirty="0"/>
                  <a:t>-</a:t>
                </a:r>
                <a:r>
                  <a:rPr lang="en-US" sz="2800" dirty="0"/>
                  <a:t>approximate solutions to each problem</a:t>
                </a:r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Linear Regression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to minimize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Spectral </a:t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Sparsification</a:t>
                </a:r>
                <a:r>
                  <a:rPr lang="en-US" sz="2800" dirty="0">
                    <a:solidFill>
                      <a:srgbClr val="00B050"/>
                    </a:solidFill>
                  </a:rPr>
                  <a:t> / Subspace Embedding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Low-Rank Approximation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/>
                  <a:t> for all rank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projection matrices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i="1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Subspace Embedding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429" y="5352491"/>
                <a:ext cx="10595076" cy="5785238"/>
              </a:xfrm>
              <a:prstGeom prst="rect">
                <a:avLst/>
              </a:prstGeom>
              <a:blipFill>
                <a:blip r:embed="rId3"/>
                <a:stretch>
                  <a:fillRect l="-1611" t="-316" b="-20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TextBox 39">
            <a:extLst>
              <a:ext uri="{FF2B5EF4-FFF2-40B4-BE49-F238E27FC236}">
                <a16:creationId xmlns:a16="http://schemas.microsoft.com/office/drawing/2014/main" id="{957084EB-4DAD-4CF3-8B8A-59ED266AD61D}"/>
              </a:ext>
            </a:extLst>
          </p:cNvPr>
          <p:cNvSpPr txBox="1"/>
          <p:nvPr/>
        </p:nvSpPr>
        <p:spPr>
          <a:xfrm>
            <a:off x="11934904" y="17047060"/>
            <a:ext cx="9924116" cy="469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Our result</a:t>
            </a:r>
            <a:r>
              <a:rPr lang="en-US" sz="2800" dirty="0"/>
              <a:t>: Importance sampling based algorithms are </a:t>
            </a:r>
            <a:r>
              <a:rPr lang="en-US" sz="2800" dirty="0" err="1"/>
              <a:t>adversarially</a:t>
            </a:r>
            <a:r>
              <a:rPr lang="en-US" sz="2800" dirty="0"/>
              <a:t> robust!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Intuition</a:t>
            </a:r>
            <a:r>
              <a:rPr lang="en-US" sz="2800" dirty="0"/>
              <a:t>: Importance is a robust metric and sampling based algorithms use public randomness that is independent of previous randomness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Merge-and-reduce is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Row sampling algorithms are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Edge sampling algorithm is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</p:txBody>
      </p:sp>
      <p:sp>
        <p:nvSpPr>
          <p:cNvPr id="332" name="TextBox 38">
            <a:extLst>
              <a:ext uri="{FF2B5EF4-FFF2-40B4-BE49-F238E27FC236}">
                <a16:creationId xmlns:a16="http://schemas.microsoft.com/office/drawing/2014/main" id="{F92166F5-BD29-4547-958B-E33F2B152718}"/>
              </a:ext>
            </a:extLst>
          </p:cNvPr>
          <p:cNvSpPr txBox="1"/>
          <p:nvPr/>
        </p:nvSpPr>
        <p:spPr>
          <a:xfrm>
            <a:off x="22761866" y="2646403"/>
            <a:ext cx="595402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Empirical Evaluations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/>
              <p:nvPr/>
            </p:nvSpPr>
            <p:spPr>
              <a:xfrm>
                <a:off x="22761866" y="3486457"/>
                <a:ext cx="9924115" cy="21130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Streaming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</a:rPr>
                  <a:t>-means clustering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: a series of point batches where all points except the last batch are randomly sampled from a two-dimensional standard normal distribution. Points in the last batch sampled but around a distant center</a:t>
                </a:r>
              </a:p>
            </p:txBody>
          </p:sp>
        </mc:Choice>
        <mc:Fallback xmlns="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3486457"/>
                <a:ext cx="9924115" cy="2113079"/>
              </a:xfrm>
              <a:prstGeom prst="rect">
                <a:avLst/>
              </a:prstGeom>
              <a:blipFill>
                <a:blip r:embed="rId4"/>
                <a:stretch>
                  <a:fillRect l="-1720" t="-1441" r="-1843" b="-691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/>
              <p:nvPr/>
            </p:nvSpPr>
            <p:spPr>
              <a:xfrm>
                <a:off x="938694" y="4772865"/>
                <a:ext cx="10365672" cy="5262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which arrives sequentially and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adversarially</a:t>
                </a:r>
                <a:r>
                  <a:rPr lang="en-US" sz="2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Adversary can choose future inputs after seeing previous outputs by honest algorithm</a:t>
                </a:r>
                <a:endParaRPr lang="en-US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Evaluation (or approximation) of a given function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Use space </a:t>
                </a:r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Surprising separation between “classic” streaming model where the stream input is fixed but the order of the updates may be given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adversarially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[KMNS21]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Hardt and Woodruff </a:t>
                </a:r>
                <a:r>
                  <a:rPr lang="en-US" sz="2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[HW13]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showed that 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sketches are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robust to adversarial attacks,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giving an attack on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4" y="4772865"/>
                <a:ext cx="10365672" cy="5262979"/>
              </a:xfrm>
              <a:prstGeom prst="rect">
                <a:avLst/>
              </a:prstGeom>
              <a:blipFill>
                <a:blip r:embed="rId5"/>
                <a:stretch>
                  <a:fillRect l="-1235" t="-1275" r="-1118" b="-23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43">
            <a:extLst>
              <a:ext uri="{FF2B5EF4-FFF2-40B4-BE49-F238E27FC236}">
                <a16:creationId xmlns:a16="http://schemas.microsoft.com/office/drawing/2014/main" id="{ADC64E98-9D7C-4745-A88D-71069C2D0A10}"/>
              </a:ext>
            </a:extLst>
          </p:cNvPr>
          <p:cNvSpPr txBox="1"/>
          <p:nvPr/>
        </p:nvSpPr>
        <p:spPr>
          <a:xfrm>
            <a:off x="956665" y="15137821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Coresets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12F1-E7D7-4CEB-996E-154F21CCF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313" y="18143784"/>
            <a:ext cx="5437828" cy="339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/>
              <p:nvPr/>
            </p:nvSpPr>
            <p:spPr>
              <a:xfrm>
                <a:off x="956664" y="16070026"/>
                <a:ext cx="10318121" cy="18364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2800" dirty="0"/>
                  <a:t>: Returns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-approximation on a query space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Merge and reduce framework</a:t>
                </a:r>
                <a:r>
                  <a:rPr lang="en-US" sz="2800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800" dirty="0"/>
                  <a:t> coreset of the corresponding partition of the </a:t>
                </a:r>
                <a:r>
                  <a:rPr lang="en-US" sz="2800" dirty="0" err="1"/>
                  <a:t>substream</a:t>
                </a:r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64" y="16070026"/>
                <a:ext cx="10318121" cy="1836465"/>
              </a:xfrm>
              <a:prstGeom prst="rect">
                <a:avLst/>
              </a:prstGeom>
              <a:blipFill>
                <a:blip r:embed="rId7"/>
                <a:stretch>
                  <a:fillRect l="-1654" t="-1329" b="-83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Image result for hacker clipart">
            <a:extLst>
              <a:ext uri="{FF2B5EF4-FFF2-40B4-BE49-F238E27FC236}">
                <a16:creationId xmlns:a16="http://schemas.microsoft.com/office/drawing/2014/main" id="{A3DD758B-1410-4F8B-9775-627F36D9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73" y="9806339"/>
            <a:ext cx="1477708" cy="15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38">
            <a:extLst>
              <a:ext uri="{FF2B5EF4-FFF2-40B4-BE49-F238E27FC236}">
                <a16:creationId xmlns:a16="http://schemas.microsoft.com/office/drawing/2014/main" id="{F6E5A625-FAB9-4158-AFDB-8192C8DAE812}"/>
              </a:ext>
            </a:extLst>
          </p:cNvPr>
          <p:cNvSpPr txBox="1"/>
          <p:nvPr/>
        </p:nvSpPr>
        <p:spPr>
          <a:xfrm>
            <a:off x="11934903" y="11640649"/>
            <a:ext cx="102468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Edge Sampling Algorithms for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67E7BF42-11D3-4B11-AA2B-FD53032AB03F}"/>
                  </a:ext>
                </a:extLst>
              </p:cNvPr>
              <p:cNvSpPr txBox="1"/>
              <p:nvPr/>
            </p:nvSpPr>
            <p:spPr>
              <a:xfrm>
                <a:off x="11976354" y="12516255"/>
                <a:ext cx="9137410" cy="31472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Edge-arrival model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edges of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/>
                  <a:t>Sample each edge based on its “importance”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i="1" dirty="0"/>
                  <a:t>-</a:t>
                </a:r>
                <a:r>
                  <a:rPr lang="en-US" sz="2800" dirty="0"/>
                  <a:t>approximate solutions to each problem</a:t>
                </a:r>
                <a:endParaRPr lang="en-US" sz="2800" i="1" dirty="0"/>
              </a:p>
              <a:p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Graph </a:t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Sparsification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67E7BF42-11D3-4B11-AA2B-FD53032A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354" y="12516255"/>
                <a:ext cx="9137410" cy="3147208"/>
              </a:xfrm>
              <a:prstGeom prst="rect">
                <a:avLst/>
              </a:prstGeom>
              <a:blipFill>
                <a:blip r:embed="rId9"/>
                <a:stretch>
                  <a:fillRect l="-1668" t="-775" r="-2135" b="-44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/>
              <p:nvPr/>
            </p:nvSpPr>
            <p:spPr>
              <a:xfrm>
                <a:off x="986988" y="17989384"/>
                <a:ext cx="5230932" cy="36642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Applications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 clustering, projective clustering, principal component analysis, Bayesian logistic regression, generative adversarial networks,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-line center,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-estimators</a:t>
                </a:r>
              </a:p>
            </p:txBody>
          </p:sp>
        </mc:Choice>
        <mc:Fallback xmlns="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8" y="17989384"/>
                <a:ext cx="5230932" cy="3664273"/>
              </a:xfrm>
              <a:prstGeom prst="rect">
                <a:avLst/>
              </a:prstGeom>
              <a:blipFill>
                <a:blip r:embed="rId10"/>
                <a:stretch>
                  <a:fillRect l="-3263" t="-666" r="-1399" b="-366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3D0CB8-6E52-4109-8F26-F861C28487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51420" y="5749164"/>
            <a:ext cx="9787199" cy="258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EE9BC-1877-446F-82B0-316C7215CF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6946" y="11527939"/>
            <a:ext cx="11254593" cy="156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8CA79-BB04-4AD1-B70E-DD16A1C1D6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11654" y="15756335"/>
            <a:ext cx="5824537" cy="3630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9">
                <a:extLst>
                  <a:ext uri="{FF2B5EF4-FFF2-40B4-BE49-F238E27FC236}">
                    <a16:creationId xmlns:a16="http://schemas.microsoft.com/office/drawing/2014/main" id="{B1239761-C9AA-47EE-9B90-EDD8B7171EA8}"/>
                  </a:ext>
                </a:extLst>
              </p:cNvPr>
              <p:cNvSpPr txBox="1"/>
              <p:nvPr/>
            </p:nvSpPr>
            <p:spPr>
              <a:xfrm>
                <a:off x="22761866" y="8582561"/>
                <a:ext cx="9924115" cy="26301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Streaming linear regression</a:t>
                </a:r>
                <a:r>
                  <a:rPr lang="en-US" sz="2800" dirty="0">
                    <a:latin typeface="Arial" panose="020B0604020202020204" pitchFamily="34" charset="0"/>
                  </a:rPr>
                  <a:t>: 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all batches except the last one are sampled around a constellation of four points in the plane such that the optimal regression line is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slope through the origin. The last batch is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, far from the origin so the resulting optimal regression line </a:t>
                </a:r>
                <a:r>
                  <a:rPr lang="en-US" sz="2800" dirty="0">
                    <a:latin typeface="Arial" panose="020B0604020202020204" pitchFamily="34" charset="0"/>
                  </a:rPr>
                  <a:t>has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 slope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through the origin</a:t>
                </a:r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39">
                <a:extLst>
                  <a:ext uri="{FF2B5EF4-FFF2-40B4-BE49-F238E27FC236}">
                    <a16:creationId xmlns:a16="http://schemas.microsoft.com/office/drawing/2014/main" id="{B1239761-C9AA-47EE-9B90-EDD8B7171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8582561"/>
                <a:ext cx="9924115" cy="2630144"/>
              </a:xfrm>
              <a:prstGeom prst="rect">
                <a:avLst/>
              </a:prstGeom>
              <a:blipFill>
                <a:blip r:embed="rId14"/>
                <a:stretch>
                  <a:fillRect l="-1720" t="-1160" r="-2027" b="-556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9">
                <a:extLst>
                  <a:ext uri="{FF2B5EF4-FFF2-40B4-BE49-F238E27FC236}">
                    <a16:creationId xmlns:a16="http://schemas.microsoft.com/office/drawing/2014/main" id="{6A0EC84E-9358-497D-A713-9815DBD49909}"/>
                  </a:ext>
                </a:extLst>
              </p:cNvPr>
              <p:cNvSpPr txBox="1"/>
              <p:nvPr/>
            </p:nvSpPr>
            <p:spPr>
              <a:xfrm>
                <a:off x="22651420" y="13330815"/>
                <a:ext cx="9924115" cy="21130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Sampling vs. sketching</a:t>
                </a:r>
                <a:r>
                  <a:rPr lang="en-US" sz="2800" dirty="0">
                    <a:latin typeface="Arial" panose="020B0604020202020204" pitchFamily="34" charset="0"/>
                  </a:rPr>
                  <a:t>: F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or a random unit sketching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(each of its elements is sampled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{−1,1}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with equal probability), we create an adversarial data stream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such that its columns are in the </a:t>
                </a:r>
                <a:r>
                  <a:rPr lang="en-US" sz="2800" dirty="0" err="1">
                    <a:effectLst/>
                    <a:latin typeface="Arial" panose="020B0604020202020204" pitchFamily="34" charset="0"/>
                  </a:rPr>
                  <a:t>nullspace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for linear regression</a:t>
                </a:r>
              </a:p>
            </p:txBody>
          </p:sp>
        </mc:Choice>
        <mc:Fallback xmlns="">
          <p:sp>
            <p:nvSpPr>
              <p:cNvPr id="52" name="TextBox 39">
                <a:extLst>
                  <a:ext uri="{FF2B5EF4-FFF2-40B4-BE49-F238E27FC236}">
                    <a16:creationId xmlns:a16="http://schemas.microsoft.com/office/drawing/2014/main" id="{6A0EC84E-9358-497D-A713-9815DBD4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420" y="13330815"/>
                <a:ext cx="9924115" cy="2113079"/>
              </a:xfrm>
              <a:prstGeom prst="rect">
                <a:avLst/>
              </a:prstGeom>
              <a:blipFill>
                <a:blip r:embed="rId15"/>
                <a:stretch>
                  <a:fillRect l="-1720" t="-1445" r="-1966" b="-7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43">
            <a:extLst>
              <a:ext uri="{FF2B5EF4-FFF2-40B4-BE49-F238E27FC236}">
                <a16:creationId xmlns:a16="http://schemas.microsoft.com/office/drawing/2014/main" id="{36E1B1D4-9E0D-4687-A0EF-B44DF2E99F61}"/>
              </a:ext>
            </a:extLst>
          </p:cNvPr>
          <p:cNvSpPr txBox="1"/>
          <p:nvPr/>
        </p:nvSpPr>
        <p:spPr>
          <a:xfrm>
            <a:off x="22601975" y="18744803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References</a:t>
            </a:r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4357844C-12D3-4F58-B0C5-68EC980BC9BA}"/>
              </a:ext>
            </a:extLst>
          </p:cNvPr>
          <p:cNvSpPr txBox="1"/>
          <p:nvPr/>
        </p:nvSpPr>
        <p:spPr>
          <a:xfrm>
            <a:off x="22651420" y="19501176"/>
            <a:ext cx="9924115" cy="2267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[HW13]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Moritz Hardt, David P. Woodruff: How robust are linear sketches to adaptive inputs? STOC 2013: 121-130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[KMNS21]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Haim Kaplan,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Yishay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Mansour,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Kobbi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Nissim, Uri Stemmer: Separating Adaptive Streaming from Oblivious Streaming. CRYPTO 2021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Yes, Google has a new logo – but why?">
            <a:extLst>
              <a:ext uri="{FF2B5EF4-FFF2-40B4-BE49-F238E27FC236}">
                <a16:creationId xmlns:a16="http://schemas.microsoft.com/office/drawing/2014/main" id="{BAC817CB-A5DD-437C-BA97-832DCE5D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401" y="428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18349B5-905D-4500-A68B-5CAB48C99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55690"/>
              </p:ext>
            </p:extLst>
          </p:nvPr>
        </p:nvGraphicFramePr>
        <p:xfrm>
          <a:off x="22514505" y="345959"/>
          <a:ext cx="4487916" cy="220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17" imgW="3474720" imgH="1706760" progId="Paint.Picture">
                  <p:embed/>
                </p:oleObj>
              </mc:Choice>
              <mc:Fallback>
                <p:oleObj name="Bitmap Image" r:id="rId17" imgW="3474720" imgH="17067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1553823-37A4-499F-817E-1A3269B010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514505" y="345959"/>
                        <a:ext cx="4487916" cy="2203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743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Bitmap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</dc:creator>
  <cp:lastModifiedBy>Samson Zhou</cp:lastModifiedBy>
  <cp:revision>33</cp:revision>
  <dcterms:modified xsi:type="dcterms:W3CDTF">2021-11-30T17:07:00Z</dcterms:modified>
</cp:coreProperties>
</file>