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7" r:id="rId2"/>
    <p:sldId id="491" r:id="rId3"/>
    <p:sldId id="264" r:id="rId4"/>
    <p:sldId id="623" r:id="rId5"/>
    <p:sldId id="500" r:id="rId6"/>
    <p:sldId id="504" r:id="rId7"/>
    <p:sldId id="575" r:id="rId8"/>
    <p:sldId id="493" r:id="rId9"/>
    <p:sldId id="495" r:id="rId10"/>
    <p:sldId id="496" r:id="rId11"/>
    <p:sldId id="497" r:id="rId12"/>
    <p:sldId id="498" r:id="rId13"/>
    <p:sldId id="499" r:id="rId14"/>
    <p:sldId id="577" r:id="rId15"/>
    <p:sldId id="579" r:id="rId16"/>
    <p:sldId id="578" r:id="rId17"/>
    <p:sldId id="574" r:id="rId18"/>
    <p:sldId id="580" r:id="rId19"/>
    <p:sldId id="494" r:id="rId20"/>
    <p:sldId id="296" r:id="rId21"/>
    <p:sldId id="297" r:id="rId22"/>
    <p:sldId id="298" r:id="rId23"/>
    <p:sldId id="581" r:id="rId24"/>
    <p:sldId id="582" r:id="rId25"/>
    <p:sldId id="583" r:id="rId26"/>
    <p:sldId id="571" r:id="rId27"/>
    <p:sldId id="501" r:id="rId28"/>
    <p:sldId id="503" r:id="rId29"/>
    <p:sldId id="502" r:id="rId30"/>
    <p:sldId id="584" r:id="rId31"/>
    <p:sldId id="586" r:id="rId32"/>
    <p:sldId id="587" r:id="rId33"/>
    <p:sldId id="589" r:id="rId34"/>
    <p:sldId id="590" r:id="rId35"/>
    <p:sldId id="591" r:id="rId36"/>
    <p:sldId id="592" r:id="rId37"/>
    <p:sldId id="594" r:id="rId38"/>
    <p:sldId id="595" r:id="rId39"/>
    <p:sldId id="596" r:id="rId40"/>
    <p:sldId id="597" r:id="rId41"/>
    <p:sldId id="599" r:id="rId42"/>
    <p:sldId id="600" r:id="rId43"/>
    <p:sldId id="601" r:id="rId44"/>
    <p:sldId id="602" r:id="rId45"/>
    <p:sldId id="603" r:id="rId46"/>
    <p:sldId id="605" r:id="rId47"/>
    <p:sldId id="604" r:id="rId48"/>
    <p:sldId id="606" r:id="rId49"/>
    <p:sldId id="607" r:id="rId50"/>
    <p:sldId id="619" r:id="rId51"/>
    <p:sldId id="609" r:id="rId52"/>
    <p:sldId id="608" r:id="rId53"/>
    <p:sldId id="611" r:id="rId54"/>
    <p:sldId id="612" r:id="rId55"/>
    <p:sldId id="622" r:id="rId56"/>
    <p:sldId id="614" r:id="rId57"/>
    <p:sldId id="620" r:id="rId58"/>
    <p:sldId id="621" r:id="rId59"/>
    <p:sldId id="615" r:id="rId60"/>
    <p:sldId id="616" r:id="rId61"/>
    <p:sldId id="624" r:id="rId62"/>
    <p:sldId id="613" r:id="rId63"/>
    <p:sldId id="618" r:id="rId64"/>
    <p:sldId id="300" r:id="rId65"/>
    <p:sldId id="265" r:id="rId66"/>
    <p:sldId id="294" r:id="rId67"/>
    <p:sldId id="266" r:id="rId68"/>
    <p:sldId id="267" r:id="rId69"/>
    <p:sldId id="492" r:id="rId70"/>
    <p:sldId id="585" r:id="rId71"/>
    <p:sldId id="268" r:id="rId72"/>
    <p:sldId id="269" r:id="rId73"/>
    <p:sldId id="270" r:id="rId74"/>
    <p:sldId id="271" r:id="rId75"/>
    <p:sldId id="27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15C70-FFD1-406E-8A9D-E350E6F10BF2}"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0F7F1-11ED-4F3F-9D9D-38FFFBF8D43C}" type="slidenum">
              <a:rPr lang="en-US" smtClean="0"/>
              <a:t>‹#›</a:t>
            </a:fld>
            <a:endParaRPr lang="en-US"/>
          </a:p>
        </p:txBody>
      </p:sp>
    </p:spTree>
    <p:extLst>
      <p:ext uri="{BB962C8B-B14F-4D97-AF65-F5344CB8AC3E}">
        <p14:creationId xmlns:p14="http://schemas.microsoft.com/office/powerpoint/2010/main" val="391387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2</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16</a:t>
            </a:fld>
            <a:endParaRPr lang="en-US"/>
          </a:p>
        </p:txBody>
      </p:sp>
    </p:spTree>
    <p:extLst>
      <p:ext uri="{BB962C8B-B14F-4D97-AF65-F5344CB8AC3E}">
        <p14:creationId xmlns:p14="http://schemas.microsoft.com/office/powerpoint/2010/main" val="3493586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17</a:t>
            </a:fld>
            <a:endParaRPr lang="en-US"/>
          </a:p>
        </p:txBody>
      </p:sp>
    </p:spTree>
    <p:extLst>
      <p:ext uri="{BB962C8B-B14F-4D97-AF65-F5344CB8AC3E}">
        <p14:creationId xmlns:p14="http://schemas.microsoft.com/office/powerpoint/2010/main" val="386858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18</a:t>
            </a:fld>
            <a:endParaRPr lang="en-US"/>
          </a:p>
        </p:txBody>
      </p:sp>
    </p:spTree>
    <p:extLst>
      <p:ext uri="{BB962C8B-B14F-4D97-AF65-F5344CB8AC3E}">
        <p14:creationId xmlns:p14="http://schemas.microsoft.com/office/powerpoint/2010/main" val="796481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19</a:t>
            </a:fld>
            <a:endParaRPr lang="en-US"/>
          </a:p>
        </p:txBody>
      </p:sp>
    </p:spTree>
    <p:extLst>
      <p:ext uri="{BB962C8B-B14F-4D97-AF65-F5344CB8AC3E}">
        <p14:creationId xmlns:p14="http://schemas.microsoft.com/office/powerpoint/2010/main" val="4259461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22</a:t>
            </a:fld>
            <a:endParaRPr lang="en-US"/>
          </a:p>
        </p:txBody>
      </p:sp>
    </p:spTree>
    <p:extLst>
      <p:ext uri="{BB962C8B-B14F-4D97-AF65-F5344CB8AC3E}">
        <p14:creationId xmlns:p14="http://schemas.microsoft.com/office/powerpoint/2010/main" val="697746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23</a:t>
            </a:fld>
            <a:endParaRPr lang="en-US"/>
          </a:p>
        </p:txBody>
      </p:sp>
    </p:spTree>
    <p:extLst>
      <p:ext uri="{BB962C8B-B14F-4D97-AF65-F5344CB8AC3E}">
        <p14:creationId xmlns:p14="http://schemas.microsoft.com/office/powerpoint/2010/main" val="268477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24</a:t>
            </a:fld>
            <a:endParaRPr lang="en-US"/>
          </a:p>
        </p:txBody>
      </p:sp>
    </p:spTree>
    <p:extLst>
      <p:ext uri="{BB962C8B-B14F-4D97-AF65-F5344CB8AC3E}">
        <p14:creationId xmlns:p14="http://schemas.microsoft.com/office/powerpoint/2010/main" val="982854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25</a:t>
            </a:fld>
            <a:endParaRPr lang="en-US"/>
          </a:p>
        </p:txBody>
      </p:sp>
    </p:spTree>
    <p:extLst>
      <p:ext uri="{BB962C8B-B14F-4D97-AF65-F5344CB8AC3E}">
        <p14:creationId xmlns:p14="http://schemas.microsoft.com/office/powerpoint/2010/main" val="3736434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53</a:t>
            </a:fld>
            <a:endParaRPr lang="en-US"/>
          </a:p>
        </p:txBody>
      </p:sp>
    </p:spTree>
    <p:extLst>
      <p:ext uri="{BB962C8B-B14F-4D97-AF65-F5344CB8AC3E}">
        <p14:creationId xmlns:p14="http://schemas.microsoft.com/office/powerpoint/2010/main" val="2454108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54</a:t>
            </a:fld>
            <a:endParaRPr lang="en-US"/>
          </a:p>
        </p:txBody>
      </p:sp>
    </p:spTree>
    <p:extLst>
      <p:ext uri="{BB962C8B-B14F-4D97-AF65-F5344CB8AC3E}">
        <p14:creationId xmlns:p14="http://schemas.microsoft.com/office/powerpoint/2010/main" val="1239801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a:t>
            </a:fld>
            <a:endParaRPr lang="en-US"/>
          </a:p>
        </p:txBody>
      </p:sp>
    </p:spTree>
    <p:extLst>
      <p:ext uri="{BB962C8B-B14F-4D97-AF65-F5344CB8AC3E}">
        <p14:creationId xmlns:p14="http://schemas.microsoft.com/office/powerpoint/2010/main" val="1322576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55</a:t>
            </a:fld>
            <a:endParaRPr lang="en-US"/>
          </a:p>
        </p:txBody>
      </p:sp>
    </p:spTree>
    <p:extLst>
      <p:ext uri="{BB962C8B-B14F-4D97-AF65-F5344CB8AC3E}">
        <p14:creationId xmlns:p14="http://schemas.microsoft.com/office/powerpoint/2010/main" val="2151415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56</a:t>
            </a:fld>
            <a:endParaRPr lang="en-US"/>
          </a:p>
        </p:txBody>
      </p:sp>
    </p:spTree>
    <p:extLst>
      <p:ext uri="{BB962C8B-B14F-4D97-AF65-F5344CB8AC3E}">
        <p14:creationId xmlns:p14="http://schemas.microsoft.com/office/powerpoint/2010/main" val="2002049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57</a:t>
            </a:fld>
            <a:endParaRPr lang="en-US"/>
          </a:p>
        </p:txBody>
      </p:sp>
    </p:spTree>
    <p:extLst>
      <p:ext uri="{BB962C8B-B14F-4D97-AF65-F5344CB8AC3E}">
        <p14:creationId xmlns:p14="http://schemas.microsoft.com/office/powerpoint/2010/main" val="3378045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58</a:t>
            </a:fld>
            <a:endParaRPr lang="en-US"/>
          </a:p>
        </p:txBody>
      </p:sp>
    </p:spTree>
    <p:extLst>
      <p:ext uri="{BB962C8B-B14F-4D97-AF65-F5344CB8AC3E}">
        <p14:creationId xmlns:p14="http://schemas.microsoft.com/office/powerpoint/2010/main" val="2248226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59</a:t>
            </a:fld>
            <a:endParaRPr lang="en-US"/>
          </a:p>
        </p:txBody>
      </p:sp>
    </p:spTree>
    <p:extLst>
      <p:ext uri="{BB962C8B-B14F-4D97-AF65-F5344CB8AC3E}">
        <p14:creationId xmlns:p14="http://schemas.microsoft.com/office/powerpoint/2010/main" val="3556549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60</a:t>
            </a:fld>
            <a:endParaRPr lang="en-US"/>
          </a:p>
        </p:txBody>
      </p:sp>
    </p:spTree>
    <p:extLst>
      <p:ext uri="{BB962C8B-B14F-4D97-AF65-F5344CB8AC3E}">
        <p14:creationId xmlns:p14="http://schemas.microsoft.com/office/powerpoint/2010/main" val="3923159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62</a:t>
            </a:fld>
            <a:endParaRPr lang="en-US"/>
          </a:p>
        </p:txBody>
      </p:sp>
    </p:spTree>
    <p:extLst>
      <p:ext uri="{BB962C8B-B14F-4D97-AF65-F5344CB8AC3E}">
        <p14:creationId xmlns:p14="http://schemas.microsoft.com/office/powerpoint/2010/main" val="4074100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63</a:t>
            </a:fld>
            <a:endParaRPr lang="en-US"/>
          </a:p>
        </p:txBody>
      </p:sp>
    </p:spTree>
    <p:extLst>
      <p:ext uri="{BB962C8B-B14F-4D97-AF65-F5344CB8AC3E}">
        <p14:creationId xmlns:p14="http://schemas.microsoft.com/office/powerpoint/2010/main" val="3744583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8</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9</a:t>
            </a:fld>
            <a:endParaRPr lang="en-US"/>
          </a:p>
        </p:txBody>
      </p:sp>
    </p:spTree>
    <p:extLst>
      <p:ext uri="{BB962C8B-B14F-4D97-AF65-F5344CB8AC3E}">
        <p14:creationId xmlns:p14="http://schemas.microsoft.com/office/powerpoint/2010/main" val="4064932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10</a:t>
            </a:fld>
            <a:endParaRPr lang="en-US"/>
          </a:p>
        </p:txBody>
      </p:sp>
    </p:spTree>
    <p:extLst>
      <p:ext uri="{BB962C8B-B14F-4D97-AF65-F5344CB8AC3E}">
        <p14:creationId xmlns:p14="http://schemas.microsoft.com/office/powerpoint/2010/main" val="194148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11</a:t>
            </a:fld>
            <a:endParaRPr lang="en-US"/>
          </a:p>
        </p:txBody>
      </p:sp>
    </p:spTree>
    <p:extLst>
      <p:ext uri="{BB962C8B-B14F-4D97-AF65-F5344CB8AC3E}">
        <p14:creationId xmlns:p14="http://schemas.microsoft.com/office/powerpoint/2010/main" val="122854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12</a:t>
            </a:fld>
            <a:endParaRPr lang="en-US"/>
          </a:p>
        </p:txBody>
      </p:sp>
    </p:spTree>
    <p:extLst>
      <p:ext uri="{BB962C8B-B14F-4D97-AF65-F5344CB8AC3E}">
        <p14:creationId xmlns:p14="http://schemas.microsoft.com/office/powerpoint/2010/main" val="33008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13</a:t>
            </a:fld>
            <a:endParaRPr lang="en-US"/>
          </a:p>
        </p:txBody>
      </p:sp>
    </p:spTree>
    <p:extLst>
      <p:ext uri="{BB962C8B-B14F-4D97-AF65-F5344CB8AC3E}">
        <p14:creationId xmlns:p14="http://schemas.microsoft.com/office/powerpoint/2010/main" val="548490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14</a:t>
            </a:fld>
            <a:endParaRPr lang="en-US"/>
          </a:p>
        </p:txBody>
      </p:sp>
    </p:spTree>
    <p:extLst>
      <p:ext uri="{BB962C8B-B14F-4D97-AF65-F5344CB8AC3E}">
        <p14:creationId xmlns:p14="http://schemas.microsoft.com/office/powerpoint/2010/main" val="357714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6959-2C5E-463E-A4E7-1740A9EBD9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0ECF22-F1BC-4E64-94C1-201B74046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4C9B64-9D9B-40B1-A0BE-9F952DADEA38}"/>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5" name="Footer Placeholder 4">
            <a:extLst>
              <a:ext uri="{FF2B5EF4-FFF2-40B4-BE49-F238E27FC236}">
                <a16:creationId xmlns:a16="http://schemas.microsoft.com/office/drawing/2014/main" id="{BCF34CBA-283E-4AA9-851A-5F3FA5643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22EEE-4242-4267-86F6-A5B06F00CA0F}"/>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25970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0C969-E7B4-412D-8FCA-ED548833C1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660094-85E3-4EA4-AC6E-11439EC72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386DC-0285-448B-BBE2-2491E1CC0A28}"/>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5" name="Footer Placeholder 4">
            <a:extLst>
              <a:ext uri="{FF2B5EF4-FFF2-40B4-BE49-F238E27FC236}">
                <a16:creationId xmlns:a16="http://schemas.microsoft.com/office/drawing/2014/main" id="{B6F0F1D3-7543-49C7-81E4-E176367037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8079A-0545-459E-9031-86263B88E56D}"/>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603591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5FEB54-A0E0-4094-8BBE-B93CC7093D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69FC54-8AE7-47E8-B8D2-5B4E03E3A8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7F2B0-A76C-4EAD-80CB-11B9C7016802}"/>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5" name="Footer Placeholder 4">
            <a:extLst>
              <a:ext uri="{FF2B5EF4-FFF2-40B4-BE49-F238E27FC236}">
                <a16:creationId xmlns:a16="http://schemas.microsoft.com/office/drawing/2014/main" id="{CCAEAE50-9877-493B-AEC9-D9130D0C0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3FA06-F176-42BB-AF5F-0CCFF56E69B4}"/>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53301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1F46D-F53C-4E4B-A1E0-683AD25BBF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7C50E1-DCA2-47B8-BF67-631F077885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3A27B-78BF-4D46-B992-1C97C6B85A6A}"/>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5" name="Footer Placeholder 4">
            <a:extLst>
              <a:ext uri="{FF2B5EF4-FFF2-40B4-BE49-F238E27FC236}">
                <a16:creationId xmlns:a16="http://schemas.microsoft.com/office/drawing/2014/main" id="{E5E1EC5A-CCA2-4D2C-8E5E-6A8440257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0EECF-3EEF-498F-9C7E-7BDE5B580966}"/>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43404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E38B-76F4-4994-B437-C6FE8B6548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C3BBDB-2421-48CD-8EF6-4C18D56C2F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B677D6-F76B-4E49-A122-E0C1A703C05A}"/>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5" name="Footer Placeholder 4">
            <a:extLst>
              <a:ext uri="{FF2B5EF4-FFF2-40B4-BE49-F238E27FC236}">
                <a16:creationId xmlns:a16="http://schemas.microsoft.com/office/drawing/2014/main" id="{94B7FDE2-FBE0-4496-A6C6-004189D27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6FC1F-4F06-45B0-8668-FB70DAD1CD7E}"/>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64408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D0F9-DA55-4B65-8864-5AE1B5D81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05371-4C9A-4BA2-8F61-A53EDCAD77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72D427-7B20-48C5-A8F5-F4F2C99560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5F1998-2B63-4702-8541-5AED4774A1AA}"/>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6" name="Footer Placeholder 5">
            <a:extLst>
              <a:ext uri="{FF2B5EF4-FFF2-40B4-BE49-F238E27FC236}">
                <a16:creationId xmlns:a16="http://schemas.microsoft.com/office/drawing/2014/main" id="{E8912665-AE73-408F-A152-44BD828A6F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16AC16-3600-4026-A284-159C91028B9D}"/>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11235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FCB6-BA44-41E8-AD49-1C00ED4BBB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5EF666-4F99-4507-8CF8-CFC2FDCF65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321C1-5BE7-4FED-895F-DE824D10A8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608F4E-FF03-4ECA-A1FC-2A7C4DC83D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9C538F-E6C5-48F9-AEB4-760249F36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7F908-3246-4324-BD7B-34358DB2CF9F}"/>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8" name="Footer Placeholder 7">
            <a:extLst>
              <a:ext uri="{FF2B5EF4-FFF2-40B4-BE49-F238E27FC236}">
                <a16:creationId xmlns:a16="http://schemas.microsoft.com/office/drawing/2014/main" id="{3851ED46-C37E-499D-97E9-AC640CF12A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8BC01D-ED93-4190-BCD4-81D7EFB5C360}"/>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155942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0090-2BE1-440C-8FB5-38A91F4BAF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D3C6D6-48A9-4A60-8980-158B42ECAEAD}"/>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4" name="Footer Placeholder 3">
            <a:extLst>
              <a:ext uri="{FF2B5EF4-FFF2-40B4-BE49-F238E27FC236}">
                <a16:creationId xmlns:a16="http://schemas.microsoft.com/office/drawing/2014/main" id="{15E60D23-85F3-4D8E-A5FE-DD6DBB8DC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C8273B-7DD8-4B1A-9EFA-ADC6398D963C}"/>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38290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33C79-77C9-4C0A-A05B-6436A5E9EEF5}"/>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3" name="Footer Placeholder 2">
            <a:extLst>
              <a:ext uri="{FF2B5EF4-FFF2-40B4-BE49-F238E27FC236}">
                <a16:creationId xmlns:a16="http://schemas.microsoft.com/office/drawing/2014/main" id="{730FF70C-2B79-4D1F-B910-242A331BF8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B03E21-B36A-4BAA-8101-3FE0BC5C6443}"/>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74307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D1DF-2D17-4F73-835B-829C2214F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092C0A-2454-42AE-8072-FDDA172546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D94ED5-DE1D-424D-BD90-EB2ABC228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0F59B-7337-42EB-866B-04D17942E8CA}"/>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6" name="Footer Placeholder 5">
            <a:extLst>
              <a:ext uri="{FF2B5EF4-FFF2-40B4-BE49-F238E27FC236}">
                <a16:creationId xmlns:a16="http://schemas.microsoft.com/office/drawing/2014/main" id="{B895A41F-9946-405C-94BB-4178A2F1F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2985E-3229-4056-A036-BE82FCEA3555}"/>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283396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2B7-FA3D-4F93-AC85-45A142211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CA3EFE-7785-45E9-8C84-52EE20B5FE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00BC11-A4F6-4F7E-9004-1F6D04EFE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1671D9-60A6-4CCC-A16E-D794B58C7894}"/>
              </a:ext>
            </a:extLst>
          </p:cNvPr>
          <p:cNvSpPr>
            <a:spLocks noGrp="1"/>
          </p:cNvSpPr>
          <p:nvPr>
            <p:ph type="dt" sz="half" idx="10"/>
          </p:nvPr>
        </p:nvSpPr>
        <p:spPr/>
        <p:txBody>
          <a:bodyPr/>
          <a:lstStyle/>
          <a:p>
            <a:fld id="{517B6E92-DAEE-477F-86A1-B609682ECCB2}" type="datetimeFigureOut">
              <a:rPr lang="en-US" smtClean="0"/>
              <a:t>12/10/2021</a:t>
            </a:fld>
            <a:endParaRPr lang="en-US"/>
          </a:p>
        </p:txBody>
      </p:sp>
      <p:sp>
        <p:nvSpPr>
          <p:cNvPr id="6" name="Footer Placeholder 5">
            <a:extLst>
              <a:ext uri="{FF2B5EF4-FFF2-40B4-BE49-F238E27FC236}">
                <a16:creationId xmlns:a16="http://schemas.microsoft.com/office/drawing/2014/main" id="{BFB26C6C-3814-4D6B-BB23-5C040298A0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8418E-980A-488F-90D0-53070D821877}"/>
              </a:ext>
            </a:extLst>
          </p:cNvPr>
          <p:cNvSpPr>
            <a:spLocks noGrp="1"/>
          </p:cNvSpPr>
          <p:nvPr>
            <p:ph type="sldNum" sz="quarter" idx="12"/>
          </p:nvPr>
        </p:nvSpPr>
        <p:spPr/>
        <p:txBody>
          <a:bodyPr/>
          <a:lstStyle/>
          <a:p>
            <a:fld id="{EBCB5513-7D08-4C19-AAC9-79CD6DF8ACB0}" type="slidenum">
              <a:rPr lang="en-US" smtClean="0"/>
              <a:t>‹#›</a:t>
            </a:fld>
            <a:endParaRPr lang="en-US"/>
          </a:p>
        </p:txBody>
      </p:sp>
    </p:spTree>
    <p:extLst>
      <p:ext uri="{BB962C8B-B14F-4D97-AF65-F5344CB8AC3E}">
        <p14:creationId xmlns:p14="http://schemas.microsoft.com/office/powerpoint/2010/main" val="336255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C01725-9A9F-4C6B-B3D3-8F79C08ED6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84BCDE-C9D7-40AD-9FA5-474859441A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BED48-4BE8-4B99-9AA6-43DD8D025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B6E92-DAEE-477F-86A1-B609682ECCB2}" type="datetimeFigureOut">
              <a:rPr lang="en-US" smtClean="0"/>
              <a:t>12/10/2021</a:t>
            </a:fld>
            <a:endParaRPr lang="en-US"/>
          </a:p>
        </p:txBody>
      </p:sp>
      <p:sp>
        <p:nvSpPr>
          <p:cNvPr id="5" name="Footer Placeholder 4">
            <a:extLst>
              <a:ext uri="{FF2B5EF4-FFF2-40B4-BE49-F238E27FC236}">
                <a16:creationId xmlns:a16="http://schemas.microsoft.com/office/drawing/2014/main" id="{8234B26B-9F4A-4055-A0E6-B299B34B6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C34188-12B6-456E-BBAA-02DCDF68FB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B5513-7D08-4C19-AAC9-79CD6DF8ACB0}" type="slidenum">
              <a:rPr lang="en-US" smtClean="0"/>
              <a:t>‹#›</a:t>
            </a:fld>
            <a:endParaRPr lang="en-US"/>
          </a:p>
        </p:txBody>
      </p:sp>
    </p:spTree>
    <p:extLst>
      <p:ext uri="{BB962C8B-B14F-4D97-AF65-F5344CB8AC3E}">
        <p14:creationId xmlns:p14="http://schemas.microsoft.com/office/powerpoint/2010/main" val="677753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44.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4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4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80.png"/><Relationship Id="rId7" Type="http://schemas.openxmlformats.org/officeDocument/2006/relationships/image" Target="../media/image820.png"/><Relationship Id="rId2" Type="http://schemas.openxmlformats.org/officeDocument/2006/relationships/image" Target="../media/image770.png"/><Relationship Id="rId1" Type="http://schemas.openxmlformats.org/officeDocument/2006/relationships/slideLayout" Target="../slideLayouts/slideLayout2.xml"/><Relationship Id="rId6" Type="http://schemas.openxmlformats.org/officeDocument/2006/relationships/image" Target="../media/image810.png"/><Relationship Id="rId5" Type="http://schemas.openxmlformats.org/officeDocument/2006/relationships/image" Target="../media/image800.png"/><Relationship Id="rId4" Type="http://schemas.openxmlformats.org/officeDocument/2006/relationships/image" Target="../media/image790.png"/></Relationships>
</file>

<file path=ppt/slides/_rels/slide5.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5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920.png"/><Relationship Id="rId4" Type="http://schemas.openxmlformats.org/officeDocument/2006/relationships/image" Target="../media/image84.png"/></Relationships>
</file>

<file path=ppt/slides/_rels/slide5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59.xml.rels><?xml version="1.0" encoding="UTF-8" standalone="yes"?>
<Relationships xmlns="http://schemas.openxmlformats.org/package/2006/relationships"><Relationship Id="rId3" Type="http://schemas.openxmlformats.org/officeDocument/2006/relationships/image" Target="../media/image95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4.gif"/></Relationships>
</file>

<file path=ppt/slides/_rels/slide64.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56AD-A654-48F2-B3B7-D835899B7FAE}"/>
              </a:ext>
            </a:extLst>
          </p:cNvPr>
          <p:cNvSpPr>
            <a:spLocks noGrp="1"/>
          </p:cNvSpPr>
          <p:nvPr>
            <p:ph type="ctrTitle"/>
          </p:nvPr>
        </p:nvSpPr>
        <p:spPr/>
        <p:txBody>
          <a:bodyPr>
            <a:normAutofit fontScale="90000"/>
          </a:bodyPr>
          <a:lstStyle/>
          <a:p>
            <a:r>
              <a:rPr lang="en-US" dirty="0">
                <a:solidFill>
                  <a:srgbClr val="C00000"/>
                </a:solidFill>
              </a:rPr>
              <a:t>Tight Bounds for </a:t>
            </a:r>
            <a:r>
              <a:rPr lang="en-US" dirty="0" err="1">
                <a:solidFill>
                  <a:srgbClr val="C00000"/>
                </a:solidFill>
              </a:rPr>
              <a:t>Adversarially</a:t>
            </a:r>
            <a:r>
              <a:rPr lang="en-US" dirty="0">
                <a:solidFill>
                  <a:srgbClr val="C00000"/>
                </a:solidFill>
              </a:rPr>
              <a:t> Robust Streams and Sliding Windows via Difference Estimators</a:t>
            </a:r>
            <a:endParaRPr lang="en-US" dirty="0"/>
          </a:p>
        </p:txBody>
      </p:sp>
      <p:pic>
        <p:nvPicPr>
          <p:cNvPr id="4" name="Picture 3">
            <a:extLst>
              <a:ext uri="{FF2B5EF4-FFF2-40B4-BE49-F238E27FC236}">
                <a16:creationId xmlns:a16="http://schemas.microsoft.com/office/drawing/2014/main" id="{AF6AAA76-BF13-4483-89E4-063C280E4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96" y="3509963"/>
            <a:ext cx="1323899" cy="1379061"/>
          </a:xfrm>
          <a:prstGeom prst="rect">
            <a:avLst/>
          </a:prstGeom>
        </p:spPr>
      </p:pic>
      <p:pic>
        <p:nvPicPr>
          <p:cNvPr id="5" name="Picture 4">
            <a:extLst>
              <a:ext uri="{FF2B5EF4-FFF2-40B4-BE49-F238E27FC236}">
                <a16:creationId xmlns:a16="http://schemas.microsoft.com/office/drawing/2014/main" id="{875C4471-6E8C-4FEB-8EDA-BA8BE9E211BE}"/>
              </a:ext>
            </a:extLst>
          </p:cNvPr>
          <p:cNvPicPr>
            <a:picLocks noChangeAspect="1"/>
          </p:cNvPicPr>
          <p:nvPr/>
        </p:nvPicPr>
        <p:blipFill>
          <a:blip r:embed="rId3"/>
          <a:stretch>
            <a:fillRect/>
          </a:stretch>
        </p:blipFill>
        <p:spPr>
          <a:xfrm>
            <a:off x="10080295" y="3509963"/>
            <a:ext cx="1175409" cy="1640499"/>
          </a:xfrm>
          <a:prstGeom prst="rect">
            <a:avLst/>
          </a:prstGeom>
        </p:spPr>
      </p:pic>
      <p:sp>
        <p:nvSpPr>
          <p:cNvPr id="6" name="TextBox 5">
            <a:extLst>
              <a:ext uri="{FF2B5EF4-FFF2-40B4-BE49-F238E27FC236}">
                <a16:creationId xmlns:a16="http://schemas.microsoft.com/office/drawing/2014/main" id="{E017C5DB-AE96-4ABC-9639-4774E76A5101}"/>
              </a:ext>
            </a:extLst>
          </p:cNvPr>
          <p:cNvSpPr txBox="1"/>
          <p:nvPr/>
        </p:nvSpPr>
        <p:spPr>
          <a:xfrm>
            <a:off x="4632718" y="3889511"/>
            <a:ext cx="2926558" cy="954107"/>
          </a:xfrm>
          <a:prstGeom prst="rect">
            <a:avLst/>
          </a:prstGeom>
          <a:noFill/>
        </p:spPr>
        <p:txBody>
          <a:bodyPr wrap="square" rtlCol="0">
            <a:spAutoFit/>
          </a:bodyPr>
          <a:lstStyle/>
          <a:p>
            <a:r>
              <a:rPr lang="en-US" sz="2800" dirty="0"/>
              <a:t>David P. Woodruff</a:t>
            </a:r>
          </a:p>
          <a:p>
            <a:pPr algn="ctr"/>
            <a:r>
              <a:rPr lang="en-US" sz="2800" dirty="0"/>
              <a:t>Samson Zhou</a:t>
            </a:r>
          </a:p>
        </p:txBody>
      </p:sp>
      <p:pic>
        <p:nvPicPr>
          <p:cNvPr id="9" name="Picture 6" descr="Image result for carnegie mellon logo">
            <a:extLst>
              <a:ext uri="{FF2B5EF4-FFF2-40B4-BE49-F238E27FC236}">
                <a16:creationId xmlns:a16="http://schemas.microsoft.com/office/drawing/2014/main" id="{CB82845D-EBE3-4A85-8AD8-B906660F1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9021" y="5223166"/>
            <a:ext cx="1973951" cy="1257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0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963725" cy="707886"/>
          </a:xfrm>
          <a:prstGeom prst="rect">
            <a:avLst/>
          </a:prstGeom>
          <a:noFill/>
        </p:spPr>
        <p:txBody>
          <a:bodyPr wrap="none" rtlCol="0">
            <a:spAutoFit/>
          </a:bodyPr>
          <a:lstStyle/>
          <a:p>
            <a:r>
              <a:rPr lang="en-US" sz="4000" dirty="0"/>
              <a:t>101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2</a:t>
            </a:r>
          </a:p>
        </p:txBody>
      </p:sp>
    </p:spTree>
    <p:extLst>
      <p:ext uri="{BB962C8B-B14F-4D97-AF65-F5344CB8AC3E}">
        <p14:creationId xmlns:p14="http://schemas.microsoft.com/office/powerpoint/2010/main" val="360356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11" name="Picture 10" descr="A picture containing clipart&#10;&#10;Description automatically generated">
            <a:extLst>
              <a:ext uri="{FF2B5EF4-FFF2-40B4-BE49-F238E27FC236}">
                <a16:creationId xmlns:a16="http://schemas.microsoft.com/office/drawing/2014/main" id="{FF55506B-922C-4AEF-A5DD-6475EFA33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Tree>
    <p:extLst>
      <p:ext uri="{BB962C8B-B14F-4D97-AF65-F5344CB8AC3E}">
        <p14:creationId xmlns:p14="http://schemas.microsoft.com/office/powerpoint/2010/main" val="170515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2050" name="Picture 2" descr="Image result for &quot;d'oh&quot; clipart">
            <a:extLst>
              <a:ext uri="{FF2B5EF4-FFF2-40B4-BE49-F238E27FC236}">
                <a16:creationId xmlns:a16="http://schemas.microsoft.com/office/drawing/2014/main" id="{B3CAF929-30F7-4105-91DA-601005364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6769" y="4148739"/>
            <a:ext cx="19621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9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solidFill>
                    <a:srgbClr val="C00000"/>
                  </a:solidFill>
                </a:endParaRPr>
              </a:p>
              <a:p>
                <a:pPr>
                  <a:buFont typeface="Wingdings" panose="05000000000000000000" pitchFamily="2" charset="2"/>
                  <a:buChar char="v"/>
                </a:pPr>
                <a:r>
                  <a:rPr lang="en-US" dirty="0"/>
                  <a:t> </a:t>
                </a:r>
                <a:r>
                  <a:rPr lang="en-US" dirty="0" err="1">
                    <a:solidFill>
                      <a:srgbClr val="00B050"/>
                    </a:solidFill>
                  </a:rPr>
                  <a:t>Adversarially</a:t>
                </a:r>
                <a:r>
                  <a:rPr lang="en-US" dirty="0">
                    <a:solidFill>
                      <a:srgbClr val="00B050"/>
                    </a:solidFill>
                  </a:rPr>
                  <a:t> Robust</a:t>
                </a:r>
                <a:r>
                  <a:rPr lang="en-US" dirty="0"/>
                  <a:t>: “Future queries may depend on previous queries”</a:t>
                </a:r>
              </a:p>
              <a:p>
                <a:pPr>
                  <a:buFont typeface="Wingdings" panose="05000000000000000000" pitchFamily="2" charset="2"/>
                  <a:buChar char="v"/>
                </a:pPr>
                <a:r>
                  <a:rPr lang="en-US" dirty="0"/>
                  <a:t> </a:t>
                </a:r>
                <a:r>
                  <a:rPr lang="en-US" dirty="0">
                    <a:solidFill>
                      <a:srgbClr val="00B050"/>
                    </a:solidFill>
                  </a:rPr>
                  <a:t>Motivation</a:t>
                </a:r>
                <a:r>
                  <a:rPr lang="en-US" dirty="0"/>
                  <a:t>: Database queries, adversarial ML</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0519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r>
                  <a:rPr lang="en-US" dirty="0">
                    <a:solidFill>
                      <a:srgbClr val="00B0F0"/>
                    </a:solidFill>
                  </a:rPr>
                  <a:t>[Ben-EliezerJayaramWoodruffYogev20]</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93337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C1B2-3A6C-40C6-8E68-EF9A0F4941EA}"/>
              </a:ext>
            </a:extLst>
          </p:cNvPr>
          <p:cNvSpPr>
            <a:spLocks noGrp="1"/>
          </p:cNvSpPr>
          <p:nvPr>
            <p:ph type="title"/>
          </p:nvPr>
        </p:nvSpPr>
        <p:spPr/>
        <p:txBody>
          <a:bodyPr>
            <a:normAutofit/>
          </a:bodyPr>
          <a:lstStyle/>
          <a:p>
            <a:r>
              <a:rPr lang="en-US" b="0" dirty="0">
                <a:solidFill>
                  <a:srgbClr val="C00000"/>
                </a:solidFill>
              </a:rPr>
              <a:t>“What’s an epsilon between friends?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391914-389D-439F-9A02-832CD8BD0F39}"/>
                  </a:ext>
                </a:extLst>
              </p:cNvPr>
              <p:cNvSpPr>
                <a:spLocks noGrp="1"/>
              </p:cNvSpPr>
              <p:nvPr>
                <p:ph idx="1"/>
              </p:nvPr>
            </p:nvSpPr>
            <p:spPr/>
            <p:txBody>
              <a:bodyPr/>
              <a:lstStyle/>
              <a:p>
                <a:pPr marL="457200" indent="-457200">
                  <a:buFont typeface="Wingdings" panose="05000000000000000000" pitchFamily="2" charset="2"/>
                  <a:buChar char="v"/>
                </a:pPr>
                <a:r>
                  <a:rPr lang="en-US" dirty="0"/>
                  <a:t>Statista: </a:t>
                </a:r>
                <a14:m>
                  <m:oMath xmlns:m="http://schemas.openxmlformats.org/officeDocument/2006/math">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3</m:t>
                    </m:r>
                    <m:r>
                      <a:rPr lang="en-US" b="0" i="1" smtClean="0">
                        <a:solidFill>
                          <a:srgbClr val="C00000"/>
                        </a:solidFill>
                        <a:latin typeface="Cambria Math" panose="02040503050406030204" pitchFamily="18" charset="0"/>
                      </a:rPr>
                      <m:t>00</m:t>
                    </m:r>
                    <m:r>
                      <a:rPr lang="en-US" b="0" i="1" smtClean="0">
                        <a:solidFill>
                          <a:srgbClr val="C00000"/>
                        </a:solidFill>
                        <a:latin typeface="Cambria Math" panose="02040503050406030204" pitchFamily="18" charset="0"/>
                      </a:rPr>
                      <m:t>𝐵</m:t>
                    </m:r>
                  </m:oMath>
                </a14:m>
                <a:r>
                  <a:rPr lang="en-US" dirty="0"/>
                  <a:t> e-mails sent per day</a:t>
                </a:r>
              </a:p>
              <a:p>
                <a:pPr marL="457200" indent="-457200">
                  <a:buFont typeface="Wingdings" panose="05000000000000000000" pitchFamily="2" charset="2"/>
                  <a:buChar char="v"/>
                </a:pPr>
                <a:r>
                  <a:rPr lang="en-US" dirty="0"/>
                  <a:t>Unsigned integer range: </a:t>
                </a:r>
                <a14:m>
                  <m:oMath xmlns:m="http://schemas.openxmlformats.org/officeDocument/2006/math">
                    <m:r>
                      <a:rPr lang="en-US" b="0" i="1" smtClean="0">
                        <a:solidFill>
                          <a:srgbClr val="C00000"/>
                        </a:solidFill>
                        <a:latin typeface="Cambria Math" panose="02040503050406030204" pitchFamily="18" charset="0"/>
                      </a:rPr>
                      <m:t>𝑛</m:t>
                    </m:r>
                    <m:r>
                      <a:rPr lang="en-US" b="0" i="0"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32</m:t>
                        </m:r>
                      </m:sup>
                    </m:sSup>
                    <m:r>
                      <a:rPr lang="en-US" b="0" i="1" smtClean="0">
                        <a:solidFill>
                          <a:srgbClr val="C00000"/>
                        </a:solidFill>
                        <a:latin typeface="Cambria Math" panose="02040503050406030204" pitchFamily="18" charset="0"/>
                      </a:rPr>
                      <m:t>∼4</m:t>
                    </m:r>
                    <m:r>
                      <a:rPr lang="en-US" b="0" i="1" smtClean="0">
                        <a:solidFill>
                          <a:srgbClr val="C00000"/>
                        </a:solidFill>
                        <a:latin typeface="Cambria Math" panose="02040503050406030204" pitchFamily="18" charset="0"/>
                      </a:rPr>
                      <m:t>𝐵</m:t>
                    </m:r>
                  </m:oMath>
                </a14:m>
                <a:endParaRPr lang="en-US" dirty="0"/>
              </a:p>
              <a:p>
                <a:pPr marL="457200" indent="-457200">
                  <a:buFont typeface="Wingdings" panose="05000000000000000000" pitchFamily="2" charset="2"/>
                  <a:buChar char="v"/>
                </a:pPr>
                <a:r>
                  <a:rPr lang="en-US" dirty="0"/>
                  <a:t>Accuracy: </a:t>
                </a:r>
                <a14:m>
                  <m:oMath xmlns:m="http://schemas.openxmlformats.org/officeDocument/2006/math">
                    <m:r>
                      <a:rPr lang="en-US" i="1" smtClean="0">
                        <a:solidFill>
                          <a:srgbClr val="C00000"/>
                        </a:solidFill>
                        <a:latin typeface="Cambria Math" panose="02040503050406030204" pitchFamily="18" charset="0"/>
                      </a:rPr>
                      <m:t>𝜖</m:t>
                    </m:r>
                    <m:r>
                      <a:rPr lang="en-US" b="0" i="0" smtClean="0">
                        <a:solidFill>
                          <a:srgbClr val="C00000"/>
                        </a:solidFill>
                        <a:latin typeface="Cambria Math" panose="02040503050406030204" pitchFamily="18" charset="0"/>
                      </a:rPr>
                      <m:t>=0.01</m:t>
                    </m:r>
                  </m:oMath>
                </a14:m>
                <a:endParaRPr lang="en-US" i="1" dirty="0">
                  <a:solidFill>
                    <a:srgbClr val="00B0F0"/>
                  </a:solidFill>
                  <a:latin typeface="Cambria Math" panose="02040503050406030204" pitchFamily="18" charset="0"/>
                </a:endParaRPr>
              </a:p>
              <a:p>
                <a:pPr marL="457200" indent="-457200">
                  <a:buFont typeface="Wingdings" panose="05000000000000000000" pitchFamily="2" charset="2"/>
                  <a:buChar char="v"/>
                </a:pPr>
                <a:r>
                  <a:rPr lang="en-US" dirty="0"/>
                  <a:t>Since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r>
                      <a:rPr lang="en-US" b="0" i="0" smtClean="0">
                        <a:solidFill>
                          <a:srgbClr val="C00000"/>
                        </a:solidFill>
                        <a:latin typeface="Cambria Math" panose="02040503050406030204" pitchFamily="18" charset="0"/>
                      </a:rPr>
                      <m:t>&gt;</m:t>
                    </m:r>
                    <m:r>
                      <m:rPr>
                        <m:sty m:val="p"/>
                      </m:rPr>
                      <a:rPr lang="en-US" b="0" i="0" smtClean="0">
                        <a:solidFill>
                          <a:srgbClr val="C00000"/>
                        </a:solidFill>
                        <a:latin typeface="Cambria Math" panose="02040503050406030204" pitchFamily="18" charset="0"/>
                      </a:rPr>
                      <m:t>log</m:t>
                    </m:r>
                    <m:r>
                      <a:rPr lang="en-US" b="0" i="1" smtClean="0">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oMath>
                </a14:m>
                <a:r>
                  <a:rPr lang="en-US" dirty="0"/>
                  <a:t>, we should care about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oMath>
                </a14:m>
                <a:r>
                  <a:rPr lang="en-US" dirty="0"/>
                  <a:t> factors!</a:t>
                </a:r>
              </a:p>
            </p:txBody>
          </p:sp>
        </mc:Choice>
        <mc:Fallback xmlns="">
          <p:sp>
            <p:nvSpPr>
              <p:cNvPr id="3" name="Content Placeholder 2">
                <a:extLst>
                  <a:ext uri="{FF2B5EF4-FFF2-40B4-BE49-F238E27FC236}">
                    <a16:creationId xmlns:a16="http://schemas.microsoft.com/office/drawing/2014/main" id="{45391914-389D-439F-9A02-832CD8BD0F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5211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r>
                  <a:rPr lang="en-US" dirty="0">
                    <a:solidFill>
                      <a:srgbClr val="00B0F0"/>
                    </a:solidFill>
                  </a:rPr>
                  <a:t>[HassidimKaplanMansourMatiasStemmer20]</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3205480" y="5025598"/>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losses are not necessary”</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3205480" y="5025598"/>
                <a:ext cx="5054600" cy="790088"/>
              </a:xfrm>
              <a:prstGeom prst="rect">
                <a:avLst/>
              </a:prstGeom>
              <a:blipFill>
                <a:blip r:embed="rId5"/>
                <a:stretch>
                  <a:fillRect l="-3136" b="-11538"/>
                </a:stretch>
              </a:blipFill>
            </p:spPr>
            <p:txBody>
              <a:bodyPr/>
              <a:lstStyle/>
              <a:p>
                <a:r>
                  <a:rPr lang="en-US">
                    <a:noFill/>
                  </a:rPr>
                  <a:t> </a:t>
                </a:r>
              </a:p>
            </p:txBody>
          </p:sp>
        </mc:Fallback>
      </mc:AlternateContent>
    </p:spTree>
    <p:extLst>
      <p:ext uri="{BB962C8B-B14F-4D97-AF65-F5344CB8AC3E}">
        <p14:creationId xmlns:p14="http://schemas.microsoft.com/office/powerpoint/2010/main" val="3223463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7ED61C0-FB0D-4159-87CD-B8455882139E}"/>
              </a:ext>
            </a:extLst>
          </p:cNvPr>
          <p:cNvSpPr/>
          <p:nvPr/>
        </p:nvSpPr>
        <p:spPr>
          <a:xfrm>
            <a:off x="3205480" y="5025598"/>
            <a:ext cx="5054600" cy="584775"/>
          </a:xfrm>
          <a:prstGeom prst="rect">
            <a:avLst/>
          </a:prstGeom>
        </p:spPr>
        <p:txBody>
          <a:bodyPr wrap="square">
            <a:spAutoFit/>
          </a:bodyPr>
          <a:lstStyle/>
          <a:p>
            <a:r>
              <a:rPr lang="en-US" sz="3200" dirty="0">
                <a:solidFill>
                  <a:srgbClr val="00B050"/>
                </a:solidFill>
              </a:rPr>
              <a:t>“No losses* are necessary!”</a:t>
            </a:r>
          </a:p>
        </p:txBody>
      </p:sp>
    </p:spTree>
    <p:extLst>
      <p:ext uri="{BB962C8B-B14F-4D97-AF65-F5344CB8AC3E}">
        <p14:creationId xmlns:p14="http://schemas.microsoft.com/office/powerpoint/2010/main" val="60391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Summary: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0B82B1A-0F65-4562-ABD5-31AF24F5B1A8}"/>
              </a:ext>
            </a:extLst>
          </p:cNvPr>
          <p:cNvPicPr>
            <a:picLocks noChangeAspect="1"/>
          </p:cNvPicPr>
          <p:nvPr/>
        </p:nvPicPr>
        <p:blipFill>
          <a:blip r:embed="rId4"/>
          <a:stretch>
            <a:fillRect/>
          </a:stretch>
        </p:blipFill>
        <p:spPr>
          <a:xfrm>
            <a:off x="192858" y="1475403"/>
            <a:ext cx="11610975" cy="4848225"/>
          </a:xfrm>
          <a:prstGeom prst="rect">
            <a:avLst/>
          </a:prstGeom>
        </p:spPr>
      </p:pic>
    </p:spTree>
    <p:extLst>
      <p:ext uri="{BB962C8B-B14F-4D97-AF65-F5344CB8AC3E}">
        <p14:creationId xmlns:p14="http://schemas.microsoft.com/office/powerpoint/2010/main" val="98442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
        <p:nvSpPr>
          <p:cNvPr id="5" name="Rectangle 4">
            <a:extLst>
              <a:ext uri="{FF2B5EF4-FFF2-40B4-BE49-F238E27FC236}">
                <a16:creationId xmlns:a16="http://schemas.microsoft.com/office/drawing/2014/main" id="{AA712B9F-5391-4129-91C2-1ED5D2EC8033}"/>
              </a:ext>
            </a:extLst>
          </p:cNvPr>
          <p:cNvSpPr/>
          <p:nvPr/>
        </p:nvSpPr>
        <p:spPr>
          <a:xfrm>
            <a:off x="609600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43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#1: Streaming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7C0A9B5-50C8-4BD1-80DA-70EEE4824FAD}"/>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Tree>
    <p:extLst>
      <p:ext uri="{BB962C8B-B14F-4D97-AF65-F5344CB8AC3E}">
        <p14:creationId xmlns:p14="http://schemas.microsoft.com/office/powerpoint/2010/main" val="11538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445174" cy="707886"/>
          </a:xfrm>
          <a:prstGeom prst="rect">
            <a:avLst/>
          </a:prstGeom>
          <a:noFill/>
        </p:spPr>
        <p:txBody>
          <a:bodyPr wrap="none" rtlCol="0">
            <a:spAutoFit/>
          </a:bodyPr>
          <a:lstStyle/>
          <a:p>
            <a:r>
              <a:rPr lang="en-US" sz="4000" dirty="0"/>
              <a:t>1 0 1 1 1 0 0 1 1</a:t>
            </a:r>
          </a:p>
        </p:txBody>
      </p:sp>
      <p:sp>
        <p:nvSpPr>
          <p:cNvPr id="5" name="Rectangle 4">
            <a:extLst>
              <a:ext uri="{FF2B5EF4-FFF2-40B4-BE49-F238E27FC236}">
                <a16:creationId xmlns:a16="http://schemas.microsoft.com/office/drawing/2014/main" id="{AA712B9F-5391-4129-91C2-1ED5D2EC8033}"/>
              </a:ext>
            </a:extLst>
          </p:cNvPr>
          <p:cNvSpPr/>
          <p:nvPr/>
        </p:nvSpPr>
        <p:spPr>
          <a:xfrm>
            <a:off x="644144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98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820277" cy="707886"/>
          </a:xfrm>
          <a:prstGeom prst="rect">
            <a:avLst/>
          </a:prstGeom>
          <a:noFill/>
        </p:spPr>
        <p:txBody>
          <a:bodyPr wrap="none" rtlCol="0">
            <a:spAutoFit/>
          </a:bodyPr>
          <a:lstStyle/>
          <a:p>
            <a:r>
              <a:rPr lang="en-US" sz="4000" dirty="0"/>
              <a:t>1 0 1 1 1 0 0 1 1 0</a:t>
            </a:r>
          </a:p>
        </p:txBody>
      </p:sp>
      <p:sp>
        <p:nvSpPr>
          <p:cNvPr id="5" name="Rectangle 4">
            <a:extLst>
              <a:ext uri="{FF2B5EF4-FFF2-40B4-BE49-F238E27FC236}">
                <a16:creationId xmlns:a16="http://schemas.microsoft.com/office/drawing/2014/main" id="{AA712B9F-5391-4129-91C2-1ED5D2EC8033}"/>
              </a:ext>
            </a:extLst>
          </p:cNvPr>
          <p:cNvSpPr/>
          <p:nvPr/>
        </p:nvSpPr>
        <p:spPr>
          <a:xfrm>
            <a:off x="68376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860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a:p>
                <a:pPr lvl="1">
                  <a:buFont typeface="Wingdings" panose="05000000000000000000" pitchFamily="2" charset="2"/>
                  <a:buChar char="v"/>
                </a:pPr>
                <a:r>
                  <a:rPr lang="en-US" dirty="0"/>
                  <a:t> Emphasizes recent interactions, appropriate for time sensitive settings</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4195379" cy="707886"/>
          </a:xfrm>
          <a:prstGeom prst="rect">
            <a:avLst/>
          </a:prstGeom>
          <a:noFill/>
        </p:spPr>
        <p:txBody>
          <a:bodyPr wrap="none" rtlCol="0">
            <a:spAutoFit/>
          </a:bodyPr>
          <a:lstStyle/>
          <a:p>
            <a:r>
              <a:rPr lang="en-US" sz="4000" dirty="0"/>
              <a:t>1 0 1 1 1 0 0 1 1 0 1</a:t>
            </a:r>
          </a:p>
        </p:txBody>
      </p:sp>
      <p:sp>
        <p:nvSpPr>
          <p:cNvPr id="5" name="Rectangle 4">
            <a:extLst>
              <a:ext uri="{FF2B5EF4-FFF2-40B4-BE49-F238E27FC236}">
                <a16:creationId xmlns:a16="http://schemas.microsoft.com/office/drawing/2014/main" id="{AA712B9F-5391-4129-91C2-1ED5D2EC8033}"/>
              </a:ext>
            </a:extLst>
          </p:cNvPr>
          <p:cNvSpPr/>
          <p:nvPr/>
        </p:nvSpPr>
        <p:spPr>
          <a:xfrm>
            <a:off x="71932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182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[BravermanGrigorescuLangWoodruffZhou18]</a:t>
                </a:r>
                <a:r>
                  <a:rPr lang="en-US" dirty="0"/>
                  <a:t> </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r>
                      <a:rPr lang="en-US" i="1">
                        <a:solidFill>
                          <a:srgbClr val="C00000"/>
                        </a:solidFill>
                        <a:latin typeface="Cambria Math" panose="02040503050406030204" pitchFamily="18" charset="0"/>
                      </a:rPr>
                      <m:t> </m:t>
                    </m:r>
                  </m:oMath>
                </a14:m>
                <a:r>
                  <a:rPr lang="en-US" dirty="0"/>
                  <a:t>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[BravermanGrigorescuLangWoodruffZhou18]</a:t>
                </a:r>
                <a:r>
                  <a:rPr lang="en-US" dirty="0"/>
                  <a:t> </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438588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∈(0,1)</m:t>
                    </m:r>
                  </m:oMath>
                </a14:m>
                <a:r>
                  <a:rPr lang="en-US" dirty="0"/>
                  <a:t> </a:t>
                </a:r>
                <a:r>
                  <a:rPr lang="en-US" dirty="0">
                    <a:solidFill>
                      <a:srgbClr val="00B0F0"/>
                    </a:solidFill>
                  </a:rPr>
                  <a:t>[BravermanOstrovsky07]</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𝑝</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∈(1,2]</m:t>
                    </m:r>
                  </m:oMath>
                </a14:m>
                <a:r>
                  <a:rPr lang="en-US" dirty="0"/>
                  <a:t> </a:t>
                </a:r>
                <a:r>
                  <a:rPr lang="en-US" dirty="0">
                    <a:solidFill>
                      <a:srgbClr val="00B0F0"/>
                    </a:solidFill>
                  </a:rPr>
                  <a:t>[BravermanOstrovsky07]</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𝑝</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[BravermanOstrovsky07]</a:t>
                </a:r>
                <a:endParaRPr lang="en-US"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2B21A66-0809-49BE-B09D-40938AC94F27}"/>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a:t>
                </a:r>
              </a:p>
            </p:txBody>
          </p:sp>
        </mc:Choice>
        <mc:Fallback xmlns="">
          <p:sp>
            <p:nvSpPr>
              <p:cNvPr id="4" name="Rectangle 3">
                <a:extLst>
                  <a:ext uri="{FF2B5EF4-FFF2-40B4-BE49-F238E27FC236}">
                    <a16:creationId xmlns:a16="http://schemas.microsoft.com/office/drawing/2014/main" id="{62B21A66-0809-49BE-B09D-40938AC94F27}"/>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2037723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A64E9DC-6E54-4F48-98E8-14A2678BDE3F}"/>
              </a:ext>
            </a:extLst>
          </p:cNvPr>
          <p:cNvPicPr>
            <a:picLocks noChangeAspect="1"/>
          </p:cNvPicPr>
          <p:nvPr/>
        </p:nvPicPr>
        <p:blipFill>
          <a:blip r:embed="rId5"/>
          <a:stretch>
            <a:fillRect/>
          </a:stretch>
        </p:blipFill>
        <p:spPr>
          <a:xfrm>
            <a:off x="2113163" y="2605255"/>
            <a:ext cx="7219950" cy="3228975"/>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55765A4-801C-4B61-8705-C2FCF15FAAE5}"/>
                  </a:ext>
                </a:extLst>
              </p:cNvPr>
              <p:cNvSpPr/>
              <p:nvPr/>
            </p:nvSpPr>
            <p:spPr>
              <a:xfrm>
                <a:off x="3568700" y="5829003"/>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losses are not necessary”</a:t>
                </a:r>
              </a:p>
            </p:txBody>
          </p:sp>
        </mc:Choice>
        <mc:Fallback xmlns="">
          <p:sp>
            <p:nvSpPr>
              <p:cNvPr id="8" name="Rectangle 7">
                <a:extLst>
                  <a:ext uri="{FF2B5EF4-FFF2-40B4-BE49-F238E27FC236}">
                    <a16:creationId xmlns:a16="http://schemas.microsoft.com/office/drawing/2014/main" id="{355765A4-801C-4B61-8705-C2FCF15FAAE5}"/>
                  </a:ext>
                </a:extLst>
              </p:cNvPr>
              <p:cNvSpPr>
                <a:spLocks noRot="1" noChangeAspect="1" noMove="1" noResize="1" noEditPoints="1" noAdjustHandles="1" noChangeArrowheads="1" noChangeShapeType="1" noTextEdit="1"/>
              </p:cNvSpPr>
              <p:nvPr/>
            </p:nvSpPr>
            <p:spPr>
              <a:xfrm>
                <a:off x="3568700" y="5829003"/>
                <a:ext cx="5054600" cy="790088"/>
              </a:xfrm>
              <a:prstGeom prst="rect">
                <a:avLst/>
              </a:prstGeom>
              <a:blipFill>
                <a:blip r:embed="rId6"/>
                <a:stretch>
                  <a:fillRect l="-3012" b="-11538"/>
                </a:stretch>
              </a:blipFill>
            </p:spPr>
            <p:txBody>
              <a:bodyPr/>
              <a:lstStyle/>
              <a:p>
                <a:r>
                  <a:rPr lang="en-US">
                    <a:noFill/>
                  </a:rPr>
                  <a:t> </a:t>
                </a:r>
              </a:p>
            </p:txBody>
          </p:sp>
        </mc:Fallback>
      </mc:AlternateContent>
    </p:spTree>
    <p:extLst>
      <p:ext uri="{BB962C8B-B14F-4D97-AF65-F5344CB8AC3E}">
        <p14:creationId xmlns:p14="http://schemas.microsoft.com/office/powerpoint/2010/main" val="1348142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1126" y="365125"/>
            <a:ext cx="3642674" cy="1325563"/>
          </a:xfrm>
        </p:spPr>
        <p:txBody>
          <a:bodyPr/>
          <a:lstStyle/>
          <a:p>
            <a:r>
              <a:rPr lang="en-US" dirty="0">
                <a:solidFill>
                  <a:srgbClr val="C00000"/>
                </a:solidFill>
              </a:rPr>
              <a:t>Questions?</a:t>
            </a:r>
          </a:p>
        </p:txBody>
      </p:sp>
      <p:pic>
        <p:nvPicPr>
          <p:cNvPr id="6" name="Content Placeholder 5" descr="conan.jpg"/>
          <p:cNvPicPr>
            <a:picLocks noGrp="1" noChangeAspect="1"/>
          </p:cNvPicPr>
          <p:nvPr>
            <p:ph idx="1"/>
          </p:nvPr>
        </p:nvPicPr>
        <p:blipFill>
          <a:blip r:embed="rId2" cstate="print"/>
          <a:stretch>
            <a:fillRect/>
          </a:stretch>
        </p:blipFill>
        <p:spPr>
          <a:xfrm>
            <a:off x="7752761" y="1825625"/>
            <a:ext cx="2502210" cy="2150659"/>
          </a:xfrm>
        </p:spPr>
      </p:pic>
      <p:sp>
        <p:nvSpPr>
          <p:cNvPr id="7" name="Title 1">
            <a:extLst>
              <a:ext uri="{FF2B5EF4-FFF2-40B4-BE49-F238E27FC236}">
                <a16:creationId xmlns:a16="http://schemas.microsoft.com/office/drawing/2014/main" id="{70B03FB5-EC2A-4E69-8171-BD44A3FEBFCA}"/>
              </a:ext>
            </a:extLst>
          </p:cNvPr>
          <p:cNvSpPr txBox="1">
            <a:spLocks/>
          </p:cNvSpPr>
          <p:nvPr/>
        </p:nvSpPr>
        <p:spPr>
          <a:xfrm>
            <a:off x="838200" y="365125"/>
            <a:ext cx="393176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C00000"/>
                </a:solidFill>
              </a:rPr>
              <a:t>Format</a:t>
            </a:r>
          </a:p>
        </p:txBody>
      </p:sp>
      <p:cxnSp>
        <p:nvCxnSpPr>
          <p:cNvPr id="4" name="Straight Connector 3">
            <a:extLst>
              <a:ext uri="{FF2B5EF4-FFF2-40B4-BE49-F238E27FC236}">
                <a16:creationId xmlns:a16="http://schemas.microsoft.com/office/drawing/2014/main" id="{60C584AE-C04C-4EC9-8B62-B1CC3A1D9C20}"/>
              </a:ext>
            </a:extLst>
          </p:cNvPr>
          <p:cNvCxnSpPr>
            <a:cxnSpLocks/>
          </p:cNvCxnSpPr>
          <p:nvPr/>
        </p:nvCxnSpPr>
        <p:spPr>
          <a:xfrm>
            <a:off x="6138420" y="307468"/>
            <a:ext cx="0" cy="624306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7D32BCC-9E94-4BED-A0AA-3B7239E70958}"/>
              </a:ext>
            </a:extLst>
          </p:cNvPr>
          <p:cNvSpPr txBox="1">
            <a:spLocks/>
          </p:cNvSpPr>
          <p:nvPr/>
        </p:nvSpPr>
        <p:spPr>
          <a:xfrm>
            <a:off x="838200" y="1825625"/>
            <a:ext cx="4836734" cy="17875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chemeClr val="tx1"/>
              </a:buClr>
              <a:buFont typeface="Wingdings" panose="05000000000000000000" pitchFamily="2" charset="2"/>
              <a:buChar char="v"/>
            </a:pPr>
            <a:r>
              <a:rPr lang="en-US" dirty="0">
                <a:solidFill>
                  <a:srgbClr val="00B050"/>
                </a:solidFill>
              </a:rPr>
              <a:t>Part 1: </a:t>
            </a:r>
            <a:r>
              <a:rPr lang="en-US" dirty="0"/>
              <a:t>Background</a:t>
            </a:r>
          </a:p>
          <a:p>
            <a:pPr marL="457200" indent="-457200">
              <a:buClr>
                <a:schemeClr val="tx1"/>
              </a:buClr>
              <a:buFont typeface="Wingdings" panose="05000000000000000000" pitchFamily="2" charset="2"/>
              <a:buChar char="v"/>
            </a:pPr>
            <a:r>
              <a:rPr lang="en-US" dirty="0">
                <a:solidFill>
                  <a:srgbClr val="00B050"/>
                </a:solidFill>
              </a:rPr>
              <a:t>Part 2: </a:t>
            </a:r>
            <a:r>
              <a:rPr lang="en-US" dirty="0"/>
              <a:t>Frameworks</a:t>
            </a:r>
          </a:p>
          <a:p>
            <a:pPr marL="457200" indent="-457200">
              <a:buClr>
                <a:schemeClr val="tx1"/>
              </a:buClr>
              <a:buFont typeface="Wingdings" panose="05000000000000000000" pitchFamily="2" charset="2"/>
              <a:buChar char="v"/>
            </a:pPr>
            <a:r>
              <a:rPr lang="en-US" dirty="0">
                <a:solidFill>
                  <a:srgbClr val="00B050"/>
                </a:solidFill>
              </a:rPr>
              <a:t>Part 3: </a:t>
            </a:r>
            <a:r>
              <a:rPr lang="en-US" dirty="0"/>
              <a:t>Difference Estimators</a:t>
            </a:r>
          </a:p>
          <a:p>
            <a:pPr marL="0" indent="0">
              <a:buClr>
                <a:schemeClr val="tx1"/>
              </a:buClr>
              <a:buNone/>
            </a:pPr>
            <a:endParaRPr lang="en-US" dirty="0"/>
          </a:p>
        </p:txBody>
      </p:sp>
    </p:spTree>
    <p:extLst>
      <p:ext uri="{BB962C8B-B14F-4D97-AF65-F5344CB8AC3E}">
        <p14:creationId xmlns:p14="http://schemas.microsoft.com/office/powerpoint/2010/main" val="1497440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AMS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 </m:t>
                    </m:r>
                  </m:oMath>
                </a14:m>
                <a:r>
                  <a:rPr lang="en-US" dirty="0">
                    <a:solidFill>
                      <a:srgbClr val="C00000"/>
                    </a:solidFill>
                  </a:rPr>
                  <a:t>Algorithm</a:t>
                </a:r>
                <a:endParaRPr lang="en-US" dirty="0"/>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t> Let </a:t>
                </a:r>
                <a14:m>
                  <m:oMath xmlns:m="http://schemas.openxmlformats.org/officeDocument/2006/math">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−1,+1</m:t>
                            </m:r>
                          </m:e>
                        </m:d>
                      </m:e>
                      <m:sup>
                        <m:r>
                          <a:rPr lang="en-US" b="0" i="1" smtClean="0">
                            <a:solidFill>
                              <a:srgbClr val="C00000"/>
                            </a:solidFill>
                            <a:latin typeface="Cambria Math" panose="02040503050406030204" pitchFamily="18" charset="0"/>
                          </a:rPr>
                          <m:t>𝑛</m:t>
                        </m:r>
                      </m:sup>
                    </m:sSup>
                  </m:oMath>
                </a14:m>
                <a:r>
                  <a:rPr lang="en-US" dirty="0"/>
                  <a:t> be a sign vector of length </a:t>
                </a:r>
                <a14:m>
                  <m:oMath xmlns:m="http://schemas.openxmlformats.org/officeDocument/2006/math">
                    <m:r>
                      <a:rPr lang="en-US" b="0" i="1" smtClean="0">
                        <a:solidFill>
                          <a:srgbClr val="C00000"/>
                        </a:solidFill>
                        <a:latin typeface="Cambria Math" panose="02040503050406030204" pitchFamily="18" charset="0"/>
                      </a:rPr>
                      <m:t>𝑛</m:t>
                    </m:r>
                  </m:oMath>
                </a14:m>
                <a:endParaRPr lang="en-US" dirty="0">
                  <a:solidFill>
                    <a:schemeClr val="tx1"/>
                  </a:solidFill>
                </a:endParaRPr>
              </a:p>
              <a:p>
                <a:pPr>
                  <a:buFont typeface="Wingdings" panose="05000000000000000000" pitchFamily="2" charset="2"/>
                  <a:buChar char="v"/>
                </a:pPr>
                <a:r>
                  <a:rPr lang="en-US" dirty="0"/>
                  <a:t> Let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oMath>
                </a14:m>
                <a:r>
                  <a:rPr lang="en-US" dirty="0">
                    <a:solidFill>
                      <a:schemeClr val="tx1"/>
                    </a:solidFill>
                  </a:rPr>
                  <a:t> </a:t>
                </a:r>
                <a:r>
                  <a:rPr lang="en-US" dirty="0"/>
                  <a:t>and consider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2</m:t>
                        </m:r>
                      </m:sup>
                    </m:sSup>
                  </m:oMath>
                </a14:m>
                <a:endParaRPr lang="en-US" dirty="0">
                  <a:solidFill>
                    <a:schemeClr val="tx1"/>
                  </a:solidFill>
                </a:endParaRPr>
              </a:p>
              <a:p>
                <a:pPr>
                  <a:buFont typeface="Wingdings" panose="05000000000000000000" pitchFamily="2" charset="2"/>
                  <a:buChar char="v"/>
                </a:pPr>
                <a:endParaRPr lang="en-US" dirty="0"/>
              </a:p>
              <a:p>
                <a:pPr>
                  <a:buFont typeface="Wingdings" panose="05000000000000000000" pitchFamily="2" charset="2"/>
                  <a:buChar char="v"/>
                </a:pPr>
                <a:endParaRPr lang="en-US" dirty="0">
                  <a:solidFill>
                    <a:schemeClr val="tx1"/>
                  </a:solidFill>
                </a:endParaRPr>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solidFill>
                      <a:schemeClr val="tx1"/>
                    </a:solidFill>
                  </a:rPr>
                  <a:t> Take the mean of </a:t>
                </a:r>
                <a14:m>
                  <m:oMath xmlns:m="http://schemas.openxmlformats.org/officeDocument/2006/math">
                    <m:r>
                      <a:rPr lang="en-US"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e>
                    </m:d>
                  </m:oMath>
                </a14:m>
                <a:r>
                  <a:rPr lang="en-US" dirty="0"/>
                  <a:t> inner products for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a:t>
                </a:r>
                <a:r>
                  <a:rPr lang="en-US" dirty="0">
                    <a:solidFill>
                      <a:srgbClr val="00B0F0"/>
                    </a:solidFill>
                  </a:rPr>
                  <a:t>[AlonMatiasSzegedy99] </a:t>
                </a:r>
              </a:p>
              <a:p>
                <a:pPr marL="0" indent="0">
                  <a:buNone/>
                </a:pPr>
                <a:endParaRPr lang="en-US"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3"/>
                <a:stretch>
                  <a:fillRect l="-1071" t="-2241" r="-11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2001520" y="3157669"/>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e>
                        </m:d>
                      </m:e>
                    </m:nary>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2</m:t>
                        </m:r>
                      </m:sup>
                    </m:sSubSup>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2001520" y="3157669"/>
                <a:ext cx="7650480" cy="6761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33AA5B8-8DF2-48A8-AB73-B8A511479AD0}"/>
                  </a:ext>
                </a:extLst>
              </p:cNvPr>
              <p:cNvSpPr/>
              <p:nvPr/>
            </p:nvSpPr>
            <p:spPr>
              <a:xfrm>
                <a:off x="2001520" y="4001294"/>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𝑉𝑎𝑟</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𝑙</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𝑙</m:t>
                                </m:r>
                              </m:sub>
                            </m:sSub>
                          </m:e>
                        </m:d>
                      </m:e>
                    </m:nary>
                    <m:r>
                      <a:rPr lang="en-US" sz="3200" b="0" i="1" smtClean="0">
                        <a:solidFill>
                          <a:srgbClr val="C00000"/>
                        </a:solidFill>
                        <a:latin typeface="Cambria Math" panose="02040503050406030204" pitchFamily="18" charset="0"/>
                      </a:rPr>
                      <m:t>≤2</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7" name="Rectangle 6">
                <a:extLst>
                  <a:ext uri="{FF2B5EF4-FFF2-40B4-BE49-F238E27FC236}">
                    <a16:creationId xmlns:a16="http://schemas.microsoft.com/office/drawing/2014/main" id="{133AA5B8-8DF2-48A8-AB73-B8A511479AD0}"/>
                  </a:ext>
                </a:extLst>
              </p:cNvPr>
              <p:cNvSpPr>
                <a:spLocks noRot="1" noChangeAspect="1" noMove="1" noResize="1" noEditPoints="1" noAdjustHandles="1" noChangeArrowheads="1" noChangeShapeType="1" noTextEdit="1"/>
              </p:cNvSpPr>
              <p:nvPr/>
            </p:nvSpPr>
            <p:spPr>
              <a:xfrm>
                <a:off x="2001520" y="4001294"/>
                <a:ext cx="7650480" cy="67614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3261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“Attack” on AMS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58520" y="1825625"/>
                <a:ext cx="10242755" cy="4351338"/>
              </a:xfrm>
            </p:spPr>
            <p:txBody>
              <a:bodyPr>
                <a:normAutofit/>
              </a:bodyPr>
              <a:lstStyle/>
              <a:p>
                <a:pPr>
                  <a:buFont typeface="Wingdings" panose="05000000000000000000" pitchFamily="2" charset="2"/>
                  <a:buChar char="v"/>
                </a:pPr>
                <a:r>
                  <a:rPr lang="en-US" dirty="0"/>
                  <a:t> Can learn whether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0"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𝑗</m:t>
                        </m:r>
                      </m:sub>
                    </m:sSub>
                  </m:oMath>
                </a14:m>
                <a:r>
                  <a:rPr lang="en-US" dirty="0"/>
                  <a:t> from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𝑗</m:t>
                            </m:r>
                          </m:sub>
                        </m:sSub>
                      </m:e>
                    </m:d>
                  </m:oMath>
                </a14:m>
                <a:r>
                  <a:rPr lang="en-US" dirty="0"/>
                  <a:t> </a:t>
                </a:r>
              </a:p>
              <a:p>
                <a:pPr>
                  <a:buFont typeface="Wingdings" panose="05000000000000000000" pitchFamily="2" charset="2"/>
                  <a:buChar char="v"/>
                </a:pPr>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r>
                  <a:rPr lang="en-US" dirty="0"/>
                  <a:t> and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Font typeface="Wingdings" panose="05000000000000000000" pitchFamily="2" charset="2"/>
                  <a:buChar char="v"/>
                </a:pPr>
                <a:r>
                  <a:rPr lang="en-US" dirty="0">
                    <a:solidFill>
                      <a:schemeClr val="tx1"/>
                    </a:solidFill>
                  </a:rPr>
                  <a: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m:t>
                    </m:r>
                  </m:oMath>
                </a14:m>
                <a:r>
                  <a:rPr lang="en-US" dirty="0">
                    <a:solidFill>
                      <a:schemeClr val="tx1"/>
                    </a:solidFill>
                  </a:rPr>
                  <a:t> and </a:t>
                </a:r>
                <a14:m>
                  <m:oMath xmlns:m="http://schemas.openxmlformats.org/officeDocument/2006/math">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𝑍</m:t>
                        </m:r>
                      </m:e>
                      <m:sup>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𝑚</m:t>
                        </m:r>
                      </m:e>
                      <m:sup>
                        <m:r>
                          <a:rPr lang="en-US" sz="2800" b="0" i="1" smtClean="0">
                            <a:solidFill>
                              <a:srgbClr val="C00000"/>
                            </a:solidFill>
                            <a:latin typeface="Cambria Math" panose="02040503050406030204" pitchFamily="18" charset="0"/>
                          </a:rPr>
                          <m:t>2</m:t>
                        </m:r>
                      </m:sup>
                    </m:sSup>
                  </m:oMath>
                </a14:m>
                <a:r>
                  <a:rPr lang="en-US" dirty="0">
                    <a:solidFill>
                      <a:schemeClr val="tx1"/>
                    </a:solidFill>
                  </a:rPr>
                  <a:t> deterministically</a:t>
                </a:r>
              </a:p>
              <a:p>
                <a:pPr>
                  <a:buFont typeface="Wingdings" panose="05000000000000000000" pitchFamily="2" charset="2"/>
                  <a:buChar char="v"/>
                </a:pPr>
                <a:endParaRPr lang="en-US" dirty="0"/>
              </a:p>
              <a:p>
                <a:pPr>
                  <a:buFont typeface="Wingdings" panose="05000000000000000000" pitchFamily="2" charset="2"/>
                  <a:buChar char="v"/>
                </a:pPr>
                <a:r>
                  <a:rPr lang="en-US" dirty="0">
                    <a:solidFill>
                      <a:schemeClr val="tx1"/>
                    </a:solidFill>
                  </a:rPr>
                  <a:t> What happened?</a:t>
                </a:r>
                <a:r>
                  <a:rPr lang="en-US" dirty="0"/>
                  <a:t> Randomness of algorithm not independent of input</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58520" y="1825625"/>
                <a:ext cx="10242755" cy="4351338"/>
              </a:xfrm>
              <a:blipFill>
                <a:blip r:embed="rId2"/>
                <a:stretch>
                  <a:fillRect l="-1071" t="-1401"/>
                </a:stretch>
              </a:blipFill>
            </p:spPr>
            <p:txBody>
              <a:bodyPr/>
              <a:lstStyle/>
              <a:p>
                <a:r>
                  <a:rPr lang="en-US">
                    <a:noFill/>
                  </a:rPr>
                  <a:t> </a:t>
                </a:r>
              </a:p>
            </p:txBody>
          </p:sp>
        </mc:Fallback>
      </mc:AlternateContent>
    </p:spTree>
    <p:extLst>
      <p:ext uri="{BB962C8B-B14F-4D97-AF65-F5344CB8AC3E}">
        <p14:creationId xmlns:p14="http://schemas.microsoft.com/office/powerpoint/2010/main" val="934212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Reconstruction Attack on Linear Sketches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solidFill>
                      <a:schemeClr val="tx1"/>
                    </a:solidFill>
                  </a:rPr>
                  <a:t> Linear sketches are “not robust” to adversarial attacks, must use </a:t>
                </a:r>
                <a14:m>
                  <m:oMath xmlns:m="http://schemas.openxmlformats.org/officeDocument/2006/math">
                    <m:r>
                      <m:rPr>
                        <m:sty m:val="p"/>
                      </m:rPr>
                      <a:rPr lang="en-US" sz="2800" b="0" i="0" smtClean="0">
                        <a:solidFill>
                          <a:srgbClr val="C00000"/>
                        </a:solidFill>
                        <a:latin typeface="Cambria Math" panose="02040503050406030204" pitchFamily="18" charset="0"/>
                      </a:rPr>
                      <m:t>Ω</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𝑛</m:t>
                    </m:r>
                    <m:r>
                      <a:rPr lang="en-US" sz="2800" b="0" i="0" smtClean="0">
                        <a:solidFill>
                          <a:srgbClr val="C00000"/>
                        </a:solidFill>
                        <a:latin typeface="Cambria Math" panose="02040503050406030204" pitchFamily="18" charset="0"/>
                      </a:rPr>
                      <m:t>)</m:t>
                    </m:r>
                  </m:oMath>
                </a14:m>
                <a:r>
                  <a:rPr lang="en-US" dirty="0">
                    <a:solidFill>
                      <a:schemeClr val="tx1"/>
                    </a:solidFill>
                  </a:rPr>
                  <a:t> space </a:t>
                </a:r>
                <a:r>
                  <a:rPr lang="en-US" dirty="0">
                    <a:solidFill>
                      <a:srgbClr val="00B0F0"/>
                    </a:solidFill>
                  </a:rPr>
                  <a:t>[HardtWoodruff13] </a:t>
                </a:r>
              </a:p>
              <a:p>
                <a:pPr>
                  <a:buFont typeface="Wingdings" panose="05000000000000000000" pitchFamily="2" charset="2"/>
                  <a:buChar char="v"/>
                </a:pPr>
                <a:r>
                  <a:rPr lang="en-US" dirty="0"/>
                  <a:t> Approximately learn sketch matrix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query something in the kernel of </a:t>
                </a:r>
                <a14:m>
                  <m:oMath xmlns:m="http://schemas.openxmlformats.org/officeDocument/2006/math">
                    <m:r>
                      <a:rPr lang="en-US" b="0" i="1" smtClean="0">
                        <a:solidFill>
                          <a:srgbClr val="C00000"/>
                        </a:solidFill>
                        <a:latin typeface="Cambria Math" panose="02040503050406030204" pitchFamily="18" charset="0"/>
                      </a:rPr>
                      <m:t>𝑈</m:t>
                    </m:r>
                  </m:oMath>
                </a14:m>
                <a:endParaRPr lang="en-US" b="0" dirty="0">
                  <a:solidFill>
                    <a:srgbClr val="C00000"/>
                  </a:solidFill>
                </a:endParaRPr>
              </a:p>
              <a:p>
                <a:pPr>
                  <a:buFont typeface="Wingdings" panose="05000000000000000000" pitchFamily="2" charset="2"/>
                  <a:buChar char="v"/>
                </a:pPr>
                <a:r>
                  <a:rPr lang="en-US" dirty="0">
                    <a:solidFill>
                      <a:schemeClr val="tx1"/>
                    </a:solidFill>
                  </a:rPr>
                  <a:t> Iterative process, start with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𝑟</m:t>
                        </m:r>
                      </m:sub>
                    </m:sSub>
                  </m:oMath>
                </a14:m>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Correlation finding</a:t>
                </a:r>
                <a:r>
                  <a:rPr lang="en-US" dirty="0"/>
                  <a:t>: Find vectors weakly correlated with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orthogonal to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Boosting</a:t>
                </a:r>
                <a:r>
                  <a:rPr lang="en-US" dirty="0"/>
                  <a:t>: Use these vectors to find strongly correlated vector</a:t>
                </a:r>
                <a:r>
                  <a:rPr lang="en-US" dirty="0">
                    <a:solidFill>
                      <a:srgbClr val="C00000"/>
                    </a:solidFill>
                  </a:rPr>
                  <a:t> </a:t>
                </a:r>
                <a14:m>
                  <m:oMath xmlns:m="http://schemas.openxmlformats.org/officeDocument/2006/math">
                    <m:r>
                      <a:rPr lang="en-US" b="0" i="1" smtClean="0">
                        <a:solidFill>
                          <a:srgbClr val="C00000"/>
                        </a:solidFill>
                        <a:latin typeface="Cambria Math" panose="02040503050406030204" pitchFamily="18" charset="0"/>
                      </a:rPr>
                      <m:t>𝑣</m:t>
                    </m:r>
                  </m:oMath>
                </a14:m>
                <a:endParaRPr lang="en-US" dirty="0"/>
              </a:p>
              <a:p>
                <a:pPr>
                  <a:buFont typeface="Wingdings" panose="05000000000000000000" pitchFamily="2" charset="2"/>
                  <a:buChar char="v"/>
                </a:pPr>
                <a:r>
                  <a:rPr lang="en-US" dirty="0">
                    <a:solidFill>
                      <a:schemeClr val="tx1"/>
                    </a:solidFill>
                  </a:rPr>
                  <a:t> </a:t>
                </a:r>
                <a:r>
                  <a:rPr lang="en-US" dirty="0">
                    <a:solidFill>
                      <a:srgbClr val="00B050"/>
                    </a:solidFill>
                  </a:rPr>
                  <a:t>Progress</a:t>
                </a:r>
                <a:r>
                  <a:rPr lang="en-US" dirty="0">
                    <a:solidFill>
                      <a:schemeClr val="tx1"/>
                    </a:solidFill>
                  </a:rPr>
                  <a:t>: Set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span</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oMath>
                </a14:m>
                <a:endParaRPr lang="en-US" dirty="0">
                  <a:solidFill>
                    <a:schemeClr val="tx1"/>
                  </a:solidFill>
                </a:endParaRP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242927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00D81D-0252-476F-8A28-E78DFD4FAB04}"/>
                  </a:ext>
                </a:extLst>
              </p:cNvPr>
              <p:cNvSpPr txBox="1"/>
              <p:nvPr/>
            </p:nvSpPr>
            <p:spPr>
              <a:xfrm>
                <a:off x="2154216" y="3429000"/>
                <a:ext cx="7262181" cy="707886"/>
              </a:xfrm>
              <a:prstGeom prst="rect">
                <a:avLst/>
              </a:prstGeom>
              <a:noFill/>
            </p:spPr>
            <p:txBody>
              <a:bodyPr wrap="none" rtlCol="0">
                <a:spAutoFit/>
              </a:bodyPr>
              <a:lstStyle/>
              <a:p>
                <a:r>
                  <a:rPr lang="en-US" sz="4000" dirty="0"/>
                  <a:t>1 1 2 1 2 1 1 2 3 </a:t>
                </a:r>
                <a:r>
                  <a:rPr lang="en-US" sz="4000" dirty="0">
                    <a:sym typeface="Wingdings 3" panose="05040102010807070707" pitchFamily="18" charset="2"/>
                  </a:rPr>
                  <a:t> </a:t>
                </a:r>
                <a14:m>
                  <m:oMath xmlns:m="http://schemas.openxmlformats.org/officeDocument/2006/math">
                    <m:d>
                      <m:dPr>
                        <m:begChr m:val="["/>
                        <m:endChr m:val="]"/>
                        <m:ctrlPr>
                          <a:rPr lang="en-US" sz="4000" b="0" i="1" smtClean="0">
                            <a:solidFill>
                              <a:srgbClr val="C00000"/>
                            </a:solidFill>
                            <a:latin typeface="Cambria Math" panose="02040503050406030204" pitchFamily="18" charset="0"/>
                          </a:rPr>
                        </m:ctrlPr>
                      </m:dPr>
                      <m:e>
                        <m:r>
                          <a:rPr lang="en-US" sz="4000" b="0" i="1" smtClean="0">
                            <a:solidFill>
                              <a:srgbClr val="C00000"/>
                            </a:solidFill>
                            <a:latin typeface="Cambria Math" panose="02040503050406030204" pitchFamily="18" charset="0"/>
                          </a:rPr>
                          <m:t>5, 3, 1, 0</m:t>
                        </m:r>
                      </m:e>
                    </m:d>
                    <m:r>
                      <a:rPr lang="en-US" sz="4000" b="0" i="1" smtClean="0">
                        <a:solidFill>
                          <a:srgbClr val="C00000"/>
                        </a:solidFill>
                        <a:latin typeface="Cambria Math" panose="02040503050406030204" pitchFamily="18" charset="0"/>
                      </a:rPr>
                      <m:t>≔</m:t>
                    </m:r>
                    <m:r>
                      <a:rPr lang="en-US" sz="4000" b="0" i="1" smtClean="0">
                        <a:solidFill>
                          <a:srgbClr val="C00000"/>
                        </a:solidFill>
                        <a:latin typeface="Cambria Math" panose="02040503050406030204" pitchFamily="18" charset="0"/>
                      </a:rPr>
                      <m:t>𝑓</m:t>
                    </m:r>
                  </m:oMath>
                </a14:m>
                <a:endParaRPr lang="en-US" sz="4000" dirty="0"/>
              </a:p>
            </p:txBody>
          </p:sp>
        </mc:Choice>
        <mc:Fallback xmlns="">
          <p:sp>
            <p:nvSpPr>
              <p:cNvPr id="5" name="TextBox 4">
                <a:extLst>
                  <a:ext uri="{FF2B5EF4-FFF2-40B4-BE49-F238E27FC236}">
                    <a16:creationId xmlns:a16="http://schemas.microsoft.com/office/drawing/2014/main" id="{2600D81D-0252-476F-8A28-E78DFD4FAB04}"/>
                  </a:ext>
                </a:extLst>
              </p:cNvPr>
              <p:cNvSpPr txBox="1">
                <a:spLocks noRot="1" noChangeAspect="1" noMove="1" noResize="1" noEditPoints="1" noAdjustHandles="1" noChangeArrowheads="1" noChangeShapeType="1" noTextEdit="1"/>
              </p:cNvSpPr>
              <p:nvPr/>
            </p:nvSpPr>
            <p:spPr>
              <a:xfrm>
                <a:off x="2154216" y="3429000"/>
                <a:ext cx="7262181" cy="707886"/>
              </a:xfrm>
              <a:prstGeom prst="rect">
                <a:avLst/>
              </a:prstGeom>
              <a:blipFill>
                <a:blip r:embed="rId3"/>
                <a:stretch>
                  <a:fillRect l="-2936" t="-17241" b="-36207"/>
                </a:stretch>
              </a:blipFill>
            </p:spPr>
            <p:txBody>
              <a:bodyPr/>
              <a:lstStyle/>
              <a:p>
                <a:r>
                  <a:rPr lang="en-US">
                    <a:noFill/>
                  </a:rPr>
                  <a:t> </a:t>
                </a:r>
              </a:p>
            </p:txBody>
          </p:sp>
        </mc:Fallback>
      </mc:AlternateContent>
    </p:spTree>
    <p:extLst>
      <p:ext uri="{BB962C8B-B14F-4D97-AF65-F5344CB8AC3E}">
        <p14:creationId xmlns:p14="http://schemas.microsoft.com/office/powerpoint/2010/main" val="3757202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Insertion-Only Streams</a:t>
            </a:r>
            <a:endParaRPr lang="en-US" dirty="0"/>
          </a:p>
        </p:txBody>
      </p:sp>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solidFill>
                  <a:schemeClr val="tx1"/>
                </a:solidFill>
              </a:rPr>
              <a:t> </a:t>
            </a:r>
            <a:r>
              <a:rPr lang="en-US" dirty="0">
                <a:solidFill>
                  <a:srgbClr val="00B050"/>
                </a:solidFill>
              </a:rPr>
              <a:t>Key</a:t>
            </a:r>
            <a:r>
              <a:rPr lang="en-US" dirty="0">
                <a:solidFill>
                  <a:schemeClr val="tx1"/>
                </a:solidFill>
              </a:rPr>
              <a:t>: Deletions are needed to perform this attack</a:t>
            </a:r>
          </a:p>
          <a:p>
            <a:pPr>
              <a:buFont typeface="Wingdings" panose="05000000000000000000" pitchFamily="2" charset="2"/>
              <a:buChar char="v"/>
            </a:pPr>
            <a:r>
              <a:rPr lang="en-US" dirty="0"/>
              <a:t> Similar lower bounds for the sliding window model </a:t>
            </a:r>
            <a:r>
              <a:rPr lang="en-US" dirty="0">
                <a:solidFill>
                  <a:srgbClr val="00B0F0"/>
                </a:solidFill>
              </a:rPr>
              <a:t>[DatarGionisIndykMotwani02]</a:t>
            </a: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r>
              <a:rPr lang="en-US" dirty="0">
                <a:solidFill>
                  <a:schemeClr val="tx1"/>
                </a:solidFill>
              </a:rPr>
              <a:t> Assume insertion-only updates</a:t>
            </a:r>
          </a:p>
          <a:p>
            <a:pPr>
              <a:buFont typeface="Wingdings" panose="05000000000000000000" pitchFamily="2" charset="2"/>
              <a:buChar char="v"/>
            </a:pPr>
            <a:r>
              <a:rPr lang="en-US" dirty="0"/>
              <a:t> How do the previous results work?</a:t>
            </a:r>
            <a:endParaRPr lang="en-US" dirty="0">
              <a:solidFill>
                <a:schemeClr val="tx1"/>
              </a:solidFill>
            </a:endParaRPr>
          </a:p>
        </p:txBody>
      </p:sp>
    </p:spTree>
    <p:extLst>
      <p:ext uri="{BB962C8B-B14F-4D97-AF65-F5344CB8AC3E}">
        <p14:creationId xmlns:p14="http://schemas.microsoft.com/office/powerpoint/2010/main" val="2188325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monotonic and the stream is insertion-only</a:t>
                </a:r>
              </a:p>
              <a:p>
                <a:pPr>
                  <a:buFont typeface="Wingdings" panose="05000000000000000000" pitchFamily="2" charset="2"/>
                  <a:buChar char="v"/>
                </a:pPr>
                <a:r>
                  <a:rPr lang="en-US" dirty="0"/>
                  <a:t> Sketch switching framework </a:t>
                </a:r>
                <a:r>
                  <a:rPr lang="en-US" dirty="0">
                    <a:solidFill>
                      <a:srgbClr val="00B0F0"/>
                    </a:solidFill>
                  </a:rPr>
                  <a:t>[Ben-EliezerJayaramWoodruffYogev20] </a:t>
                </a:r>
                <a:r>
                  <a:rPr lang="en-US" dirty="0"/>
                  <a:t>gives a robust for this function </a:t>
                </a:r>
              </a:p>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3435428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3016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2" y="5517333"/>
            <a:ext cx="30168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301687"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F1789404-7015-42A9-B405-95F8E898CA7B}"/>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BB07607-246C-4B56-A6D4-5BAD6EAFC3CC}"/>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21" name="Content Placeholder 2">
                <a:extLst>
                  <a:ext uri="{FF2B5EF4-FFF2-40B4-BE49-F238E27FC236}">
                    <a16:creationId xmlns:a16="http://schemas.microsoft.com/office/drawing/2014/main" id="{7BB07607-246C-4B56-A6D4-5BAD6EAFC3CC}"/>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C68214A7-BCF9-467D-B735-573B9E3EDD03}"/>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492707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819455" cy="707886"/>
          </a:xfrm>
          <a:prstGeom prst="rect">
            <a:avLst/>
          </a:prstGeom>
          <a:noFill/>
        </p:spPr>
        <p:txBody>
          <a:bodyPr wrap="none" rtlCol="0">
            <a:spAutoFit/>
          </a:bodyPr>
          <a:lstStyle/>
          <a:p>
            <a:r>
              <a:rPr lang="en-US" sz="4000" dirty="0"/>
              <a:t>1 0</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5773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5773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577385"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57738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9FF1C8CC-8D91-47F3-BBD1-A30E40F83E3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1242540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5C83B51A-D078-4E77-AF5A-B46F1835FB5D}"/>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3831795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DE08EFFE-93FF-4DF5-89C9-E7D081A5FCD6}"/>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1617595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32922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132922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3</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32922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3</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132922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95359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736FFFA7-270E-4B9A-9D5A-DECE6B24846A}"/>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2889906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227871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5455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2" y="5501944"/>
            <a:ext cx="2278715"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2002772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2246769"/>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a:p>
            <a:pPr marL="514350" indent="-514350">
              <a:buFont typeface="Wingdings" panose="05000000000000000000" pitchFamily="2" charset="2"/>
              <a:buChar char="v"/>
            </a:pPr>
            <a:r>
              <a:rPr lang="en-US" sz="2800" dirty="0"/>
              <a:t>Number of ones stream is at least 4 and at most 8</a:t>
            </a:r>
          </a:p>
          <a:p>
            <a:pPr marL="514350" indent="-514350">
              <a:buFont typeface="Wingdings" panose="05000000000000000000" pitchFamily="2" charset="2"/>
              <a:buChar char="v"/>
            </a:pPr>
            <a:r>
              <a:rPr lang="en-US" sz="2800" dirty="0"/>
              <a:t>4 is a good approximation</a:t>
            </a:r>
          </a:p>
        </p:txBody>
      </p:sp>
      <p:sp>
        <p:nvSpPr>
          <p:cNvPr id="21" name="TextBox 20">
            <a:extLst>
              <a:ext uri="{FF2B5EF4-FFF2-40B4-BE49-F238E27FC236}">
                <a16:creationId xmlns:a16="http://schemas.microsoft.com/office/drawing/2014/main" id="{D9BAD7CF-C0B4-494A-BDD2-FF71E7C24BB9}"/>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22" name="TextBox 21">
            <a:extLst>
              <a:ext uri="{FF2B5EF4-FFF2-40B4-BE49-F238E27FC236}">
                <a16:creationId xmlns:a16="http://schemas.microsoft.com/office/drawing/2014/main" id="{FE2112C0-20DE-4852-A7C3-7F6AEDB0168E}"/>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23" name="Rectangle 22">
            <a:extLst>
              <a:ext uri="{FF2B5EF4-FFF2-40B4-BE49-F238E27FC236}">
                <a16:creationId xmlns:a16="http://schemas.microsoft.com/office/drawing/2014/main" id="{BF671745-947B-44FE-92BB-CC9E85EF2C38}"/>
              </a:ext>
            </a:extLst>
          </p:cNvPr>
          <p:cNvSpPr/>
          <p:nvPr/>
        </p:nvSpPr>
        <p:spPr>
          <a:xfrm>
            <a:off x="838200" y="4794058"/>
            <a:ext cx="301686" cy="369332"/>
          </a:xfrm>
          <a:prstGeom prst="rect">
            <a:avLst/>
          </a:prstGeom>
        </p:spPr>
        <p:txBody>
          <a:bodyPr wrap="none">
            <a:spAutoFit/>
          </a:bodyPr>
          <a:lstStyle/>
          <a:p>
            <a:r>
              <a:rPr lang="en-US" dirty="0"/>
              <a:t>1</a:t>
            </a:r>
          </a:p>
        </p:txBody>
      </p:sp>
      <p:sp>
        <p:nvSpPr>
          <p:cNvPr id="24" name="Rectangle 23">
            <a:extLst>
              <a:ext uri="{FF2B5EF4-FFF2-40B4-BE49-F238E27FC236}">
                <a16:creationId xmlns:a16="http://schemas.microsoft.com/office/drawing/2014/main" id="{B2255730-CCD7-41FF-9A22-8ABDDC96B9CE}"/>
              </a:ext>
            </a:extLst>
          </p:cNvPr>
          <p:cNvSpPr/>
          <p:nvPr/>
        </p:nvSpPr>
        <p:spPr>
          <a:xfrm>
            <a:off x="838201" y="5163390"/>
            <a:ext cx="301686" cy="369332"/>
          </a:xfrm>
          <a:prstGeom prst="rect">
            <a:avLst/>
          </a:prstGeom>
        </p:spPr>
        <p:txBody>
          <a:bodyPr wrap="square">
            <a:spAutoFit/>
          </a:bodyPr>
          <a:lstStyle/>
          <a:p>
            <a:r>
              <a:rPr lang="en-US" dirty="0"/>
              <a:t>2</a:t>
            </a:r>
          </a:p>
        </p:txBody>
      </p:sp>
      <p:sp>
        <p:nvSpPr>
          <p:cNvPr id="25" name="TextBox 24">
            <a:extLst>
              <a:ext uri="{FF2B5EF4-FFF2-40B4-BE49-F238E27FC236}">
                <a16:creationId xmlns:a16="http://schemas.microsoft.com/office/drawing/2014/main" id="{40F84019-3A41-4D2E-8072-259B8C5389C9}"/>
              </a:ext>
            </a:extLst>
          </p:cNvPr>
          <p:cNvSpPr txBox="1"/>
          <p:nvPr/>
        </p:nvSpPr>
        <p:spPr>
          <a:xfrm>
            <a:off x="1281893" y="5163390"/>
            <a:ext cx="396986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26" name="Rectangle 25">
            <a:extLst>
              <a:ext uri="{FF2B5EF4-FFF2-40B4-BE49-F238E27FC236}">
                <a16:creationId xmlns:a16="http://schemas.microsoft.com/office/drawing/2014/main" id="{2775419B-D42A-4BDF-8BB2-563E59658929}"/>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27" name="TextBox 26">
            <a:extLst>
              <a:ext uri="{FF2B5EF4-FFF2-40B4-BE49-F238E27FC236}">
                <a16:creationId xmlns:a16="http://schemas.microsoft.com/office/drawing/2014/main" id="{253D4DDD-64BE-4BC4-BD09-E20AF821C0AD}"/>
              </a:ext>
            </a:extLst>
          </p:cNvPr>
          <p:cNvSpPr txBox="1"/>
          <p:nvPr/>
        </p:nvSpPr>
        <p:spPr>
          <a:xfrm>
            <a:off x="1281892" y="5517333"/>
            <a:ext cx="39698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28" name="Rectangle 27">
            <a:extLst>
              <a:ext uri="{FF2B5EF4-FFF2-40B4-BE49-F238E27FC236}">
                <a16:creationId xmlns:a16="http://schemas.microsoft.com/office/drawing/2014/main" id="{4B5EF681-7B4F-41A5-8883-1C02637DE229}"/>
              </a:ext>
            </a:extLst>
          </p:cNvPr>
          <p:cNvSpPr/>
          <p:nvPr/>
        </p:nvSpPr>
        <p:spPr>
          <a:xfrm>
            <a:off x="838200" y="5963864"/>
            <a:ext cx="301686" cy="369332"/>
          </a:xfrm>
          <a:prstGeom prst="rect">
            <a:avLst/>
          </a:prstGeom>
        </p:spPr>
        <p:txBody>
          <a:bodyPr wrap="none">
            <a:spAutoFit/>
          </a:bodyPr>
          <a:lstStyle/>
          <a:p>
            <a:r>
              <a:rPr lang="en-US" dirty="0"/>
              <a:t>7</a:t>
            </a:r>
          </a:p>
        </p:txBody>
      </p:sp>
      <p:sp>
        <p:nvSpPr>
          <p:cNvPr id="29" name="TextBox 28">
            <a:extLst>
              <a:ext uri="{FF2B5EF4-FFF2-40B4-BE49-F238E27FC236}">
                <a16:creationId xmlns:a16="http://schemas.microsoft.com/office/drawing/2014/main" id="{26AB055C-CF6A-45DE-A156-FEF024B38E01}"/>
              </a:ext>
            </a:extLst>
          </p:cNvPr>
          <p:cNvSpPr txBox="1"/>
          <p:nvPr/>
        </p:nvSpPr>
        <p:spPr>
          <a:xfrm>
            <a:off x="1281891" y="5886665"/>
            <a:ext cx="396986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0" name="Rectangle 29">
            <a:extLst>
              <a:ext uri="{FF2B5EF4-FFF2-40B4-BE49-F238E27FC236}">
                <a16:creationId xmlns:a16="http://schemas.microsoft.com/office/drawing/2014/main" id="{3FEABCE3-A5D3-4747-9D68-890ABFC6FFE5}"/>
              </a:ext>
            </a:extLst>
          </p:cNvPr>
          <p:cNvSpPr/>
          <p:nvPr/>
        </p:nvSpPr>
        <p:spPr>
          <a:xfrm>
            <a:off x="657522" y="5501944"/>
            <a:ext cx="4594232"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660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be the norm of the frequency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 threshold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the elements </a:t>
                </a:r>
                <a14:m>
                  <m:oMath xmlns:m="http://schemas.openxmlformats.org/officeDocument/2006/math">
                    <m:r>
                      <a:rPr lang="en-US" i="1" smtClean="0">
                        <a:solidFill>
                          <a:srgbClr val="C00000"/>
                        </a:solidFill>
                        <a:latin typeface="Cambria Math" panose="02040503050406030204" pitchFamily="18" charset="0"/>
                      </a:rPr>
                      <m:t>𝑖</m:t>
                    </m:r>
                  </m:oMath>
                </a14:m>
                <a:r>
                  <a:rPr lang="en-US" dirty="0">
                    <a:solidFill>
                      <a:schemeClr val="tx1"/>
                    </a:solidFill>
                  </a:rPr>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r>
                  <a:rPr lang="en-US" dirty="0"/>
                  <a:t>...and no elements </a:t>
                </a:r>
                <a14:m>
                  <m:oMath xmlns:m="http://schemas.openxmlformats.org/officeDocument/2006/math">
                    <m:r>
                      <a:rPr lang="en-US" b="0" i="1" smtClean="0">
                        <a:solidFill>
                          <a:srgbClr val="C00000"/>
                        </a:solidFill>
                        <a:latin typeface="Cambria Math" panose="02040503050406030204" pitchFamily="18" charset="0"/>
                      </a:rPr>
                      <m:t>𝑗</m:t>
                    </m:r>
                  </m:oMath>
                </a14:m>
                <a:r>
                  <a:rPr lang="en-US" dirty="0"/>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&lt;</m:t>
                    </m:r>
                  </m:oMath>
                </a14:m>
                <a:r>
                  <a:rPr lang="en-US" dirty="0">
                    <a:solidFill>
                      <a:srgbClr val="C00000"/>
                    </a:solidFill>
                  </a:rPr>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r>
                          <a:rPr lang="en-US" b="0" i="0" smtClean="0">
                            <a:solidFill>
                              <a:srgbClr val="C00000"/>
                            </a:solidFill>
                            <a:latin typeface="Cambria Math" panose="02040503050406030204" pitchFamily="18" charset="0"/>
                          </a:rPr>
                          <m:t>16</m:t>
                        </m:r>
                      </m:den>
                    </m:f>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DDoS prevention, iceberg queries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r="-1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E5084D-A1B2-4D22-92B3-FEB7B458DCC7}"/>
                  </a:ext>
                </a:extLst>
              </p:cNvPr>
              <p:cNvSpPr/>
              <p:nvPr/>
            </p:nvSpPr>
            <p:spPr>
              <a:xfrm>
                <a:off x="2369574" y="3263998"/>
                <a:ext cx="6253315" cy="10944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𝐿</m:t>
                          </m:r>
                        </m:e>
                        <m:sub>
                          <m:r>
                            <a:rPr lang="en-US" sz="3200" i="1">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i="1">
                                  <a:solidFill>
                                    <a:srgbClr val="C00000"/>
                                  </a:solidFill>
                                  <a:latin typeface="Cambria Math" panose="02040503050406030204" pitchFamily="18" charset="0"/>
                                </a:rPr>
                                <m:t>2</m:t>
                              </m:r>
                            </m:sup>
                          </m:sSubSup>
                        </m:e>
                      </m:rad>
                    </m:oMath>
                  </m:oMathPara>
                </a14:m>
                <a:endParaRPr lang="en-US" sz="3200" dirty="0"/>
              </a:p>
            </p:txBody>
          </p:sp>
        </mc:Choice>
        <mc:Fallback xmlns="">
          <p:sp>
            <p:nvSpPr>
              <p:cNvPr id="2" name="Rectangle 1">
                <a:extLst>
                  <a:ext uri="{FF2B5EF4-FFF2-40B4-BE49-F238E27FC236}">
                    <a16:creationId xmlns:a16="http://schemas.microsoft.com/office/drawing/2014/main" id="{8DE5084D-A1B2-4D22-92B3-FEB7B458DCC7}"/>
                  </a:ext>
                </a:extLst>
              </p:cNvPr>
              <p:cNvSpPr>
                <a:spLocks noRot="1" noChangeAspect="1" noMove="1" noResize="1" noEditPoints="1" noAdjustHandles="1" noChangeArrowheads="1" noChangeShapeType="1" noTextEdit="1"/>
              </p:cNvSpPr>
              <p:nvPr/>
            </p:nvSpPr>
            <p:spPr>
              <a:xfrm>
                <a:off x="2369574" y="3263998"/>
                <a:ext cx="6253315" cy="109446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3876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Summary</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Sketch switching for robust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oMath>
                </a14:m>
                <a:r>
                  <a:rPr lang="en-US" dirty="0"/>
                  <a:t> times </a:t>
                </a:r>
              </a:p>
              <a:p>
                <a:pPr>
                  <a:buFont typeface="Wingdings" panose="05000000000000000000" pitchFamily="2" charset="2"/>
                  <a:buChar char="v"/>
                </a:pPr>
                <a:r>
                  <a:rPr lang="en-US" dirty="0"/>
                  <a:t> Smooth histogram for sliding window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oMath>
                </a14:m>
                <a:r>
                  <a:rPr lang="en-US" dirty="0"/>
                  <a:t> times for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0,1</m:t>
                        </m:r>
                      </m:e>
                    </m:d>
                  </m:oMath>
                </a14:m>
                <a:r>
                  <a:rPr lang="en-US" dirty="0"/>
                  <a:t> </a:t>
                </a:r>
              </a:p>
              <a:p>
                <a:pPr>
                  <a:buFont typeface="Wingdings" panose="05000000000000000000" pitchFamily="2" charset="2"/>
                  <a:buChar char="v"/>
                </a:pPr>
                <a:r>
                  <a:rPr lang="en-US" dirty="0"/>
                  <a:t> Smooth histogram for sliding window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𝑝</m:t>
                        </m:r>
                      </m:sup>
                    </m:sSup>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𝑝</m:t>
                            </m:r>
                          </m:sup>
                        </m:sSup>
                      </m:den>
                    </m:f>
                  </m:oMath>
                </a14:m>
                <a:r>
                  <a:rPr lang="en-US" dirty="0"/>
                  <a:t> times for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∈(1,2)</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r="-232"/>
                </a:stretch>
              </a:blipFill>
            </p:spPr>
            <p:txBody>
              <a:bodyPr/>
              <a:lstStyle/>
              <a:p>
                <a:r>
                  <a:rPr lang="en-US">
                    <a:noFill/>
                  </a:rPr>
                  <a:t> </a:t>
                </a:r>
              </a:p>
            </p:txBody>
          </p:sp>
        </mc:Fallback>
      </mc:AlternateContent>
    </p:spTree>
    <p:extLst>
      <p:ext uri="{BB962C8B-B14F-4D97-AF65-F5344CB8AC3E}">
        <p14:creationId xmlns:p14="http://schemas.microsoft.com/office/powerpoint/2010/main" val="3564481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Intuition</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Do we really need to pay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a:t>
                </a:r>
              </a:p>
              <a:p>
                <a:pPr>
                  <a:buFont typeface="Wingdings" panose="05000000000000000000" pitchFamily="2" charset="2"/>
                  <a:buChar char="v"/>
                </a:pPr>
                <a:r>
                  <a:rPr lang="en-US" dirty="0"/>
                  <a:t> Only need constant factor approximation to </a:t>
                </a:r>
                <a14:m>
                  <m:oMath xmlns:m="http://schemas.openxmlformats.org/officeDocument/2006/math">
                    <m:r>
                      <a:rPr lang="en-US" sz="2800" b="0" i="1" smtClean="0">
                        <a:solidFill>
                          <a:srgbClr val="C00000"/>
                        </a:solidFill>
                        <a:latin typeface="Cambria Math" panose="02040503050406030204" pitchFamily="18" charset="0"/>
                      </a:rPr>
                      <m:t>𝜖</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a:t>
                </a:r>
              </a:p>
              <a:p>
                <a:pPr>
                  <a:buFont typeface="Wingdings" panose="05000000000000000000" pitchFamily="2" charset="2"/>
                  <a:buChar char="v"/>
                </a:pPr>
                <a:r>
                  <a:rPr lang="en-US" dirty="0"/>
                  <a:t> Only need constant factor 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651972" y="4794058"/>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651972" y="4794058"/>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1281893" y="5163390"/>
            <a:ext cx="1989627"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416560" y="511112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416560" y="5111128"/>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1645920" y="4235352"/>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1645920" y="4235352"/>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1631546" y="5656130"/>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1631546" y="5656130"/>
                <a:ext cx="1304694" cy="423770"/>
              </a:xfrm>
              <a:prstGeom prst="rect">
                <a:avLst/>
              </a:prstGeom>
              <a:blipFill>
                <a:blip r:embed="rId6"/>
                <a:stretch>
                  <a:fillRect b="-1014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429D4B1-3F8A-47AE-B754-5B4F7D84136A}"/>
              </a:ext>
            </a:extLst>
          </p:cNvPr>
          <p:cNvCxnSpPr/>
          <p:nvPr/>
        </p:nvCxnSpPr>
        <p:spPr>
          <a:xfrm>
            <a:off x="2936240" y="5163390"/>
            <a:ext cx="0" cy="3693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3499867" y="5163390"/>
                <a:ext cx="4561049" cy="731547"/>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𝜖</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3499867" y="516339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2915914" y="5627203"/>
            <a:ext cx="375919" cy="33526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2671207" y="609276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2671207" y="6092765"/>
                <a:ext cx="865332" cy="40011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838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5" y="3994243"/>
            <a:ext cx="3351072"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886847" y="5126449"/>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886847" y="5126449"/>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7662307" y="471856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7662307" y="471856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7847706" y="2980790"/>
            <a:ext cx="375919" cy="3249412"/>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52735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74900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67632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 </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Tree>
    <p:extLst>
      <p:ext uri="{BB962C8B-B14F-4D97-AF65-F5344CB8AC3E}">
        <p14:creationId xmlns:p14="http://schemas.microsoft.com/office/powerpoint/2010/main" val="3974523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Clr>
                    <a:schemeClr val="tx1"/>
                  </a:buClr>
                  <a:buFont typeface="Wingdings" panose="05000000000000000000" pitchFamily="2" charset="2"/>
                  <a:buChar char="v"/>
                </a:pPr>
                <a:r>
                  <a:rPr lang="en-US" dirty="0"/>
                  <a:t> Set each difference to be exponentially decreasing</a:t>
                </a:r>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125"/>
                </a:stretch>
              </a:blipFill>
            </p:spPr>
            <p:txBody>
              <a:bodyPr/>
              <a:lstStyle/>
              <a:p>
                <a:r>
                  <a:rPr lang="en-US">
                    <a:noFill/>
                  </a:rPr>
                  <a:t> </a:t>
                </a:r>
              </a:p>
            </p:txBody>
          </p:sp>
        </mc:Fallback>
      </mc:AlternateContent>
    </p:spTree>
    <p:extLst>
      <p:ext uri="{BB962C8B-B14F-4D97-AF65-F5344CB8AC3E}">
        <p14:creationId xmlns:p14="http://schemas.microsoft.com/office/powerpoint/2010/main" val="2977496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1304366"/>
              </a:xfrm>
            </p:spPr>
            <p:txBody>
              <a:bodyPr>
                <a:normAutofit/>
              </a:bodyPr>
              <a:lstStyle/>
              <a:p>
                <a:pPr>
                  <a:buClr>
                    <a:schemeClr val="tx1"/>
                  </a:buClr>
                  <a:buFont typeface="Wingdings" panose="05000000000000000000" pitchFamily="2" charset="2"/>
                  <a:buChar char="v"/>
                </a:pPr>
                <a14:m>
                  <m:oMath xmlns:m="http://schemas.openxmlformats.org/officeDocument/2006/math">
                    <m:r>
                      <a:rPr lang="en-US" b="0" i="1" smtClean="0">
                        <a:solidFill>
                          <a:srgbClr val="C00000"/>
                        </a:solidFill>
                        <a:latin typeface="Cambria Math" panose="02040503050406030204" pitchFamily="18" charset="0"/>
                      </a:rPr>
                      <m:t> </m:t>
                    </m:r>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1304366"/>
              </a:xfrm>
              <a:blipFill>
                <a:blip r:embed="rId2"/>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A4015243-F4CC-4D40-9A11-D3E775CEE548}"/>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CE68DCE-7093-44F6-97A1-681EECC65AB9}"/>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21" name="TextBox 20">
                <a:extLst>
                  <a:ext uri="{FF2B5EF4-FFF2-40B4-BE49-F238E27FC236}">
                    <a16:creationId xmlns:a16="http://schemas.microsoft.com/office/drawing/2014/main" id="{9CE68DCE-7093-44F6-97A1-681EECC65AB9}"/>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F8BEC39-E07E-4037-8F94-5D512264D285}"/>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111AE83-AA9E-4CDF-B901-18A806D15DEB}"/>
                  </a:ext>
                </a:extLst>
              </p:cNvPr>
              <p:cNvSpPr txBox="1"/>
              <p:nvPr/>
            </p:nvSpPr>
            <p:spPr>
              <a:xfrm>
                <a:off x="5527904" y="529068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3" name="TextBox 22">
                <a:extLst>
                  <a:ext uri="{FF2B5EF4-FFF2-40B4-BE49-F238E27FC236}">
                    <a16:creationId xmlns:a16="http://schemas.microsoft.com/office/drawing/2014/main" id="{5111AE83-AA9E-4CDF-B901-18A806D15DEB}"/>
                  </a:ext>
                </a:extLst>
              </p:cNvPr>
              <p:cNvSpPr txBox="1">
                <a:spLocks noRot="1" noChangeAspect="1" noMove="1" noResize="1" noEditPoints="1" noAdjustHandles="1" noChangeArrowheads="1" noChangeShapeType="1" noTextEdit="1"/>
              </p:cNvSpPr>
              <p:nvPr/>
            </p:nvSpPr>
            <p:spPr>
              <a:xfrm>
                <a:off x="5527904" y="5290685"/>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0C77127-8ED8-4A2A-B2F5-07A6CE0EBA8E}"/>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4" name="TextBox 23">
                <a:extLst>
                  <a:ext uri="{FF2B5EF4-FFF2-40B4-BE49-F238E27FC236}">
                    <a16:creationId xmlns:a16="http://schemas.microsoft.com/office/drawing/2014/main" id="{A0C77127-8ED8-4A2A-B2F5-07A6CE0EBA8E}"/>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7F180CF-0EF9-42EE-8631-1143B385943D}"/>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5" name="TextBox 24">
                <a:extLst>
                  <a:ext uri="{FF2B5EF4-FFF2-40B4-BE49-F238E27FC236}">
                    <a16:creationId xmlns:a16="http://schemas.microsoft.com/office/drawing/2014/main" id="{67F180CF-0EF9-42EE-8631-1143B385943D}"/>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2446C7F-B1E7-4C64-8004-EFC1063DD672}"/>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26" name="TextBox 25">
                <a:extLst>
                  <a:ext uri="{FF2B5EF4-FFF2-40B4-BE49-F238E27FC236}">
                    <a16:creationId xmlns:a16="http://schemas.microsoft.com/office/drawing/2014/main" id="{42446C7F-B1E7-4C64-8004-EFC1063DD672}"/>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27" name="Right Brace 26">
            <a:extLst>
              <a:ext uri="{FF2B5EF4-FFF2-40B4-BE49-F238E27FC236}">
                <a16:creationId xmlns:a16="http://schemas.microsoft.com/office/drawing/2014/main" id="{7CB2F620-DB29-4D91-917B-54DD9BAD169D}"/>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2980035-2BCA-419A-9ED5-06B550366F86}"/>
                  </a:ext>
                </a:extLst>
              </p:cNvPr>
              <p:cNvSpPr txBox="1"/>
              <p:nvPr/>
            </p:nvSpPr>
            <p:spPr>
              <a:xfrm>
                <a:off x="7083602" y="52105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8" name="TextBox 27">
                <a:extLst>
                  <a:ext uri="{FF2B5EF4-FFF2-40B4-BE49-F238E27FC236}">
                    <a16:creationId xmlns:a16="http://schemas.microsoft.com/office/drawing/2014/main" id="{B2980035-2BCA-419A-9ED5-06B550366F86}"/>
                  </a:ext>
                </a:extLst>
              </p:cNvPr>
              <p:cNvSpPr txBox="1">
                <a:spLocks noRot="1" noChangeAspect="1" noMove="1" noResize="1" noEditPoints="1" noAdjustHandles="1" noChangeArrowheads="1" noChangeShapeType="1" noTextEdit="1"/>
              </p:cNvSpPr>
              <p:nvPr/>
            </p:nvSpPr>
            <p:spPr>
              <a:xfrm>
                <a:off x="7083602" y="5210508"/>
                <a:ext cx="865332" cy="400110"/>
              </a:xfrm>
              <a:prstGeom prst="rect">
                <a:avLst/>
              </a:prstGeom>
              <a:blipFill>
                <a:blip r:embed="rId8"/>
                <a:stretch>
                  <a:fillRect/>
                </a:stretch>
              </a:blipFill>
            </p:spPr>
            <p:txBody>
              <a:bodyPr/>
              <a:lstStyle/>
              <a:p>
                <a:r>
                  <a:rPr lang="en-US">
                    <a:noFill/>
                  </a:rPr>
                  <a:t> </a:t>
                </a:r>
              </a:p>
            </p:txBody>
          </p:sp>
        </mc:Fallback>
      </mc:AlternateContent>
      <p:sp>
        <p:nvSpPr>
          <p:cNvPr id="29" name="Right Brace 28">
            <a:extLst>
              <a:ext uri="{FF2B5EF4-FFF2-40B4-BE49-F238E27FC236}">
                <a16:creationId xmlns:a16="http://schemas.microsoft.com/office/drawing/2014/main" id="{DFE9F758-339C-47F4-915F-88564331C6B7}"/>
              </a:ext>
            </a:extLst>
          </p:cNvPr>
          <p:cNvSpPr/>
          <p:nvPr/>
        </p:nvSpPr>
        <p:spPr>
          <a:xfrm rot="5400000">
            <a:off x="7328309" y="3791123"/>
            <a:ext cx="375919" cy="2341062"/>
          </a:xfrm>
          <a:prstGeom prst="rightBrace">
            <a:avLst>
              <a:gd name="adj1" fmla="val 8332"/>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3835AA80-5E18-484A-93F7-6B814621907B}"/>
              </a:ext>
            </a:extLst>
          </p:cNvPr>
          <p:cNvSpPr txBox="1"/>
          <p:nvPr/>
        </p:nvSpPr>
        <p:spPr>
          <a:xfrm>
            <a:off x="6322919" y="4344028"/>
            <a:ext cx="2455319"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31" name="TextBox 30">
            <a:extLst>
              <a:ext uri="{FF2B5EF4-FFF2-40B4-BE49-F238E27FC236}">
                <a16:creationId xmlns:a16="http://schemas.microsoft.com/office/drawing/2014/main" id="{1004594A-C068-4C83-8D69-FB9A616EBE58}"/>
              </a:ext>
            </a:extLst>
          </p:cNvPr>
          <p:cNvSpPr txBox="1"/>
          <p:nvPr/>
        </p:nvSpPr>
        <p:spPr>
          <a:xfrm>
            <a:off x="8778240" y="4350368"/>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2" name="Right Brace 31">
            <a:extLst>
              <a:ext uri="{FF2B5EF4-FFF2-40B4-BE49-F238E27FC236}">
                <a16:creationId xmlns:a16="http://schemas.microsoft.com/office/drawing/2014/main" id="{7460BF50-3ABC-4AE8-9C18-DD6F15004557}"/>
              </a:ext>
            </a:extLst>
          </p:cNvPr>
          <p:cNvSpPr/>
          <p:nvPr/>
        </p:nvSpPr>
        <p:spPr>
          <a:xfrm rot="5400000">
            <a:off x="9014391" y="4528988"/>
            <a:ext cx="375919" cy="865333"/>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644F850-E0D9-4432-A854-949F1CABCCD6}"/>
                  </a:ext>
                </a:extLst>
              </p:cNvPr>
              <p:cNvSpPr txBox="1"/>
              <p:nvPr/>
            </p:nvSpPr>
            <p:spPr>
              <a:xfrm>
                <a:off x="8769684"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33" name="TextBox 32">
                <a:extLst>
                  <a:ext uri="{FF2B5EF4-FFF2-40B4-BE49-F238E27FC236}">
                    <a16:creationId xmlns:a16="http://schemas.microsoft.com/office/drawing/2014/main" id="{0644F850-E0D9-4432-A854-949F1CABCCD6}"/>
                  </a:ext>
                </a:extLst>
              </p:cNvPr>
              <p:cNvSpPr txBox="1">
                <a:spLocks noRot="1" noChangeAspect="1" noMove="1" noResize="1" noEditPoints="1" noAdjustHandles="1" noChangeArrowheads="1" noChangeShapeType="1" noTextEdit="1"/>
              </p:cNvSpPr>
              <p:nvPr/>
            </p:nvSpPr>
            <p:spPr>
              <a:xfrm>
                <a:off x="8769684"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A677FF6-44F7-4A3D-8693-A530ACB13FED}"/>
                  </a:ext>
                </a:extLst>
              </p:cNvPr>
              <p:cNvSpPr txBox="1"/>
              <p:nvPr/>
            </p:nvSpPr>
            <p:spPr>
              <a:xfrm>
                <a:off x="7926643" y="5308533"/>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34" name="TextBox 33">
                <a:extLst>
                  <a:ext uri="{FF2B5EF4-FFF2-40B4-BE49-F238E27FC236}">
                    <a16:creationId xmlns:a16="http://schemas.microsoft.com/office/drawing/2014/main" id="{CA677FF6-44F7-4A3D-8693-A530ACB13FED}"/>
                  </a:ext>
                </a:extLst>
              </p:cNvPr>
              <p:cNvSpPr txBox="1">
                <a:spLocks noRot="1" noChangeAspect="1" noMove="1" noResize="1" noEditPoints="1" noAdjustHandles="1" noChangeArrowheads="1" noChangeShapeType="1" noTextEdit="1"/>
              </p:cNvSpPr>
              <p:nvPr/>
            </p:nvSpPr>
            <p:spPr>
              <a:xfrm>
                <a:off x="7926643" y="5308533"/>
                <a:ext cx="865332" cy="400110"/>
              </a:xfrm>
              <a:prstGeom prst="rect">
                <a:avLst/>
              </a:prstGeom>
              <a:blipFill>
                <a:blip r:embed="rId10"/>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95E61B48-4C6A-45C9-B6D3-AC5656309F54}"/>
              </a:ext>
            </a:extLst>
          </p:cNvPr>
          <p:cNvSpPr txBox="1"/>
          <p:nvPr/>
        </p:nvSpPr>
        <p:spPr>
          <a:xfrm>
            <a:off x="6345737" y="5951744"/>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59" name="TextBox 58">
            <a:extLst>
              <a:ext uri="{FF2B5EF4-FFF2-40B4-BE49-F238E27FC236}">
                <a16:creationId xmlns:a16="http://schemas.microsoft.com/office/drawing/2014/main" id="{B3E14BE2-B13F-44B2-895A-33B78DFE7ACF}"/>
              </a:ext>
            </a:extLst>
          </p:cNvPr>
          <p:cNvSpPr txBox="1"/>
          <p:nvPr/>
        </p:nvSpPr>
        <p:spPr>
          <a:xfrm>
            <a:off x="7995049" y="5944842"/>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63" name="TextBox 62">
            <a:extLst>
              <a:ext uri="{FF2B5EF4-FFF2-40B4-BE49-F238E27FC236}">
                <a16:creationId xmlns:a16="http://schemas.microsoft.com/office/drawing/2014/main" id="{345CEE7E-008C-4FEB-8DDA-8C56607F8B70}"/>
              </a:ext>
            </a:extLst>
          </p:cNvPr>
          <p:cNvSpPr txBox="1"/>
          <p:nvPr/>
        </p:nvSpPr>
        <p:spPr>
          <a:xfrm>
            <a:off x="4555076" y="5878852"/>
            <a:ext cx="1764437" cy="461665"/>
          </a:xfrm>
          <a:prstGeom prst="rect">
            <a:avLst/>
          </a:prstGeom>
          <a:noFill/>
        </p:spPr>
        <p:txBody>
          <a:bodyPr wrap="square">
            <a:spAutoFit/>
          </a:bodyPr>
          <a:lstStyle/>
          <a:p>
            <a:r>
              <a:rPr lang="en-US" sz="2400" dirty="0"/>
              <a:t>Previously:</a:t>
            </a:r>
          </a:p>
        </p:txBody>
      </p:sp>
    </p:spTree>
    <p:extLst>
      <p:ext uri="{BB962C8B-B14F-4D97-AF65-F5344CB8AC3E}">
        <p14:creationId xmlns:p14="http://schemas.microsoft.com/office/powerpoint/2010/main" val="3005875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961256"/>
              </a:xfrm>
            </p:spPr>
            <p:txBody>
              <a:bodyPr>
                <a:normAutofit/>
              </a:bodyPr>
              <a:lstStyle/>
              <a:p>
                <a:pPr>
                  <a:buClr>
                    <a:schemeClr val="tx1"/>
                  </a:buClr>
                  <a:buFont typeface="Wingdings" panose="05000000000000000000" pitchFamily="2" charset="2"/>
                  <a:buChar char="v"/>
                </a:pPr>
                <a:r>
                  <a:rPr lang="en-US" dirty="0"/>
                  <a:t> Set each difference to be exponentially decreasing</a:t>
                </a:r>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r>
                  <a:rPr lang="en-US" dirty="0"/>
                  <a:t> Just need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0"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oMath>
                </a14:m>
                <a:r>
                  <a:rPr lang="en-US" dirty="0"/>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oMath>
                </a14:m>
                <a:endParaRPr lang="en-US" dirty="0"/>
              </a:p>
              <a:p>
                <a:pPr>
                  <a:buClr>
                    <a:schemeClr val="tx1"/>
                  </a:buClr>
                  <a:buFont typeface="Wingdings" panose="05000000000000000000" pitchFamily="2" charset="2"/>
                  <a:buChar char="v"/>
                </a:pPr>
                <a:r>
                  <a:rPr lang="en-US" dirty="0"/>
                  <a:t> Hope is to use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961256"/>
              </a:xfrm>
              <a:blipFill>
                <a:blip r:embed="rId2"/>
                <a:stretch>
                  <a:fillRect l="-1043" t="-1966"/>
                </a:stretch>
              </a:blipFill>
            </p:spPr>
            <p:txBody>
              <a:bodyPr/>
              <a:lstStyle/>
              <a:p>
                <a:r>
                  <a:rPr lang="en-US">
                    <a:noFill/>
                  </a:rPr>
                  <a:t> </a:t>
                </a:r>
              </a:p>
            </p:txBody>
          </p:sp>
        </mc:Fallback>
      </mc:AlternateContent>
    </p:spTree>
    <p:extLst>
      <p:ext uri="{BB962C8B-B14F-4D97-AF65-F5344CB8AC3E}">
        <p14:creationId xmlns:p14="http://schemas.microsoft.com/office/powerpoint/2010/main" val="2934312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Framework</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pPr>
                  <a:buClr>
                    <a:schemeClr val="tx1"/>
                  </a:buClr>
                  <a:buFont typeface="Wingdings" panose="05000000000000000000" pitchFamily="2" charset="2"/>
                  <a:buChar char="v"/>
                </a:pPr>
                <a:r>
                  <a:rPr lang="en-US" dirty="0"/>
                  <a:t> Algorithms simultaneously running for each granularity</a:t>
                </a:r>
              </a:p>
              <a:p>
                <a:pPr>
                  <a:buClr>
                    <a:schemeClr val="tx1"/>
                  </a:buClr>
                  <a:buFont typeface="Wingdings" panose="05000000000000000000" pitchFamily="2" charset="2"/>
                  <a:buChar char="v"/>
                </a:pPr>
                <a:r>
                  <a:rPr lang="en-US" dirty="0"/>
                  <a:t> Want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for granularity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r>
                  <a:rPr lang="en-US" dirty="0"/>
                  <a:t> Need </a:t>
                </a:r>
                <a14:m>
                  <m:oMath xmlns:m="http://schemas.openxmlformats.org/officeDocument/2006/math">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oMath>
                </a14:m>
                <a:r>
                  <a:rPr lang="en-US" dirty="0"/>
                  <a:t> instances for granularity</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Total space </a:t>
                </a:r>
                <a14:m>
                  <m:oMath xmlns:m="http://schemas.openxmlformats.org/officeDocument/2006/math">
                    <m:r>
                      <a:rPr lang="en-US" b="0" i="1" smtClean="0">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r>
                      <a:rPr lang="en-US" b="0" i="1" smtClean="0">
                        <a:solidFill>
                          <a:srgbClr val="C00000"/>
                        </a:solidFill>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208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C320D5D-7CD3-4453-8520-76EE317030FA}"/>
              </a:ext>
            </a:extLst>
          </p:cNvPr>
          <p:cNvSpPr txBox="1"/>
          <p:nvPr/>
        </p:nvSpPr>
        <p:spPr>
          <a:xfrm>
            <a:off x="5325571" y="44052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1C9E4D-ABA7-45EE-95D5-D6730C5D7A13}"/>
                  </a:ext>
                </a:extLst>
              </p:cNvPr>
              <p:cNvSpPr txBox="1"/>
              <p:nvPr/>
            </p:nvSpPr>
            <p:spPr>
              <a:xfrm>
                <a:off x="6659866" y="51095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5" name="TextBox 4">
                <a:extLst>
                  <a:ext uri="{FF2B5EF4-FFF2-40B4-BE49-F238E27FC236}">
                    <a16:creationId xmlns:a16="http://schemas.microsoft.com/office/drawing/2014/main" id="{751C9E4D-ABA7-45EE-95D5-D6730C5D7A13}"/>
                  </a:ext>
                </a:extLst>
              </p:cNvPr>
              <p:cNvSpPr txBox="1">
                <a:spLocks noRot="1" noChangeAspect="1" noMove="1" noResize="1" noEditPoints="1" noAdjustHandles="1" noChangeArrowheads="1" noChangeShapeType="1" noTextEdit="1"/>
              </p:cNvSpPr>
              <p:nvPr/>
            </p:nvSpPr>
            <p:spPr>
              <a:xfrm>
                <a:off x="6659866" y="5109577"/>
                <a:ext cx="629920" cy="400110"/>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BFEB167-F5A0-4144-8F31-0EF8862195CC}"/>
              </a:ext>
            </a:extLst>
          </p:cNvPr>
          <p:cNvSpPr txBox="1"/>
          <p:nvPr/>
        </p:nvSpPr>
        <p:spPr>
          <a:xfrm>
            <a:off x="8564873" y="4400643"/>
            <a:ext cx="3351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0" name="Right Brace 9">
            <a:extLst>
              <a:ext uri="{FF2B5EF4-FFF2-40B4-BE49-F238E27FC236}">
                <a16:creationId xmlns:a16="http://schemas.microsoft.com/office/drawing/2014/main" id="{1E5A5803-4E78-4A5C-B01E-2734ABE424E6}"/>
              </a:ext>
            </a:extLst>
          </p:cNvPr>
          <p:cNvSpPr/>
          <p:nvPr/>
        </p:nvSpPr>
        <p:spPr>
          <a:xfrm rot="5400000">
            <a:off x="6787625" y="34226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5FFB48E-ADD8-4FFD-9E3B-7264DD30843F}"/>
                  </a:ext>
                </a:extLst>
              </p:cNvPr>
              <p:cNvSpPr txBox="1"/>
              <p:nvPr/>
            </p:nvSpPr>
            <p:spPr>
              <a:xfrm>
                <a:off x="9328962" y="56169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1" name="TextBox 10">
                <a:extLst>
                  <a:ext uri="{FF2B5EF4-FFF2-40B4-BE49-F238E27FC236}">
                    <a16:creationId xmlns:a16="http://schemas.microsoft.com/office/drawing/2014/main" id="{85FFB48E-ADD8-4FFD-9E3B-7264DD30843F}"/>
                  </a:ext>
                </a:extLst>
              </p:cNvPr>
              <p:cNvSpPr txBox="1">
                <a:spLocks noRot="1" noChangeAspect="1" noMove="1" noResize="1" noEditPoints="1" noAdjustHandles="1" noChangeArrowheads="1" noChangeShapeType="1" noTextEdit="1"/>
              </p:cNvSpPr>
              <p:nvPr/>
            </p:nvSpPr>
            <p:spPr>
              <a:xfrm>
                <a:off x="9328962" y="5616908"/>
                <a:ext cx="865332" cy="400110"/>
              </a:xfrm>
              <a:prstGeom prst="rect">
                <a:avLst/>
              </a:prstGeom>
              <a:blipFill>
                <a:blip r:embed="rId4"/>
                <a:stretch>
                  <a:fillRect/>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AE4EF448-6CDA-45E2-9FC4-D039F163C9B1}"/>
              </a:ext>
            </a:extLst>
          </p:cNvPr>
          <p:cNvSpPr/>
          <p:nvPr/>
        </p:nvSpPr>
        <p:spPr>
          <a:xfrm rot="5400000">
            <a:off x="9573669" y="4197523"/>
            <a:ext cx="375919" cy="2341062"/>
          </a:xfrm>
          <a:prstGeom prst="rightBrace">
            <a:avLst>
              <a:gd name="adj1" fmla="val 8332"/>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817DE208-9AFE-4DA3-8C62-B55EDB14B8AD}"/>
              </a:ext>
            </a:extLst>
          </p:cNvPr>
          <p:cNvSpPr txBox="1"/>
          <p:nvPr/>
        </p:nvSpPr>
        <p:spPr>
          <a:xfrm>
            <a:off x="8568279" y="4750428"/>
            <a:ext cx="2455319"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4" name="TextBox 13">
            <a:extLst>
              <a:ext uri="{FF2B5EF4-FFF2-40B4-BE49-F238E27FC236}">
                <a16:creationId xmlns:a16="http://schemas.microsoft.com/office/drawing/2014/main" id="{3456DEA8-CBFC-406D-8794-F266BC9D1175}"/>
              </a:ext>
            </a:extLst>
          </p:cNvPr>
          <p:cNvSpPr txBox="1"/>
          <p:nvPr/>
        </p:nvSpPr>
        <p:spPr>
          <a:xfrm>
            <a:off x="11023600" y="4756768"/>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5" name="Right Brace 14">
            <a:extLst>
              <a:ext uri="{FF2B5EF4-FFF2-40B4-BE49-F238E27FC236}">
                <a16:creationId xmlns:a16="http://schemas.microsoft.com/office/drawing/2014/main" id="{62321E79-47C1-418A-8E22-ED96383040CD}"/>
              </a:ext>
            </a:extLst>
          </p:cNvPr>
          <p:cNvSpPr/>
          <p:nvPr/>
        </p:nvSpPr>
        <p:spPr>
          <a:xfrm rot="5400000">
            <a:off x="11259751" y="4935388"/>
            <a:ext cx="375919" cy="865333"/>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D65860-93B9-4B6F-8EE3-CA01B18ED7B4}"/>
                  </a:ext>
                </a:extLst>
              </p:cNvPr>
              <p:cNvSpPr txBox="1"/>
              <p:nvPr/>
            </p:nvSpPr>
            <p:spPr>
              <a:xfrm>
                <a:off x="11015044" y="56100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16" name="TextBox 15">
                <a:extLst>
                  <a:ext uri="{FF2B5EF4-FFF2-40B4-BE49-F238E27FC236}">
                    <a16:creationId xmlns:a16="http://schemas.microsoft.com/office/drawing/2014/main" id="{6ED65860-93B9-4B6F-8EE3-CA01B18ED7B4}"/>
                  </a:ext>
                </a:extLst>
              </p:cNvPr>
              <p:cNvSpPr txBox="1">
                <a:spLocks noRot="1" noChangeAspect="1" noMove="1" noResize="1" noEditPoints="1" noAdjustHandles="1" noChangeArrowheads="1" noChangeShapeType="1" noTextEdit="1"/>
              </p:cNvSpPr>
              <p:nvPr/>
            </p:nvSpPr>
            <p:spPr>
              <a:xfrm>
                <a:off x="11015044" y="5610006"/>
                <a:ext cx="865332" cy="400110"/>
              </a:xfrm>
              <a:prstGeom prst="rect">
                <a:avLst/>
              </a:prstGeom>
              <a:blipFill>
                <a:blip r:embed="rId5"/>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178B2F9B-C6F7-4CF2-965B-AFE67C406A95}"/>
              </a:ext>
            </a:extLst>
          </p:cNvPr>
          <p:cNvSpPr txBox="1"/>
          <p:nvPr/>
        </p:nvSpPr>
        <p:spPr>
          <a:xfrm>
            <a:off x="499830" y="4386888"/>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567C2FF-7AB9-4221-A53A-9BCCD0D3494E}"/>
                  </a:ext>
                </a:extLst>
              </p:cNvPr>
              <p:cNvSpPr txBox="1"/>
              <p:nvPr/>
            </p:nvSpPr>
            <p:spPr>
              <a:xfrm>
                <a:off x="1834125" y="5091215"/>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18" name="TextBox 17">
                <a:extLst>
                  <a:ext uri="{FF2B5EF4-FFF2-40B4-BE49-F238E27FC236}">
                    <a16:creationId xmlns:a16="http://schemas.microsoft.com/office/drawing/2014/main" id="{4567C2FF-7AB9-4221-A53A-9BCCD0D3494E}"/>
                  </a:ext>
                </a:extLst>
              </p:cNvPr>
              <p:cNvSpPr txBox="1">
                <a:spLocks noRot="1" noChangeAspect="1" noMove="1" noResize="1" noEditPoints="1" noAdjustHandles="1" noChangeArrowheads="1" noChangeShapeType="1" noTextEdit="1"/>
              </p:cNvSpPr>
              <p:nvPr/>
            </p:nvSpPr>
            <p:spPr>
              <a:xfrm>
                <a:off x="1834125" y="5091215"/>
                <a:ext cx="629920" cy="400110"/>
              </a:xfrm>
              <a:prstGeom prst="rect">
                <a:avLst/>
              </a:prstGeom>
              <a:blipFill>
                <a:blip r:embed="rId6"/>
                <a:stretch>
                  <a:fillRect/>
                </a:stretch>
              </a:blipFill>
            </p:spPr>
            <p:txBody>
              <a:bodyPr/>
              <a:lstStyle/>
              <a:p>
                <a:r>
                  <a:rPr lang="en-US">
                    <a:noFill/>
                  </a:rPr>
                  <a:t> </a:t>
                </a:r>
              </a:p>
            </p:txBody>
          </p:sp>
        </mc:Fallback>
      </mc:AlternateContent>
      <p:sp>
        <p:nvSpPr>
          <p:cNvPr id="24" name="Right Brace 23">
            <a:extLst>
              <a:ext uri="{FF2B5EF4-FFF2-40B4-BE49-F238E27FC236}">
                <a16:creationId xmlns:a16="http://schemas.microsoft.com/office/drawing/2014/main" id="{197A9D11-9EE6-44A9-85B2-55657E1466ED}"/>
              </a:ext>
            </a:extLst>
          </p:cNvPr>
          <p:cNvSpPr/>
          <p:nvPr/>
        </p:nvSpPr>
        <p:spPr>
          <a:xfrm rot="5400000">
            <a:off x="1961884" y="3404245"/>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CC65547-94FC-4292-AF77-EA236490803B}"/>
                  </a:ext>
                </a:extLst>
              </p:cNvPr>
              <p:cNvSpPr txBox="1"/>
              <p:nvPr/>
            </p:nvSpPr>
            <p:spPr>
              <a:xfrm>
                <a:off x="3944009" y="5094051"/>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5" name="TextBox 24">
                <a:extLst>
                  <a:ext uri="{FF2B5EF4-FFF2-40B4-BE49-F238E27FC236}">
                    <a16:creationId xmlns:a16="http://schemas.microsoft.com/office/drawing/2014/main" id="{2CC65547-94FC-4292-AF77-EA236490803B}"/>
                  </a:ext>
                </a:extLst>
              </p:cNvPr>
              <p:cNvSpPr txBox="1">
                <a:spLocks noRot="1" noChangeAspect="1" noMove="1" noResize="1" noEditPoints="1" noAdjustHandles="1" noChangeArrowheads="1" noChangeShapeType="1" noTextEdit="1"/>
              </p:cNvSpPr>
              <p:nvPr/>
            </p:nvSpPr>
            <p:spPr>
              <a:xfrm>
                <a:off x="3944009" y="5094051"/>
                <a:ext cx="865332" cy="400110"/>
              </a:xfrm>
              <a:prstGeom prst="rect">
                <a:avLst/>
              </a:prstGeom>
              <a:blipFill>
                <a:blip r:embed="rId7"/>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D9B7C415-214F-475C-B787-9F4CBACA24F5}"/>
              </a:ext>
            </a:extLst>
          </p:cNvPr>
          <p:cNvSpPr txBox="1"/>
          <p:nvPr/>
        </p:nvSpPr>
        <p:spPr>
          <a:xfrm>
            <a:off x="3722215" y="4382281"/>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1" name="Right Brace 30">
            <a:extLst>
              <a:ext uri="{FF2B5EF4-FFF2-40B4-BE49-F238E27FC236}">
                <a16:creationId xmlns:a16="http://schemas.microsoft.com/office/drawing/2014/main" id="{710DD4BE-A315-4A5C-AB8F-5B804A665D7A}"/>
              </a:ext>
            </a:extLst>
          </p:cNvPr>
          <p:cNvSpPr/>
          <p:nvPr/>
        </p:nvSpPr>
        <p:spPr>
          <a:xfrm rot="5400000">
            <a:off x="4008722" y="4587195"/>
            <a:ext cx="375919" cy="849402"/>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385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Frequency Moments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734973"/>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Entropy estimation, linear regression</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2"/>
                <a:stretch>
                  <a:fillRect l="-1071" t="-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263654" y="3369518"/>
                <a:ext cx="6253315" cy="631776"/>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𝑝</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263654" y="3369518"/>
                <a:ext cx="6253315" cy="631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5986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1126" y="365125"/>
            <a:ext cx="3642674" cy="1325563"/>
          </a:xfrm>
        </p:spPr>
        <p:txBody>
          <a:bodyPr/>
          <a:lstStyle/>
          <a:p>
            <a:r>
              <a:rPr lang="en-US" dirty="0">
                <a:solidFill>
                  <a:srgbClr val="C00000"/>
                </a:solidFill>
              </a:rPr>
              <a:t>Questions?</a:t>
            </a:r>
          </a:p>
        </p:txBody>
      </p:sp>
      <p:pic>
        <p:nvPicPr>
          <p:cNvPr id="6" name="Content Placeholder 5" descr="conan.jpg"/>
          <p:cNvPicPr>
            <a:picLocks noGrp="1" noChangeAspect="1"/>
          </p:cNvPicPr>
          <p:nvPr>
            <p:ph idx="1"/>
          </p:nvPr>
        </p:nvPicPr>
        <p:blipFill>
          <a:blip r:embed="rId2" cstate="print"/>
          <a:stretch>
            <a:fillRect/>
          </a:stretch>
        </p:blipFill>
        <p:spPr>
          <a:xfrm>
            <a:off x="7752761" y="1825625"/>
            <a:ext cx="2502210" cy="2150659"/>
          </a:xfrm>
        </p:spPr>
      </p:pic>
      <p:sp>
        <p:nvSpPr>
          <p:cNvPr id="7" name="Title 1">
            <a:extLst>
              <a:ext uri="{FF2B5EF4-FFF2-40B4-BE49-F238E27FC236}">
                <a16:creationId xmlns:a16="http://schemas.microsoft.com/office/drawing/2014/main" id="{70B03FB5-EC2A-4E69-8171-BD44A3FEBFCA}"/>
              </a:ext>
            </a:extLst>
          </p:cNvPr>
          <p:cNvSpPr txBox="1">
            <a:spLocks/>
          </p:cNvSpPr>
          <p:nvPr/>
        </p:nvSpPr>
        <p:spPr>
          <a:xfrm>
            <a:off x="838200" y="365125"/>
            <a:ext cx="393176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C00000"/>
                </a:solidFill>
              </a:rPr>
              <a:t>Format</a:t>
            </a:r>
          </a:p>
        </p:txBody>
      </p:sp>
      <p:cxnSp>
        <p:nvCxnSpPr>
          <p:cNvPr id="4" name="Straight Connector 3">
            <a:extLst>
              <a:ext uri="{FF2B5EF4-FFF2-40B4-BE49-F238E27FC236}">
                <a16:creationId xmlns:a16="http://schemas.microsoft.com/office/drawing/2014/main" id="{60C584AE-C04C-4EC9-8B62-B1CC3A1D9C20}"/>
              </a:ext>
            </a:extLst>
          </p:cNvPr>
          <p:cNvCxnSpPr>
            <a:cxnSpLocks/>
          </p:cNvCxnSpPr>
          <p:nvPr/>
        </p:nvCxnSpPr>
        <p:spPr>
          <a:xfrm>
            <a:off x="6138420" y="307468"/>
            <a:ext cx="0" cy="624306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7D32BCC-9E94-4BED-A0AA-3B7239E70958}"/>
              </a:ext>
            </a:extLst>
          </p:cNvPr>
          <p:cNvSpPr txBox="1">
            <a:spLocks/>
          </p:cNvSpPr>
          <p:nvPr/>
        </p:nvSpPr>
        <p:spPr>
          <a:xfrm>
            <a:off x="838200" y="1825625"/>
            <a:ext cx="4836734" cy="4534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chemeClr val="tx1"/>
              </a:buClr>
              <a:buFont typeface="Wingdings" panose="05000000000000000000" pitchFamily="2" charset="2"/>
              <a:buChar char="v"/>
            </a:pPr>
            <a:r>
              <a:rPr lang="en-US" dirty="0">
                <a:solidFill>
                  <a:srgbClr val="00B050"/>
                </a:solidFill>
              </a:rPr>
              <a:t>Part 1: </a:t>
            </a:r>
            <a:r>
              <a:rPr lang="en-US" dirty="0"/>
              <a:t>Background</a:t>
            </a:r>
          </a:p>
          <a:p>
            <a:pPr marL="457200" indent="-457200">
              <a:buClr>
                <a:schemeClr val="tx1"/>
              </a:buClr>
              <a:buFont typeface="Wingdings" panose="05000000000000000000" pitchFamily="2" charset="2"/>
              <a:buChar char="v"/>
            </a:pPr>
            <a:r>
              <a:rPr lang="en-US" dirty="0">
                <a:solidFill>
                  <a:srgbClr val="00B050"/>
                </a:solidFill>
              </a:rPr>
              <a:t>Part 2: </a:t>
            </a:r>
            <a:r>
              <a:rPr lang="en-US" dirty="0"/>
              <a:t>Framework</a:t>
            </a:r>
          </a:p>
          <a:p>
            <a:pPr marL="457200" indent="-457200">
              <a:buClr>
                <a:schemeClr val="tx1"/>
              </a:buClr>
              <a:buFont typeface="Wingdings" panose="05000000000000000000" pitchFamily="2" charset="2"/>
              <a:buChar char="v"/>
            </a:pPr>
            <a:r>
              <a:rPr lang="en-US" dirty="0">
                <a:solidFill>
                  <a:srgbClr val="00B050"/>
                </a:solidFill>
              </a:rPr>
              <a:t>Part 3: </a:t>
            </a:r>
            <a:r>
              <a:rPr lang="en-US" dirty="0"/>
              <a:t>Difference Estimators</a:t>
            </a:r>
          </a:p>
          <a:p>
            <a:pPr marL="0" indent="0">
              <a:buClr>
                <a:schemeClr val="tx1"/>
              </a:buClr>
              <a:buNone/>
            </a:pPr>
            <a:endParaRPr lang="en-US" dirty="0"/>
          </a:p>
        </p:txBody>
      </p:sp>
    </p:spTree>
    <p:extLst>
      <p:ext uri="{BB962C8B-B14F-4D97-AF65-F5344CB8AC3E}">
        <p14:creationId xmlns:p14="http://schemas.microsoft.com/office/powerpoint/2010/main" val="3736152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pPr>
                  <a:buFont typeface="Wingdings" panose="05000000000000000000" pitchFamily="2" charset="2"/>
                  <a:buChar char="v"/>
                </a:pPr>
                <a:r>
                  <a:rPr lang="en-US" dirty="0"/>
                  <a:t> If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sz="2800" b="0" i="1" smtClean="0">
                        <a:solidFill>
                          <a:srgbClr val="C00000"/>
                        </a:solidFill>
                        <a:latin typeface="Cambria Math" panose="02040503050406030204" pitchFamily="18" charset="0"/>
                      </a:rPr>
                      <m:t>𝜖</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does there exist algorithm that approximates the difference with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oMath>
                </a14:m>
                <a:r>
                  <a:rPr lang="en-US" dirty="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𝛾</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1567"/>
                </a:stretch>
              </a:blipFill>
            </p:spPr>
            <p:txBody>
              <a:bodyPr/>
              <a:lstStyle/>
              <a:p>
                <a:r>
                  <a:rPr lang="en-US">
                    <a:noFill/>
                  </a:rPr>
                  <a:t> </a:t>
                </a:r>
              </a:p>
            </p:txBody>
          </p:sp>
        </mc:Fallback>
      </mc:AlternateContent>
      <p:pic>
        <p:nvPicPr>
          <p:cNvPr id="1026" name="Picture 2" descr="Image result for lightbulb clipart">
            <a:extLst>
              <a:ext uri="{FF2B5EF4-FFF2-40B4-BE49-F238E27FC236}">
                <a16:creationId xmlns:a16="http://schemas.microsoft.com/office/drawing/2014/main" id="{BE5E12BD-8702-4949-AEE5-8206E3ABD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1535" y="4548823"/>
            <a:ext cx="146685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423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495277"/>
              </a:xfrm>
            </p:spPr>
            <p:txBody>
              <a:bodyPr>
                <a:normAutofit/>
              </a:bodyPr>
              <a:lstStyle/>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Font typeface="Wingdings" panose="05000000000000000000" pitchFamily="2" charset="2"/>
                  <a:buChar char="v"/>
                </a:pPr>
                <a:r>
                  <a:rPr lang="en-US" dirty="0"/>
                  <a:t> </a:t>
                </a:r>
                <a14:m>
                  <m:oMath xmlns:m="http://schemas.openxmlformats.org/officeDocument/2006/math">
                    <m:r>
                      <a:rPr lang="en-US" i="1" smtClean="0">
                        <a:solidFill>
                          <a:srgbClr val="C00000"/>
                        </a:solidFill>
                        <a:latin typeface="Cambria Math" panose="02040503050406030204" pitchFamily="18" charset="0"/>
                      </a:rPr>
                      <m:t>𝐹</m:t>
                    </m:r>
                  </m:oMath>
                </a14:m>
                <a:r>
                  <a:rPr lang="en-US" dirty="0"/>
                  <a:t> is generally non-linear</a:t>
                </a:r>
              </a:p>
              <a:p>
                <a:pPr>
                  <a:buFont typeface="Wingdings" panose="05000000000000000000" pitchFamily="2" charset="2"/>
                  <a:buChar char="v"/>
                </a:pPr>
                <a:r>
                  <a:rPr lang="en-US" dirty="0"/>
                  <a:t> Ex: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𝜖</m:t>
                            </m:r>
                          </m:e>
                          <m:sup>
                            <m:r>
                              <a:rPr lang="en-US" b="0" i="0" smtClean="0">
                                <a:solidFill>
                                  <a:srgbClr val="C00000"/>
                                </a:solidFill>
                                <a:latin typeface="Cambria Math" panose="02040503050406030204" pitchFamily="18" charset="0"/>
                              </a:rPr>
                              <m:t>4</m:t>
                            </m:r>
                          </m:sup>
                        </m:sSup>
                      </m:den>
                    </m:f>
                  </m:oMath>
                </a14:m>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1</m:t>
                    </m:r>
                  </m:oMath>
                </a14:m>
                <a:endParaRPr lang="en-US" dirty="0"/>
              </a:p>
              <a:p>
                <a:pPr>
                  <a:buFont typeface="Wingdings" panose="05000000000000000000" pitchFamily="2" charset="2"/>
                  <a:buChar char="v"/>
                </a:pPr>
                <a:r>
                  <a:rPr lang="en-US" dirty="0"/>
                  <a:t>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e>
                    </m:d>
                  </m:oMath>
                </a14:m>
                <a:r>
                  <a:rPr lang="en-US" dirty="0"/>
                  <a:t>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give multiplicative approximation to the difference but use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oMath>
                </a14:m>
                <a:endParaRPr lang="en-US" dirty="0"/>
              </a:p>
              <a:p>
                <a:pPr>
                  <a:buFont typeface="Wingdings" panose="05000000000000000000" pitchFamily="2" charset="2"/>
                  <a:buChar char="v"/>
                </a:pPr>
                <a:r>
                  <a:rPr lang="en-US" dirty="0"/>
                  <a:t> Constant factor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do not give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to the difference</a:t>
                </a:r>
              </a:p>
              <a:p>
                <a:pPr marL="0" indent="0">
                  <a:buClr>
                    <a:schemeClr val="tx1"/>
                  </a:buClr>
                  <a:buNone/>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495277"/>
              </a:xfrm>
              <a:blipFill>
                <a:blip r:embed="rId2"/>
                <a:stretch>
                  <a:fillRect l="-1043" t="-1897"/>
                </a:stretch>
              </a:blipFill>
            </p:spPr>
            <p:txBody>
              <a:bodyPr/>
              <a:lstStyle/>
              <a:p>
                <a:r>
                  <a:rPr lang="en-US">
                    <a:noFill/>
                  </a:rPr>
                  <a:t> </a:t>
                </a:r>
              </a:p>
            </p:txBody>
          </p:sp>
        </mc:Fallback>
      </mc:AlternateContent>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232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488924"/>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𝛾</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b="0" dirty="0">
                  <a:solidFill>
                    <a:srgbClr val="C00000"/>
                  </a:solidFill>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488924"/>
              </a:xfrm>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516641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b="0"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=2</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2</m:t>
                        </m:r>
                      </m:sup>
                    </m:sSup>
                  </m:oMath>
                </a14:m>
                <a:endParaRPr lang="en-US" b="0" dirty="0"/>
              </a:p>
              <a:p>
                <a:pPr>
                  <a:buFont typeface="Wingdings" panose="05000000000000000000" pitchFamily="2" charset="2"/>
                  <a:buChar char="v"/>
                </a:pPr>
                <a:r>
                  <a:rPr lang="en-US" dirty="0"/>
                  <a:t> </a:t>
                </a:r>
                <a:r>
                  <a:rPr lang="en-US" dirty="0">
                    <a:solidFill>
                      <a:srgbClr val="00B050"/>
                    </a:solidFill>
                  </a:rPr>
                  <a:t>Inner product property</a:t>
                </a:r>
                <a:r>
                  <a:rPr lang="en-US" dirty="0"/>
                  <a:t>: </a:t>
                </a:r>
                <a14:m>
                  <m:oMath xmlns:m="http://schemas.openxmlformats.org/officeDocument/2006/math">
                    <m:d>
                      <m:dPr>
                        <m:ctrlPr>
                          <a:rPr lang="en-US" i="1" smtClean="0">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e>
                    </m:d>
                  </m:oMath>
                </a14:m>
                <a:r>
                  <a:rPr lang="en-US" dirty="0"/>
                  <a:t> -approximations to </a:t>
                </a:r>
                <a14:m>
                  <m:oMath xmlns:m="http://schemas.openxmlformats.org/officeDocument/2006/math">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sub>
                        <m:r>
                          <a:rPr lang="en-US" i="1">
                            <a:solidFill>
                              <a:srgbClr val="C00000"/>
                            </a:solidFill>
                            <a:latin typeface="Cambria Math" panose="02040503050406030204" pitchFamily="18" charset="0"/>
                          </a:rPr>
                          <m:t>2</m:t>
                        </m:r>
                      </m:sub>
                    </m:sSub>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oMath>
                </a14:m>
                <a:r>
                  <a:rPr lang="en-US" b="0" dirty="0"/>
                  <a:t> gives an </a:t>
                </a:r>
                <a14:m>
                  <m:oMath xmlns:m="http://schemas.openxmlformats.org/officeDocument/2006/math">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sub>
                        <m:r>
                          <a:rPr lang="en-US" i="1">
                            <a:solidFill>
                              <a:srgbClr val="C00000"/>
                            </a:solidFill>
                            <a:latin typeface="Cambria Math" panose="02040503050406030204" pitchFamily="18" charset="0"/>
                          </a:rPr>
                          <m:t>2</m:t>
                        </m:r>
                      </m:sub>
                    </m:sSub>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oMath>
                </a14:m>
                <a:r>
                  <a:rPr lang="en-US" b="0" dirty="0"/>
                  <a:t> additive approximation to </a:t>
                </a:r>
                <a14:m>
                  <m:oMath xmlns:m="http://schemas.openxmlformats.org/officeDocument/2006/math">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endParaRPr lang="en-US" b="0" dirty="0"/>
              </a:p>
              <a:p>
                <a:pPr>
                  <a:buFont typeface="Wingdings" panose="05000000000000000000" pitchFamily="2" charset="2"/>
                  <a:buChar char="v"/>
                </a:pPr>
                <a:r>
                  <a:rPr lang="en-US" b="0" dirty="0"/>
                  <a:t> </a:t>
                </a:r>
                <a14:m>
                  <m:oMath xmlns:m="http://schemas.openxmlformats.org/officeDocument/2006/math">
                    <m:r>
                      <a:rPr lang="en-US" i="1" smtClean="0">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b="0"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𝑣</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2</m:t>
                        </m:r>
                      </m:sup>
                    </m:sSup>
                  </m:oMath>
                </a14:m>
                <a:r>
                  <a:rPr lang="en-US" b="0" dirty="0"/>
                  <a:t> implies </a:t>
                </a:r>
                <a14:m>
                  <m:oMath xmlns:m="http://schemas.openxmlformats.org/officeDocument/2006/math">
                    <m:r>
                      <a:rPr lang="en-US" i="1">
                        <a:solidFill>
                          <a:srgbClr val="C00000"/>
                        </a:solidFill>
                        <a:latin typeface="Cambria Math" panose="02040503050406030204" pitchFamily="18" charset="0"/>
                      </a:rPr>
                      <m:t>2</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≤2</m:t>
                    </m:r>
                    <m:sSub>
                      <m:sSubPr>
                        <m:ctrlPr>
                          <a:rPr lang="en-US" b="0" i="1" smtClean="0">
                            <a:solidFill>
                              <a:srgbClr val="C00000"/>
                            </a:solidFill>
                            <a:latin typeface="Cambria Math" panose="02040503050406030204" pitchFamily="18" charset="0"/>
                          </a:rPr>
                        </m:ctrlPr>
                      </m:sSub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e>
                      <m:sub>
                        <m:r>
                          <a:rPr lang="en-US" b="0" i="1" smtClean="0">
                            <a:solidFill>
                              <a:srgbClr val="C00000"/>
                            </a:solidFill>
                            <a:latin typeface="Cambria Math" panose="02040503050406030204" pitchFamily="18" charset="0"/>
                          </a:rPr>
                          <m:t>2</m:t>
                        </m:r>
                      </m:sub>
                    </m:sSub>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≤2</m:t>
                    </m:r>
                    <m:rad>
                      <m:radPr>
                        <m:degHide m:val="on"/>
                        <m:ctrlPr>
                          <a:rPr lang="en-US" b="0" i="1" smtClean="0">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oMath>
                </a14:m>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b="0" dirty="0"/>
              </a:p>
              <a:p>
                <a:pPr>
                  <a:buFont typeface="Wingdings" panose="05000000000000000000" pitchFamily="2" charset="2"/>
                  <a:buChar char="v"/>
                </a:pPr>
                <a:r>
                  <a:rPr lang="en-US" b="0" dirty="0"/>
                  <a:t> Just need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𝜖</m:t>
                        </m:r>
                      </m:num>
                      <m:den>
                        <m:rad>
                          <m:radPr>
                            <m:degHide m:val="on"/>
                            <m:ctrlPr>
                              <a:rPr lang="en-US" b="0" i="1" smtClean="0">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den>
                    </m:f>
                  </m:oMath>
                </a14:m>
                <a:r>
                  <a:rPr lang="en-US" b="0" dirty="0"/>
                  <a:t>  </a:t>
                </a:r>
                <a:r>
                  <a:rPr lang="en-US" dirty="0"/>
                  <a:t>multiplicative</a:t>
                </a:r>
                <a:r>
                  <a:rPr lang="en-US" b="0" dirty="0"/>
                  <a:t> approximation: </a:t>
                </a:r>
                <a14:m>
                  <m:oMath xmlns:m="http://schemas.openxmlformats.org/officeDocument/2006/math">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𝛾</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b="0" dirty="0"/>
                  <a:t> space!</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t="-2443" r="-116"/>
                </a:stretch>
              </a:blipFill>
            </p:spPr>
            <p:txBody>
              <a:bodyPr/>
              <a:lstStyle/>
              <a:p>
                <a:r>
                  <a:rPr lang="en-US">
                    <a:noFill/>
                  </a:rPr>
                  <a:t> </a:t>
                </a:r>
              </a:p>
            </p:txBody>
          </p:sp>
        </mc:Fallback>
      </mc:AlternateContent>
    </p:spTree>
    <p:extLst>
      <p:ext uri="{BB962C8B-B14F-4D97-AF65-F5344CB8AC3E}">
        <p14:creationId xmlns:p14="http://schemas.microsoft.com/office/powerpoint/2010/main" val="692328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buFont typeface="Wingdings" panose="05000000000000000000" pitchFamily="2" charset="2"/>
                  <a:buChar char="v"/>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rad>
                              <m:radPr>
                                <m:degHide m:val="on"/>
                                <m:ctrlPr>
                                  <a:rPr lang="en-US" i="1">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AMS sketch</a:t>
                </a:r>
              </a:p>
              <a:p>
                <a:pPr>
                  <a:buClr>
                    <a:schemeClr val="tx1"/>
                  </a:buClr>
                  <a:buFont typeface="Wingdings" panose="05000000000000000000" pitchFamily="2" charset="2"/>
                  <a:buChar char="v"/>
                </a:pPr>
                <a:r>
                  <a:rPr lang="en-US" dirty="0"/>
                  <a:t>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difference of the outputs is an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r>
                  <a:rPr lang="en-US" dirty="0"/>
                  <a:t>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b="0"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7491180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045039"/>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Use </a:t>
                </a:r>
                <a14:m>
                  <m:oMath xmlns:m="http://schemas.openxmlformats.org/officeDocument/2006/math">
                    <m:r>
                      <a:rPr lang="en-US" i="1">
                        <a:solidFill>
                          <a:srgbClr val="C00000"/>
                        </a:solidFill>
                        <a:latin typeface="Cambria Math" panose="02040503050406030204" pitchFamily="18" charset="0"/>
                      </a:rPr>
                      <m:t>𝑝</m:t>
                    </m:r>
                  </m:oMath>
                </a14:m>
                <a:r>
                  <a:rPr lang="en-US" b="0" dirty="0"/>
                  <a:t>-stable random variables 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≤2</m:t>
                    </m:r>
                  </m:oMath>
                </a14:m>
                <a:r>
                  <a:rPr lang="en-US" b="0" dirty="0"/>
                  <a:t>?</a:t>
                </a:r>
              </a:p>
              <a:p>
                <a:pPr>
                  <a:buClr>
                    <a:schemeClr val="tx1"/>
                  </a:buClr>
                  <a:buFont typeface="Wingdings" panose="05000000000000000000" pitchFamily="2" charset="2"/>
                  <a:buChar char="v"/>
                </a:pPr>
                <a:r>
                  <a:rPr lang="en-US" dirty="0"/>
                  <a:t> How to use approach of </a:t>
                </a:r>
                <a:r>
                  <a:rPr lang="en-US" dirty="0">
                    <a:solidFill>
                      <a:srgbClr val="00B0F0"/>
                    </a:solidFill>
                  </a:rPr>
                  <a:t>[BlasiokDingNelson17]</a:t>
                </a:r>
                <a:r>
                  <a:rPr lang="en-US" dirty="0"/>
                  <a:t>?</a:t>
                </a:r>
              </a:p>
              <a:p>
                <a:pPr>
                  <a:buClr>
                    <a:schemeClr val="tx1"/>
                  </a:buClr>
                  <a:buFont typeface="Wingdings" panose="05000000000000000000" pitchFamily="2" charset="2"/>
                  <a:buChar char="v"/>
                </a:pPr>
                <a:r>
                  <a:rPr lang="en-US" b="0" dirty="0">
                    <a:solidFill>
                      <a:srgbClr val="C00000"/>
                    </a:solidFill>
                  </a:rPr>
                  <a:t>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𝑍</m:t>
                            </m:r>
                          </m:e>
                          <m:sub>
                            <m:r>
                              <a:rPr lang="en-US" b="0" i="1" smtClean="0">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oMath>
                </a14:m>
                <a:r>
                  <a:rPr lang="en-US" dirty="0"/>
                  <a:t> where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oMath>
                </a14:m>
                <a:r>
                  <a:rPr lang="en-US" dirty="0"/>
                  <a:t> has entries drawn from </a:t>
                </a:r>
                <a14:m>
                  <m:oMath xmlns:m="http://schemas.openxmlformats.org/officeDocument/2006/math">
                    <m:r>
                      <a:rPr lang="en-US" i="1">
                        <a:solidFill>
                          <a:srgbClr val="C00000"/>
                        </a:solidFill>
                        <a:latin typeface="Cambria Math" panose="02040503050406030204" pitchFamily="18" charset="0"/>
                      </a:rPr>
                      <m:t>𝑝</m:t>
                    </m:r>
                  </m:oMath>
                </a14:m>
                <a:r>
                  <a:rPr lang="en-US" dirty="0"/>
                  <a:t>-stable distribution</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045039"/>
              </a:xfrm>
              <a:blipFill>
                <a:blip r:embed="rId3"/>
                <a:stretch>
                  <a:fillRect l="-1043" t="-4167"/>
                </a:stretch>
              </a:blipFill>
            </p:spPr>
            <p:txBody>
              <a:bodyPr/>
              <a:lstStyle/>
              <a:p>
                <a:r>
                  <a:rPr lang="en-US">
                    <a:noFill/>
                  </a:rPr>
                  <a:t> </a:t>
                </a:r>
              </a:p>
            </p:txBody>
          </p:sp>
        </mc:Fallback>
      </mc:AlternateContent>
      <p:pic>
        <p:nvPicPr>
          <p:cNvPr id="5" name="Picture 4" descr="Chart, histogram&#10;&#10;Description automatically generated">
            <a:extLst>
              <a:ext uri="{FF2B5EF4-FFF2-40B4-BE49-F238E27FC236}">
                <a16:creationId xmlns:a16="http://schemas.microsoft.com/office/drawing/2014/main" id="{8FE2E8A8-29EE-48D1-825E-50C1669F7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5246" y="3403314"/>
            <a:ext cx="5124379" cy="345468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08EF3DD-03C2-487D-8407-F2AEBFA99F6B}"/>
                  </a:ext>
                </a:extLst>
              </p:cNvPr>
              <p:cNvSpPr txBox="1"/>
              <p:nvPr/>
            </p:nvSpPr>
            <p:spPr>
              <a:xfrm>
                <a:off x="257986" y="4160952"/>
                <a:ext cx="2920220" cy="9595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𝑝</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r>
                        <a:rPr lang="en-US" sz="2800" b="0" i="1" smtClean="0">
                          <a:solidFill>
                            <a:srgbClr val="C00000"/>
                          </a:solidFill>
                          <a:latin typeface="Cambria Math" panose="02040503050406030204" pitchFamily="18" charset="0"/>
                        </a:rPr>
                        <m:t>∼</m:t>
                      </m:r>
                      <m:f>
                        <m:fPr>
                          <m:ctrlPr>
                            <a:rPr lang="en-US" sz="2800" b="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1</m:t>
                          </m:r>
                        </m:num>
                        <m:den>
                          <m:r>
                            <a:rPr lang="en-US" sz="2800" b="0" i="1" smtClean="0">
                              <a:solidFill>
                                <a:srgbClr val="C00000"/>
                              </a:solidFill>
                              <a:latin typeface="Cambria Math" panose="02040503050406030204" pitchFamily="18" charset="0"/>
                            </a:rPr>
                            <m:t>1+</m:t>
                          </m:r>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+1</m:t>
                              </m:r>
                            </m:sup>
                          </m:sSup>
                        </m:den>
                      </m:f>
                    </m:oMath>
                  </m:oMathPara>
                </a14:m>
                <a:endParaRPr lang="en-US" sz="2800" dirty="0"/>
              </a:p>
            </p:txBody>
          </p:sp>
        </mc:Choice>
        <mc:Fallback xmlns="">
          <p:sp>
            <p:nvSpPr>
              <p:cNvPr id="7" name="TextBox 6">
                <a:extLst>
                  <a:ext uri="{FF2B5EF4-FFF2-40B4-BE49-F238E27FC236}">
                    <a16:creationId xmlns:a16="http://schemas.microsoft.com/office/drawing/2014/main" id="{508EF3DD-03C2-487D-8407-F2AEBFA99F6B}"/>
                  </a:ext>
                </a:extLst>
              </p:cNvPr>
              <p:cNvSpPr txBox="1">
                <a:spLocks noRot="1" noChangeAspect="1" noMove="1" noResize="1" noEditPoints="1" noAdjustHandles="1" noChangeArrowheads="1" noChangeShapeType="1" noTextEdit="1"/>
              </p:cNvSpPr>
              <p:nvPr/>
            </p:nvSpPr>
            <p:spPr>
              <a:xfrm>
                <a:off x="257986" y="4160952"/>
                <a:ext cx="2920220" cy="95955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5279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r>
                      <a:rPr lang="en-US" i="1">
                        <a:solidFill>
                          <a:srgbClr val="C00000"/>
                        </a:solidFill>
                        <a:latin typeface="Cambria Math" panose="02040503050406030204" pitchFamily="18" charset="0"/>
                      </a:rPr>
                      <m:t>𝑍</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𝑚𝑒𝑑𝑖𝑎𝑛</m:t>
                    </m:r>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p>
              <a:p>
                <a:pPr>
                  <a:buClr>
                    <a:schemeClr val="tx1"/>
                  </a:buClr>
                  <a:buFont typeface="Wingdings" panose="05000000000000000000" pitchFamily="2" charset="2"/>
                  <a:buChar char="v"/>
                </a:pPr>
                <a:r>
                  <a:rPr lang="en-US" dirty="0"/>
                  <a:t> How to analyze median of each estimate of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Use Li’s geometric mean algorithm </a:t>
                </a:r>
                <a:r>
                  <a:rPr lang="en-US" dirty="0">
                    <a:solidFill>
                      <a:srgbClr val="00B0F0"/>
                    </a:solidFill>
                  </a:rPr>
                  <a:t>[Li08]</a:t>
                </a:r>
              </a:p>
              <a:p>
                <a:pPr>
                  <a:buClr>
                    <a:schemeClr val="tx1"/>
                  </a:buClr>
                  <a:buFont typeface="Wingdings" panose="05000000000000000000" pitchFamily="2" charset="2"/>
                  <a:buChar char="v"/>
                </a:pPr>
                <a:r>
                  <a:rPr lang="en-US" dirty="0">
                    <a:solidFill>
                      <a:srgbClr val="00B0F0"/>
                    </a:solidFill>
                  </a:rPr>
                  <a:t> </a:t>
                </a:r>
                <a:r>
                  <a:rPr lang="en-US" dirty="0"/>
                  <a:t>Take the geometric mean of 3 inner products </a:t>
                </a:r>
                <a14:m>
                  <m:oMath xmlns:m="http://schemas.openxmlformats.org/officeDocument/2006/math">
                    <m:d>
                      <m:dPr>
                        <m:begChr m:val="⟨"/>
                        <m:endChr m:val="⟩"/>
                        <m:ctrlPr>
                          <a:rPr lang="en-US" i="1" smtClean="0">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solidFill>
                    <a:srgbClr val="00B0F0"/>
                  </a:solidFill>
                </a:endParaRPr>
              </a:p>
              <a:p>
                <a:pPr>
                  <a:buClr>
                    <a:schemeClr val="tx1"/>
                  </a:buClr>
                  <a:buFont typeface="Wingdings" panose="05000000000000000000" pitchFamily="2" charset="2"/>
                  <a:buChar char="v"/>
                </a:pPr>
                <a:r>
                  <a:rPr lang="en-US" dirty="0"/>
                  <a:t> Take the average of </a:t>
                </a:r>
                <a14:m>
                  <m:oMath xmlns:m="http://schemas.openxmlformats.org/officeDocument/2006/math">
                    <m:r>
                      <a:rPr lang="en-US" i="1">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e>
                    </m:d>
                  </m:oMath>
                </a14:m>
                <a:r>
                  <a:rPr lang="en-US" dirty="0"/>
                  <a:t> geometric means</a:t>
                </a:r>
              </a:p>
              <a:p>
                <a:pPr>
                  <a:buClr>
                    <a:schemeClr val="tx1"/>
                  </a:buClr>
                  <a:buFont typeface="Wingdings" panose="05000000000000000000" pitchFamily="2" charset="2"/>
                  <a:buChar char="v"/>
                </a:pPr>
                <a:endParaRPr lang="en-US"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3"/>
                <a:stretch>
                  <a:fillRect l="-1043" t="-1069"/>
                </a:stretch>
              </a:blipFill>
            </p:spPr>
            <p:txBody>
              <a:bodyPr/>
              <a:lstStyle/>
              <a:p>
                <a:r>
                  <a:rPr lang="en-US">
                    <a:noFill/>
                  </a:rPr>
                  <a:t> </a:t>
                </a:r>
              </a:p>
            </p:txBody>
          </p:sp>
        </mc:Fallback>
      </mc:AlternateContent>
    </p:spTree>
    <p:extLst>
      <p:ext uri="{BB962C8B-B14F-4D97-AF65-F5344CB8AC3E}">
        <p14:creationId xmlns:p14="http://schemas.microsoft.com/office/powerpoint/2010/main" val="2700968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667250"/>
              </a:xfrm>
            </p:spPr>
            <p:txBody>
              <a:bodyPr>
                <a:normAutofit/>
              </a:bodyPr>
              <a:lstStyle/>
              <a:p>
                <a:pPr>
                  <a:buClr>
                    <a:schemeClr val="tx1"/>
                  </a:buClr>
                  <a:buFont typeface="Wingdings" panose="05000000000000000000" pitchFamily="2" charset="2"/>
                  <a:buChar char="v"/>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𝛾</m:t>
                                </m:r>
                              </m:e>
                              <m:sup>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𝑝</m:t>
                                </m:r>
                              </m:sup>
                            </m:sSup>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Li’s geometric mean estimator</a:t>
                </a:r>
                <a:endParaRPr lang="en-US" dirty="0"/>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oMath>
                </a14:m>
                <a:r>
                  <a:rPr lang="en-US" dirty="0">
                    <a:solidFill>
                      <a:srgbClr val="C00000"/>
                    </a:solidFill>
                  </a:rPr>
                  <a:t>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3</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r>
                      <a:rPr lang="en-US" b="0" i="1" smtClean="0">
                        <a:solidFill>
                          <a:srgbClr val="C00000"/>
                        </a:solidFill>
                        <a:latin typeface="Cambria Math" panose="02040503050406030204" pitchFamily="18" charset="0"/>
                      </a:rPr>
                      <m:t>+</m:t>
                    </m:r>
                  </m:oMath>
                </a14:m>
                <a:endParaRPr lang="en-US" b="0" dirty="0">
                  <a:solidFill>
                    <a:srgbClr val="C00000"/>
                  </a:solidFill>
                </a:endParaRP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Each summand has </a:t>
                </a:r>
                <a14:m>
                  <m:oMath xmlns:m="http://schemas.openxmlformats.org/officeDocument/2006/math">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oMath>
                </a14:m>
                <a:r>
                  <a:rPr lang="en-US" dirty="0"/>
                  <a:t> term, which has much smaller variance</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5E2E46-A82D-40B7-8180-7BFA2472F72D}"/>
                  </a:ext>
                </a:extLst>
              </p:cNvPr>
              <p:cNvSpPr txBox="1"/>
              <p:nvPr/>
            </p:nvSpPr>
            <p:spPr>
              <a:xfrm>
                <a:off x="4201357" y="3429000"/>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6" name="TextBox 5">
                <a:extLst>
                  <a:ext uri="{FF2B5EF4-FFF2-40B4-BE49-F238E27FC236}">
                    <a16:creationId xmlns:a16="http://schemas.microsoft.com/office/drawing/2014/main" id="{835E2E46-A82D-40B7-8180-7BFA2472F72D}"/>
                  </a:ext>
                </a:extLst>
              </p:cNvPr>
              <p:cNvSpPr txBox="1">
                <a:spLocks noRot="1" noChangeAspect="1" noMove="1" noResize="1" noEditPoints="1" noAdjustHandles="1" noChangeArrowheads="1" noChangeShapeType="1" noTextEdit="1"/>
              </p:cNvSpPr>
              <p:nvPr/>
            </p:nvSpPr>
            <p:spPr>
              <a:xfrm>
                <a:off x="4201357" y="3429000"/>
                <a:ext cx="6094520" cy="53931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EB41AF-C4E9-459E-BE2F-39DB89174AA5}"/>
                  </a:ext>
                </a:extLst>
              </p:cNvPr>
              <p:cNvSpPr txBox="1"/>
              <p:nvPr/>
            </p:nvSpPr>
            <p:spPr>
              <a:xfrm>
                <a:off x="4201357" y="3968315"/>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7" name="TextBox 6">
                <a:extLst>
                  <a:ext uri="{FF2B5EF4-FFF2-40B4-BE49-F238E27FC236}">
                    <a16:creationId xmlns:a16="http://schemas.microsoft.com/office/drawing/2014/main" id="{97EB41AF-C4E9-459E-BE2F-39DB89174AA5}"/>
                  </a:ext>
                </a:extLst>
              </p:cNvPr>
              <p:cNvSpPr txBox="1">
                <a:spLocks noRot="1" noChangeAspect="1" noMove="1" noResize="1" noEditPoints="1" noAdjustHandles="1" noChangeArrowheads="1" noChangeShapeType="1" noTextEdit="1"/>
              </p:cNvSpPr>
              <p:nvPr/>
            </p:nvSpPr>
            <p:spPr>
              <a:xfrm>
                <a:off x="4201357" y="3968315"/>
                <a:ext cx="6094520" cy="5393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6264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701987"/>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Generalization of inner products </a:t>
                </a:r>
                <a:r>
                  <a:rPr lang="en-US" b="0" dirty="0"/>
                  <a:t>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b="0" dirty="0"/>
                  <a:t>?</a:t>
                </a:r>
              </a:p>
              <a:p>
                <a:pPr>
                  <a:buClr>
                    <a:schemeClr val="tx1"/>
                  </a:buClr>
                  <a:buFont typeface="Wingdings" panose="05000000000000000000" pitchFamily="2" charset="2"/>
                  <a:buChar char="v"/>
                </a:pPr>
                <a:r>
                  <a:rPr lang="en-US" dirty="0"/>
                  <a:t> Variance can be much larger!</a:t>
                </a:r>
              </a:p>
              <a:p>
                <a:pPr>
                  <a:buClr>
                    <a:schemeClr val="tx1"/>
                  </a:buClr>
                  <a:buFont typeface="Wingdings" panose="05000000000000000000" pitchFamily="2" charset="2"/>
                  <a:buChar char="v"/>
                </a:pPr>
                <a:r>
                  <a:rPr lang="en-US" dirty="0"/>
                  <a:t> Use heavy-hitter algorithm to explicitly track “heavy” elements</a:t>
                </a:r>
              </a:p>
              <a:p>
                <a:pPr>
                  <a:buClr>
                    <a:schemeClr val="tx1"/>
                  </a:buClr>
                  <a:buFont typeface="Wingdings" panose="05000000000000000000" pitchFamily="2" charset="2"/>
                  <a:buChar char="v"/>
                </a:pPr>
                <a:r>
                  <a:rPr lang="en-US" dirty="0"/>
                  <a:t> Use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sampling algorithm with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oMath>
                </a14:m>
                <a:r>
                  <a:rPr lang="en-US" dirty="0"/>
                  <a:t> buckets to sample “light” elements </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701987"/>
              </a:xfrm>
              <a:blipFill>
                <a:blip r:embed="rId3"/>
                <a:stretch>
                  <a:fillRect l="-1043" t="-3153"/>
                </a:stretch>
              </a:blipFill>
            </p:spPr>
            <p:txBody>
              <a:bodyPr/>
              <a:lstStyle/>
              <a:p>
                <a:r>
                  <a:rPr lang="en-US">
                    <a:noFill/>
                  </a:rPr>
                  <a:t> </a:t>
                </a:r>
              </a:p>
            </p:txBody>
          </p:sp>
        </mc:Fallback>
      </mc:AlternateContent>
    </p:spTree>
    <p:extLst>
      <p:ext uri="{BB962C8B-B14F-4D97-AF65-F5344CB8AC3E}">
        <p14:creationId xmlns:p14="http://schemas.microsoft.com/office/powerpoint/2010/main" val="261933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Distinct Elements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Traffic monitoring</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842774" y="3314798"/>
                <a:ext cx="6253315" cy="584775"/>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0</m:t>
                        </m:r>
                      </m:sub>
                    </m:sSub>
                    <m:r>
                      <a:rPr lang="en-US" sz="3200" b="0" i="1" smtClean="0">
                        <a:solidFill>
                          <a:srgbClr val="C00000"/>
                        </a:solidFill>
                        <a:latin typeface="Cambria Math" panose="02040503050406030204" pitchFamily="18" charset="0"/>
                      </a:rPr>
                      <m:t>=</m:t>
                    </m:r>
                  </m:oMath>
                </a14:m>
                <a:r>
                  <a:rPr lang="en-US" sz="3200" i="1" dirty="0">
                    <a:solidFill>
                      <a:srgbClr val="C00000"/>
                    </a:solidFill>
                  </a:rPr>
                  <a:t> </a:t>
                </a: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 :</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≠0}|</m:t>
                    </m:r>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842774" y="3314798"/>
                <a:ext cx="6253315"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2412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43851"/>
              </a:xfrm>
            </p:spPr>
            <p:txBody>
              <a:bodyPr>
                <a:normAutofit/>
              </a:bodyPr>
              <a:lstStyle/>
              <a:p>
                <a:pPr>
                  <a:buClr>
                    <a:schemeClr val="tx1"/>
                  </a:buClr>
                  <a:buFont typeface="Wingdings" panose="05000000000000000000" pitchFamily="2" charset="2"/>
                  <a:buChar char="v"/>
                </a:pPr>
                <a:r>
                  <a:rPr lang="en-US" dirty="0"/>
                  <a:t> Use known structural results from chaining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difference estimator</a:t>
                </a:r>
              </a:p>
              <a:p>
                <a:pPr>
                  <a:buClr>
                    <a:schemeClr val="tx1"/>
                  </a:buClr>
                  <a:buFont typeface="Wingdings" panose="05000000000000000000" pitchFamily="2" charset="2"/>
                  <a:buChar char="v"/>
                </a:pPr>
                <a:r>
                  <a:rPr lang="en-US" dirty="0"/>
                  <a:t> Avoids typical Chernoff + union bound argument by considering the expected supremum of a process, “strong tracking”</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Use suffix argument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framework</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Adaptation to sliding window model</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43851"/>
              </a:xfrm>
              <a:blipFill>
                <a:blip r:embed="rId3"/>
                <a:stretch>
                  <a:fillRect l="-1043" t="-2054" r="-1043"/>
                </a:stretch>
              </a:blipFill>
            </p:spPr>
            <p:txBody>
              <a:bodyPr/>
              <a:lstStyle/>
              <a:p>
                <a:r>
                  <a:rPr lang="en-US">
                    <a:noFill/>
                  </a:rPr>
                  <a:t> </a:t>
                </a:r>
              </a:p>
            </p:txBody>
          </p:sp>
        </mc:Fallback>
      </mc:AlternateContent>
    </p:spTree>
    <p:extLst>
      <p:ext uri="{BB962C8B-B14F-4D97-AF65-F5344CB8AC3E}">
        <p14:creationId xmlns:p14="http://schemas.microsoft.com/office/powerpoint/2010/main" val="35188944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3EB045-47AF-4428-8927-25340EB726BC}"/>
              </a:ext>
            </a:extLst>
          </p:cNvPr>
          <p:cNvPicPr>
            <a:picLocks noChangeAspect="1"/>
          </p:cNvPicPr>
          <p:nvPr/>
        </p:nvPicPr>
        <p:blipFill>
          <a:blip r:embed="rId2"/>
          <a:stretch>
            <a:fillRect/>
          </a:stretch>
        </p:blipFill>
        <p:spPr>
          <a:xfrm>
            <a:off x="742950" y="660158"/>
            <a:ext cx="10706100" cy="3267075"/>
          </a:xfrm>
          <a:prstGeom prst="rect">
            <a:avLst/>
          </a:prstGeom>
        </p:spPr>
      </p:pic>
      <p:sp>
        <p:nvSpPr>
          <p:cNvPr id="2" name="Title 1">
            <a:extLst>
              <a:ext uri="{FF2B5EF4-FFF2-40B4-BE49-F238E27FC236}">
                <a16:creationId xmlns:a16="http://schemas.microsoft.com/office/drawing/2014/main" id="{2233F44B-FA02-42C6-AE80-7EF4EE5C8BD8}"/>
              </a:ext>
            </a:extLst>
          </p:cNvPr>
          <p:cNvSpPr>
            <a:spLocks noGrp="1"/>
          </p:cNvSpPr>
          <p:nvPr>
            <p:ph type="title"/>
          </p:nvPr>
        </p:nvSpPr>
        <p:spPr/>
        <p:txBody>
          <a:bodyPr/>
          <a:lstStyle/>
          <a:p>
            <a:r>
              <a:rPr lang="en-US" dirty="0">
                <a:solidFill>
                  <a:srgbClr val="C00000"/>
                </a:solidFill>
              </a:rPr>
              <a:t>Robust vs. Sliding Window</a:t>
            </a:r>
            <a:endParaRPr lang="en-US" dirty="0"/>
          </a:p>
        </p:txBody>
      </p:sp>
      <p:pic>
        <p:nvPicPr>
          <p:cNvPr id="9" name="Picture 8">
            <a:extLst>
              <a:ext uri="{FF2B5EF4-FFF2-40B4-BE49-F238E27FC236}">
                <a16:creationId xmlns:a16="http://schemas.microsoft.com/office/drawing/2014/main" id="{1D3E7F77-4836-48B6-9869-6D52ED045687}"/>
              </a:ext>
            </a:extLst>
          </p:cNvPr>
          <p:cNvPicPr>
            <a:picLocks noChangeAspect="1"/>
          </p:cNvPicPr>
          <p:nvPr/>
        </p:nvPicPr>
        <p:blipFill>
          <a:blip r:embed="rId3"/>
          <a:stretch>
            <a:fillRect/>
          </a:stretch>
        </p:blipFill>
        <p:spPr>
          <a:xfrm>
            <a:off x="1475961" y="3927233"/>
            <a:ext cx="9677400" cy="2609850"/>
          </a:xfrm>
          <a:prstGeom prst="rect">
            <a:avLst/>
          </a:prstGeom>
        </p:spPr>
      </p:pic>
    </p:spTree>
    <p:extLst>
      <p:ext uri="{BB962C8B-B14F-4D97-AF65-F5344CB8AC3E}">
        <p14:creationId xmlns:p14="http://schemas.microsoft.com/office/powerpoint/2010/main" val="3623195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hought Bubble: Cloud 5">
            <a:extLst>
              <a:ext uri="{FF2B5EF4-FFF2-40B4-BE49-F238E27FC236}">
                <a16:creationId xmlns:a16="http://schemas.microsoft.com/office/drawing/2014/main" id="{8B5A4308-689F-447B-95BA-00C0FAA54BC5}"/>
              </a:ext>
            </a:extLst>
          </p:cNvPr>
          <p:cNvSpPr/>
          <p:nvPr/>
        </p:nvSpPr>
        <p:spPr>
          <a:xfrm>
            <a:off x="6604986" y="4725140"/>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Difference Estimators</a:t>
            </a:r>
          </a:p>
        </p:txBody>
      </p:sp>
      <p:sp>
        <p:nvSpPr>
          <p:cNvPr id="7" name="Thought Bubble: Cloud 6">
            <a:extLst>
              <a:ext uri="{FF2B5EF4-FFF2-40B4-BE49-F238E27FC236}">
                <a16:creationId xmlns:a16="http://schemas.microsoft.com/office/drawing/2014/main" id="{04D518B8-A054-4D65-A9A0-E73C9390C8F3}"/>
              </a:ext>
            </a:extLst>
          </p:cNvPr>
          <p:cNvSpPr/>
          <p:nvPr/>
        </p:nvSpPr>
        <p:spPr>
          <a:xfrm>
            <a:off x="1785891" y="2705425"/>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Sketch Stitching</a:t>
            </a:r>
          </a:p>
        </p:txBody>
      </p:sp>
      <p:sp>
        <p:nvSpPr>
          <p:cNvPr id="8" name="Thought Bubble: Cloud 7">
            <a:extLst>
              <a:ext uri="{FF2B5EF4-FFF2-40B4-BE49-F238E27FC236}">
                <a16:creationId xmlns:a16="http://schemas.microsoft.com/office/drawing/2014/main" id="{58263603-9614-4494-A94F-2983FF0CDB39}"/>
              </a:ext>
            </a:extLst>
          </p:cNvPr>
          <p:cNvSpPr/>
          <p:nvPr/>
        </p:nvSpPr>
        <p:spPr>
          <a:xfrm>
            <a:off x="6421515" y="2618128"/>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Granularity Change</a:t>
            </a:r>
          </a:p>
        </p:txBody>
      </p:sp>
      <p:sp>
        <p:nvSpPr>
          <p:cNvPr id="9" name="Thought Bubble: Cloud 8">
            <a:extLst>
              <a:ext uri="{FF2B5EF4-FFF2-40B4-BE49-F238E27FC236}">
                <a16:creationId xmlns:a16="http://schemas.microsoft.com/office/drawing/2014/main" id="{4E87C465-C9AC-4437-9A70-B0462D20F7C5}"/>
              </a:ext>
            </a:extLst>
          </p:cNvPr>
          <p:cNvSpPr/>
          <p:nvPr/>
        </p:nvSpPr>
        <p:spPr>
          <a:xfrm>
            <a:off x="2432482" y="218144"/>
            <a:ext cx="5060272" cy="164167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New Framework for Streaming Algorithms</a:t>
            </a:r>
          </a:p>
        </p:txBody>
      </p:sp>
      <p:cxnSp>
        <p:nvCxnSpPr>
          <p:cNvPr id="13" name="Straight Arrow Connector 12">
            <a:extLst>
              <a:ext uri="{FF2B5EF4-FFF2-40B4-BE49-F238E27FC236}">
                <a16:creationId xmlns:a16="http://schemas.microsoft.com/office/drawing/2014/main" id="{C2D52593-0CC4-465A-A61C-3841A0E582E3}"/>
              </a:ext>
            </a:extLst>
          </p:cNvPr>
          <p:cNvCxnSpPr>
            <a:cxnSpLocks/>
            <a:stCxn id="7" idx="3"/>
          </p:cNvCxnSpPr>
          <p:nvPr/>
        </p:nvCxnSpPr>
        <p:spPr>
          <a:xfrm flipV="1">
            <a:off x="3432699" y="1907092"/>
            <a:ext cx="1139301" cy="881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1B5478-A7BD-47E8-9CFA-3DDF5FBF3E47}"/>
              </a:ext>
            </a:extLst>
          </p:cNvPr>
          <p:cNvCxnSpPr>
            <a:cxnSpLocks/>
            <a:stCxn id="8" idx="3"/>
          </p:cNvCxnSpPr>
          <p:nvPr/>
        </p:nvCxnSpPr>
        <p:spPr>
          <a:xfrm flipH="1" flipV="1">
            <a:off x="6096000" y="1859817"/>
            <a:ext cx="1972323" cy="8410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B70F917-06C0-4DDA-B704-3B5C89CCA87F}"/>
              </a:ext>
            </a:extLst>
          </p:cNvPr>
          <p:cNvCxnSpPr>
            <a:cxnSpLocks/>
            <a:stCxn id="6" idx="3"/>
          </p:cNvCxnSpPr>
          <p:nvPr/>
        </p:nvCxnSpPr>
        <p:spPr>
          <a:xfrm flipH="1" flipV="1">
            <a:off x="7492754" y="4340796"/>
            <a:ext cx="759040" cy="4670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2034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Future Directions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282212"/>
              </a:xfrm>
            </p:spPr>
            <p:txBody>
              <a:bodyPr>
                <a:normAutofit/>
              </a:bodyPr>
              <a:lstStyle/>
              <a:p>
                <a:pPr>
                  <a:buClr>
                    <a:schemeClr val="tx1"/>
                  </a:buClr>
                  <a:buFont typeface="Wingdings" panose="05000000000000000000" pitchFamily="2" charset="2"/>
                  <a:buChar char="v"/>
                </a:pPr>
                <a:r>
                  <a:rPr lang="en-US" dirty="0"/>
                  <a:t> Other applications of difference estimators?</a:t>
                </a:r>
              </a:p>
              <a:p>
                <a:pPr>
                  <a:buClr>
                    <a:schemeClr val="tx1"/>
                  </a:buClr>
                  <a:buFont typeface="Wingdings" panose="05000000000000000000" pitchFamily="2" charset="2"/>
                  <a:buChar char="v"/>
                </a:pPr>
                <a:r>
                  <a:rPr lang="en-US" dirty="0"/>
                  <a:t> Tighter bounds for difference estimators</a:t>
                </a:r>
              </a:p>
              <a:p>
                <a:pPr>
                  <a:buClr>
                    <a:schemeClr val="tx1"/>
                  </a:buClr>
                  <a:buFont typeface="Wingdings" panose="05000000000000000000" pitchFamily="2" charset="2"/>
                  <a:buChar char="v"/>
                </a:pPr>
                <a:r>
                  <a:rPr lang="en-US" dirty="0"/>
                  <a:t> Difference estimators for general </a:t>
                </a:r>
                <a14:m>
                  <m:oMath xmlns:m="http://schemas.openxmlformats.org/officeDocument/2006/math">
                    <m:r>
                      <a:rPr lang="en-US"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a:t>
                </a:r>
              </a:p>
              <a:p>
                <a:pPr>
                  <a:buClr>
                    <a:schemeClr val="tx1"/>
                  </a:buClr>
                  <a:buFont typeface="Wingdings" panose="05000000000000000000" pitchFamily="2" charset="2"/>
                  <a:buChar char="v"/>
                </a:pPr>
                <a:r>
                  <a:rPr lang="en-US" dirty="0"/>
                  <a:t> Other </a:t>
                </a:r>
                <a:r>
                  <a:rPr lang="en-US" dirty="0" err="1"/>
                  <a:t>adversarially</a:t>
                </a:r>
                <a:r>
                  <a:rPr lang="en-US" dirty="0"/>
                  <a:t> robust algorithms?</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282212"/>
              </a:xfrm>
              <a:blipFill>
                <a:blip r:embed="rId3"/>
                <a:stretch>
                  <a:fillRect l="-1043" t="-2276"/>
                </a:stretch>
              </a:blipFill>
            </p:spPr>
            <p:txBody>
              <a:bodyPr/>
              <a:lstStyle/>
              <a:p>
                <a:r>
                  <a:rPr lang="en-US">
                    <a:noFill/>
                  </a:rPr>
                  <a:t> </a:t>
                </a:r>
              </a:p>
            </p:txBody>
          </p:sp>
        </mc:Fallback>
      </mc:AlternateContent>
      <p:pic>
        <p:nvPicPr>
          <p:cNvPr id="4" name="Picture 2" descr="Image result for thank you">
            <a:extLst>
              <a:ext uri="{FF2B5EF4-FFF2-40B4-BE49-F238E27FC236}">
                <a16:creationId xmlns:a16="http://schemas.microsoft.com/office/drawing/2014/main" id="{51E421DB-01B1-458C-BEE7-C16F7E9597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62" r="5" b="5"/>
          <a:stretch/>
        </p:blipFill>
        <p:spPr bwMode="auto">
          <a:xfrm>
            <a:off x="4110654" y="4410219"/>
            <a:ext cx="3970691" cy="223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3074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91E7EE-1AA9-49CB-81B0-50E6EE28287D}"/>
              </a:ext>
            </a:extLst>
          </p:cNvPr>
          <p:cNvPicPr>
            <a:picLocks noChangeAspect="1"/>
          </p:cNvPicPr>
          <p:nvPr/>
        </p:nvPicPr>
        <p:blipFill>
          <a:blip r:embed="rId2"/>
          <a:stretch>
            <a:fillRect/>
          </a:stretch>
        </p:blipFill>
        <p:spPr>
          <a:xfrm>
            <a:off x="2479086" y="3307260"/>
            <a:ext cx="7233828" cy="1696091"/>
          </a:xfrm>
          <a:prstGeom prst="rect">
            <a:avLst/>
          </a:prstGeom>
        </p:spPr>
      </p:pic>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“smooth”: If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e>
                    </m:d>
                  </m:oMath>
                </a14:m>
                <a:r>
                  <a:rPr lang="en-US" dirty="0"/>
                  <a:t> is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e>
                    </m:d>
                  </m:oMath>
                </a14:m>
                <a:r>
                  <a:rPr lang="en-US" dirty="0"/>
                  <a:t>, then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 will always be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t> Smooth histogram framework </a:t>
                </a:r>
                <a:r>
                  <a:rPr lang="en-US" dirty="0">
                    <a:solidFill>
                      <a:srgbClr val="00B0F0"/>
                    </a:solidFill>
                  </a:rPr>
                  <a:t>[BravermanOstrovsky07] </a:t>
                </a:r>
                <a:r>
                  <a:rPr lang="en-US" dirty="0"/>
                  <a:t>gives a sliding window algorithm for this function </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3"/>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2011402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a:buFont typeface="Wingdings" panose="05000000000000000000" pitchFamily="2" charset="2"/>
              <a:buChar char="v"/>
            </a:pPr>
            <a:r>
              <a:rPr lang="en-US" dirty="0"/>
              <a:t> Smooth histogram framework </a:t>
            </a:r>
            <a:r>
              <a:rPr lang="en-US" dirty="0">
                <a:solidFill>
                  <a:srgbClr val="00B0F0"/>
                </a:solidFill>
              </a:rPr>
              <a:t>[BO07] </a:t>
            </a:r>
            <a:r>
              <a:rPr lang="en-US" dirty="0"/>
              <a:t>gives a sliding window algorithm for this function </a:t>
            </a:r>
          </a:p>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Tree>
    <p:extLst>
      <p:ext uri="{BB962C8B-B14F-4D97-AF65-F5344CB8AC3E}">
        <p14:creationId xmlns:p14="http://schemas.microsoft.com/office/powerpoint/2010/main" val="11695400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6" name="TextBox 5">
            <a:extLst>
              <a:ext uri="{FF2B5EF4-FFF2-40B4-BE49-F238E27FC236}">
                <a16:creationId xmlns:a16="http://schemas.microsoft.com/office/drawing/2014/main" id="{4CF2AFC1-F1D5-433A-A30F-70594FCBBED1}"/>
              </a:ext>
            </a:extLst>
          </p:cNvPr>
          <p:cNvSpPr txBox="1"/>
          <p:nvPr/>
        </p:nvSpPr>
        <p:spPr>
          <a:xfrm>
            <a:off x="1281894" y="4794058"/>
            <a:ext cx="1603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B138EB92-64B4-43C8-BD4C-30A069D51EC8}"/>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1AFEAA89-B34E-4C9F-B086-23E647E0593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3BCBBA84-C8E9-4F61-A4AB-B536566C673D}"/>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9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819455" cy="707886"/>
          </a:xfrm>
          <a:prstGeom prst="rect">
            <a:avLst/>
          </a:prstGeom>
          <a:noFill/>
        </p:spPr>
        <p:txBody>
          <a:bodyPr wrap="none" rtlCol="0">
            <a:spAutoFit/>
          </a:bodyPr>
          <a:lstStyle/>
          <a:p>
            <a:r>
              <a:rPr lang="en-US" sz="4000"/>
              <a:t>1 0</a:t>
            </a:r>
            <a:endParaRPr lang="en-US" sz="4000" dirty="0"/>
          </a:p>
        </p:txBody>
      </p:sp>
      <p:sp>
        <p:nvSpPr>
          <p:cNvPr id="5" name="TextBox 4">
            <a:extLst>
              <a:ext uri="{FF2B5EF4-FFF2-40B4-BE49-F238E27FC236}">
                <a16:creationId xmlns:a16="http://schemas.microsoft.com/office/drawing/2014/main" id="{940B109E-50F1-4B68-BD71-4EB669514D7F}"/>
              </a:ext>
            </a:extLst>
          </p:cNvPr>
          <p:cNvSpPr txBox="1"/>
          <p:nvPr/>
        </p:nvSpPr>
        <p:spPr>
          <a:xfrm>
            <a:off x="1281894" y="4794058"/>
            <a:ext cx="578963"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604AB309-83EF-408D-9B80-05A0F2D8C52C}"/>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490D3CAB-699C-47FF-8698-8F747E1AA61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268F4FC5-43BD-4775-85D2-98DF675DD0D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6354A90-5095-42F5-B928-79F645C98574}"/>
              </a:ext>
            </a:extLst>
          </p:cNvPr>
          <p:cNvSpPr txBox="1"/>
          <p:nvPr/>
        </p:nvSpPr>
        <p:spPr>
          <a:xfrm>
            <a:off x="1616802" y="5159826"/>
            <a:ext cx="244055"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5F5D0E1-733F-4164-9152-70E96C94B4F7}"/>
              </a:ext>
            </a:extLst>
          </p:cNvPr>
          <p:cNvSpPr/>
          <p:nvPr/>
        </p:nvSpPr>
        <p:spPr>
          <a:xfrm>
            <a:off x="838200" y="5163390"/>
            <a:ext cx="301686" cy="369332"/>
          </a:xfrm>
          <a:prstGeom prst="rect">
            <a:avLst/>
          </a:prstGeom>
        </p:spPr>
        <p:txBody>
          <a:bodyPr wrap="none">
            <a:spAutoFit/>
          </a:bodyPr>
          <a:lstStyle/>
          <a:p>
            <a:r>
              <a:rPr lang="en-US" dirty="0"/>
              <a:t>0</a:t>
            </a:r>
          </a:p>
        </p:txBody>
      </p:sp>
    </p:spTree>
    <p:extLst>
      <p:ext uri="{BB962C8B-B14F-4D97-AF65-F5344CB8AC3E}">
        <p14:creationId xmlns:p14="http://schemas.microsoft.com/office/powerpoint/2010/main" val="16705119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9" name="Rectangle 8">
            <a:extLst>
              <a:ext uri="{FF2B5EF4-FFF2-40B4-BE49-F238E27FC236}">
                <a16:creationId xmlns:a16="http://schemas.microsoft.com/office/drawing/2014/main" id="{79D2604A-92CA-475F-8A6C-99393CE312E5}"/>
              </a:ext>
            </a:extLst>
          </p:cNvPr>
          <p:cNvSpPr/>
          <p:nvPr/>
        </p:nvSpPr>
        <p:spPr>
          <a:xfrm>
            <a:off x="838200" y="5163390"/>
            <a:ext cx="301686" cy="369332"/>
          </a:xfrm>
          <a:prstGeom prst="rect">
            <a:avLst/>
          </a:prstGeom>
        </p:spPr>
        <p:txBody>
          <a:bodyPr wrap="none">
            <a:spAutoFit/>
          </a:bodyPr>
          <a:lstStyle/>
          <a:p>
            <a:r>
              <a:rPr lang="en-US" dirty="0"/>
              <a:t>1</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5B53DE3-9099-4F16-BC2E-F6C4CAAB8C5B}"/>
              </a:ext>
            </a:extLst>
          </p:cNvPr>
          <p:cNvSpPr txBox="1"/>
          <p:nvPr/>
        </p:nvSpPr>
        <p:spPr>
          <a:xfrm>
            <a:off x="1590425" y="5163390"/>
            <a:ext cx="595747"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4042200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836034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Streaming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r="-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a:rPr lang="en-US" b="0" i="0" smtClean="0">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[KaneNelsonWoodruff10], [Blasiok20]</a:t>
                </a:r>
                <a:r>
                  <a:rPr lang="en-US" dirty="0"/>
                  <a:t> </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r>
                  <a:rPr lang="en-US" dirty="0"/>
                  <a:t> </a:t>
                </a:r>
                <a:r>
                  <a:rPr lang="en-US" dirty="0">
                    <a:solidFill>
                      <a:srgbClr val="00B0F0"/>
                    </a:solidFill>
                  </a:rPr>
                  <a:t>[BlasiokDingNelson17]</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2</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[Ganguly11, GangulyWoodruff18]</a:t>
                </a:r>
                <a:endParaRPr lang="en-US" dirty="0"/>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[BravermanChestnutIvkinNelsonWangWoodruff17]</a:t>
                </a: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r="-870"/>
                </a:stretch>
              </a:blipFill>
            </p:spPr>
            <p:txBody>
              <a:bodyPr/>
              <a:lstStyle/>
              <a:p>
                <a:r>
                  <a:rPr lang="en-US">
                    <a:noFill/>
                  </a:rPr>
                  <a:t> </a:t>
                </a:r>
              </a:p>
            </p:txBody>
          </p:sp>
        </mc:Fallback>
      </mc:AlternateContent>
    </p:spTree>
    <p:extLst>
      <p:ext uri="{BB962C8B-B14F-4D97-AF65-F5344CB8AC3E}">
        <p14:creationId xmlns:p14="http://schemas.microsoft.com/office/powerpoint/2010/main" val="2468774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159826"/>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1935" y="5148001"/>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1876335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4" y="4794058"/>
            <a:ext cx="1255970"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3</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595747"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2</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532722"/>
            <a:ext cx="289082"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16DD9148-061E-4323-B68E-D40D7100BEA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3" name="Rectangle 12">
            <a:extLst>
              <a:ext uri="{FF2B5EF4-FFF2-40B4-BE49-F238E27FC236}">
                <a16:creationId xmlns:a16="http://schemas.microsoft.com/office/drawing/2014/main" id="{577971B2-8648-4DB4-985F-EE49EFC1D8F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2118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994513"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3</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2" y="5532722"/>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2" y="5902054"/>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0" y="5902054"/>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733DC3A7-4C62-4797-8FA8-E0400B92615C}"/>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02736C5B-CDD9-4454-AC36-4CF4A59E504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2746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163390"/>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532722"/>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1" y="5532722"/>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D13A3B92-6A7E-4F95-861E-3C6B7D1B7B4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F4760C52-638E-43BA-BDE7-9E17F49CD69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6217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E87E9B34-DF08-48DD-AED5-841FBC28D66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8" name="Rectangle 17">
            <a:extLst>
              <a:ext uri="{FF2B5EF4-FFF2-40B4-BE49-F238E27FC236}">
                <a16:creationId xmlns:a16="http://schemas.microsoft.com/office/drawing/2014/main" id="{B6E6712D-AFBF-4C9B-B534-C2F484A86C18}"/>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6300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D0D2C36-C49C-463B-9CAF-321380986F70}"/>
              </a:ext>
            </a:extLst>
          </p:cNvPr>
          <p:cNvSpPr/>
          <p:nvPr/>
        </p:nvSpPr>
        <p:spPr>
          <a:xfrm>
            <a:off x="6247106" y="4205719"/>
            <a:ext cx="5631302" cy="2246769"/>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a:p>
            <a:pPr marL="514350" indent="-514350">
              <a:buFont typeface="Wingdings" panose="05000000000000000000" pitchFamily="2" charset="2"/>
              <a:buChar char="v"/>
            </a:pPr>
            <a:r>
              <a:rPr lang="en-US" sz="2800" dirty="0"/>
              <a:t>Number of ones in sliding window is at least 4 and at most 7</a:t>
            </a:r>
          </a:p>
          <a:p>
            <a:pPr marL="514350" indent="-514350">
              <a:buFont typeface="Wingdings" panose="05000000000000000000" pitchFamily="2" charset="2"/>
              <a:buChar char="v"/>
            </a:pPr>
            <a:r>
              <a:rPr lang="en-US" sz="2800" dirty="0"/>
              <a:t>4 is a good approximation</a:t>
            </a:r>
          </a:p>
        </p:txBody>
      </p:sp>
      <p:sp>
        <p:nvSpPr>
          <p:cNvPr id="20" name="Rectangle 19">
            <a:extLst>
              <a:ext uri="{FF2B5EF4-FFF2-40B4-BE49-F238E27FC236}">
                <a16:creationId xmlns:a16="http://schemas.microsoft.com/office/drawing/2014/main" id="{6CEF346B-1AC7-4F13-8144-8F5A72C433B1}"/>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6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444352" cy="707886"/>
          </a:xfrm>
          <a:prstGeom prst="rect">
            <a:avLst/>
          </a:prstGeom>
          <a:noFill/>
        </p:spPr>
        <p:txBody>
          <a:bodyPr wrap="none" rtlCol="0">
            <a:spAutoFit/>
          </a:bodyPr>
          <a:lstStyle/>
          <a:p>
            <a:r>
              <a:rPr lang="en-US" sz="4000" dirty="0"/>
              <a:t>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14713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704039" cy="707886"/>
          </a:xfrm>
          <a:prstGeom prst="rect">
            <a:avLst/>
          </a:prstGeom>
          <a:noFill/>
        </p:spPr>
        <p:txBody>
          <a:bodyPr wrap="none" rtlCol="0">
            <a:spAutoFit/>
          </a:bodyPr>
          <a:lstStyle/>
          <a:p>
            <a:r>
              <a:rPr lang="en-US" sz="4000" dirty="0"/>
              <a:t>10</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229431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5192</Words>
  <Application>Microsoft Office PowerPoint</Application>
  <PresentationFormat>Widescreen</PresentationFormat>
  <Paragraphs>656</Paragraphs>
  <Slides>75</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Calibri Light</vt:lpstr>
      <vt:lpstr>Cambria Math</vt:lpstr>
      <vt:lpstr>Wingdings</vt:lpstr>
      <vt:lpstr>Office Theme</vt:lpstr>
      <vt:lpstr>Tight Bounds for Adversarially Robust Streams and Sliding Windows via Difference Estimators</vt:lpstr>
      <vt:lpstr>Model #1: Streaming Model</vt:lpstr>
      <vt:lpstr>Heavy-Hitters</vt:lpstr>
      <vt:lpstr>Heavy-Hitters</vt:lpstr>
      <vt:lpstr>Frequency Moments</vt:lpstr>
      <vt:lpstr>Distinct Elements</vt:lpstr>
      <vt:lpstr>(1+ϵ)-Approximation Streaming Algorithms</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(1+ϵ)-Robust Algorithms [Ben-EliezerJayaramWoodruffYogev20]</vt:lpstr>
      <vt:lpstr>“What’s an epsilon between friends?</vt:lpstr>
      <vt:lpstr>(1+ϵ)-Robust Algorithms [HassidimKaplanMansourMatiasStemmer20]</vt:lpstr>
      <vt:lpstr>Our Results: (1+ϵ)-Robust Algorithms </vt:lpstr>
      <vt:lpstr>Summary: (1+ϵ)-Robust Algorithms </vt:lpstr>
      <vt:lpstr>Model #3: Sliding Window Model</vt:lpstr>
      <vt:lpstr>Model #3: Sliding Window Model</vt:lpstr>
      <vt:lpstr>Model #3: Sliding Window Model</vt:lpstr>
      <vt:lpstr>Model #3: Sliding Window Model</vt:lpstr>
      <vt:lpstr>(1+ϵ)-Approximation Sliding Window Algorithms</vt:lpstr>
      <vt:lpstr>(1+ϵ)-Approximation Sliding Window Algorithms</vt:lpstr>
      <vt:lpstr>Our Results: (1+ϵ)-Approximation Sliding Window Algorithms</vt:lpstr>
      <vt:lpstr>Questions?</vt:lpstr>
      <vt:lpstr>AMS F_2  Algorithm</vt:lpstr>
      <vt:lpstr>“Attack” on AMS</vt:lpstr>
      <vt:lpstr>Reconstruction Attack on Linear Sketches</vt:lpstr>
      <vt:lpstr>Insertion-Only Streams</vt:lpstr>
      <vt:lpstr>Robust Algorithms</vt:lpstr>
      <vt:lpstr>Robust Algorithms</vt:lpstr>
      <vt:lpstr>Robust Algorithms</vt:lpstr>
      <vt:lpstr>Robust Algorithms</vt:lpstr>
      <vt:lpstr>Robust Algorithms</vt:lpstr>
      <vt:lpstr>Robust Algorithms</vt:lpstr>
      <vt:lpstr>Robust Algorithms</vt:lpstr>
      <vt:lpstr>Robust Algorithms</vt:lpstr>
      <vt:lpstr>Robust Algorithms</vt:lpstr>
      <vt:lpstr>Summary</vt:lpstr>
      <vt:lpstr>Intuition</vt:lpstr>
      <vt:lpstr>Sketch Stitching</vt:lpstr>
      <vt:lpstr>Sketch Stitching</vt:lpstr>
      <vt:lpstr>Sketch Stitching</vt:lpstr>
      <vt:lpstr>Sketch Stitching</vt:lpstr>
      <vt:lpstr>Granularity Change</vt:lpstr>
      <vt:lpstr>Granularity Change</vt:lpstr>
      <vt:lpstr>Granularity Change</vt:lpstr>
      <vt:lpstr>Framework</vt:lpstr>
      <vt:lpstr>Questions?</vt:lpstr>
      <vt:lpstr>Difference Estimator </vt:lpstr>
      <vt:lpstr>Difference Estimator </vt:lpstr>
      <vt:lpstr>Our Results: Difference Estimators</vt:lpstr>
      <vt:lpstr>F_2 Difference Estimator</vt:lpstr>
      <vt:lpstr>F_2 Difference Estimator</vt:lpstr>
      <vt:lpstr>Challenges for Difference Estimators</vt:lpstr>
      <vt:lpstr>Challenges for Difference Estimators</vt:lpstr>
      <vt:lpstr>Challenges for Difference Estimators</vt:lpstr>
      <vt:lpstr>Challenges for Difference Estimators</vt:lpstr>
      <vt:lpstr>Challenges for Difference Estimators</vt:lpstr>
      <vt:lpstr>Robust vs. Sliding Window</vt:lpstr>
      <vt:lpstr>PowerPoint Presentation</vt:lpstr>
      <vt:lpstr>Future Directions</vt:lpstr>
      <vt:lpstr>Sliding Window Algorithms</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Tight Bounds for Adversarially Robust Streams and Sliding Windows via Difference Estimators</dc:title>
  <dc:creator>Samson Zhou</dc:creator>
  <cp:lastModifiedBy>Samson Zhou</cp:lastModifiedBy>
  <cp:revision>2</cp:revision>
  <dcterms:created xsi:type="dcterms:W3CDTF">2021-12-10T08:22:02Z</dcterms:created>
  <dcterms:modified xsi:type="dcterms:W3CDTF">2021-12-10T08:53:07Z</dcterms:modified>
</cp:coreProperties>
</file>