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512064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13" autoAdjust="0"/>
  </p:normalViewPr>
  <p:slideViewPr>
    <p:cSldViewPr snapToGrid="0">
      <p:cViewPr>
        <p:scale>
          <a:sx n="40" d="100"/>
          <a:sy n="40" d="100"/>
        </p:scale>
        <p:origin x="-3149" y="125"/>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2/21/2018</a:t>
            </a:fld>
            <a:endParaRPr lang="en-US"/>
          </a:p>
        </p:txBody>
      </p:sp>
      <p:sp>
        <p:nvSpPr>
          <p:cNvPr id="4" name="Slide Image Placeholder 3"/>
          <p:cNvSpPr>
            <a:spLocks noGrp="1" noRot="1" noChangeAspect="1"/>
          </p:cNvSpPr>
          <p:nvPr>
            <p:ph type="sldImg" idx="2"/>
          </p:nvPr>
        </p:nvSpPr>
        <p:spPr>
          <a:xfrm>
            <a:off x="1028700" y="1143000"/>
            <a:ext cx="4800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7467600" y="990600"/>
            <a:ext cx="362712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7467600" y="3588606"/>
            <a:ext cx="362712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333500" y="5852160"/>
            <a:ext cx="149352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333500" y="7071360"/>
            <a:ext cx="149352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333500" y="15032736"/>
            <a:ext cx="149352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333500" y="16251939"/>
            <a:ext cx="149352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333500" y="25831800"/>
            <a:ext cx="149352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333500" y="27057096"/>
            <a:ext cx="14935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8135600" y="5852160"/>
            <a:ext cx="149352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8135600" y="7071360"/>
            <a:ext cx="14935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8135600" y="11948160"/>
            <a:ext cx="149352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8135600" y="23469600"/>
            <a:ext cx="149352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8135600" y="25831800"/>
            <a:ext cx="149352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8135600" y="27057096"/>
            <a:ext cx="14935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34884360" y="5852160"/>
            <a:ext cx="149352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34884360" y="7071360"/>
            <a:ext cx="149352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34884360" y="15837408"/>
            <a:ext cx="149352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34884360" y="25831800"/>
            <a:ext cx="149352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34884360" y="27057096"/>
            <a:ext cx="14935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51206400" y="2552699"/>
            <a:ext cx="14521815"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10696" userDrawn="1">
          <p15:clr>
            <a:srgbClr val="A4A3A4"/>
          </p15:clr>
        </p15:guide>
        <p15:guide id="2" pos="215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512064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8"/>
          </a:p>
        </p:txBody>
      </p:sp>
      <p:sp>
        <p:nvSpPr>
          <p:cNvPr id="2" name="Title Placeholder 1"/>
          <p:cNvSpPr>
            <a:spLocks noGrp="1"/>
          </p:cNvSpPr>
          <p:nvPr>
            <p:ph type="title"/>
          </p:nvPr>
        </p:nvSpPr>
        <p:spPr bwMode="auto">
          <a:xfrm>
            <a:off x="7467600" y="990600"/>
            <a:ext cx="362712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7467600" y="6019800"/>
            <a:ext cx="362712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33500" y="32114698"/>
            <a:ext cx="1152144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2/21/2018</a:t>
            </a:fld>
            <a:endParaRPr lang="en-US"/>
          </a:p>
        </p:txBody>
      </p:sp>
      <p:sp>
        <p:nvSpPr>
          <p:cNvPr id="5" name="Footer Placeholder 4"/>
          <p:cNvSpPr>
            <a:spLocks noGrp="1"/>
          </p:cNvSpPr>
          <p:nvPr>
            <p:ph type="ftr" sz="quarter" idx="3"/>
          </p:nvPr>
        </p:nvSpPr>
        <p:spPr>
          <a:xfrm>
            <a:off x="12854940" y="32114698"/>
            <a:ext cx="2549652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8351460" y="32114698"/>
            <a:ext cx="1152144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026"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190" indent="-457190" algn="l" defTabSz="4389026"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57" indent="-457190" algn="l" defTabSz="4389026"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026" rtl="0" eaLnBrk="1" latinLnBrk="0" hangingPunct="1">
        <a:defRPr sz="8640" kern="1200">
          <a:solidFill>
            <a:schemeClr val="tx1"/>
          </a:solidFill>
          <a:latin typeface="+mn-lt"/>
          <a:ea typeface="+mn-ea"/>
          <a:cs typeface="+mn-cs"/>
        </a:defRPr>
      </a:lvl1pPr>
      <a:lvl2pPr marL="2194513" algn="l" defTabSz="4389026" rtl="0" eaLnBrk="1" latinLnBrk="0" hangingPunct="1">
        <a:defRPr sz="8640" kern="1200">
          <a:solidFill>
            <a:schemeClr val="tx1"/>
          </a:solidFill>
          <a:latin typeface="+mn-lt"/>
          <a:ea typeface="+mn-ea"/>
          <a:cs typeface="+mn-cs"/>
        </a:defRPr>
      </a:lvl2pPr>
      <a:lvl3pPr marL="4389026" algn="l" defTabSz="4389026" rtl="0" eaLnBrk="1" latinLnBrk="0" hangingPunct="1">
        <a:defRPr sz="8640" kern="1200">
          <a:solidFill>
            <a:schemeClr val="tx1"/>
          </a:solidFill>
          <a:latin typeface="+mn-lt"/>
          <a:ea typeface="+mn-ea"/>
          <a:cs typeface="+mn-cs"/>
        </a:defRPr>
      </a:lvl3pPr>
      <a:lvl4pPr marL="6583539" algn="l" defTabSz="4389026" rtl="0" eaLnBrk="1" latinLnBrk="0" hangingPunct="1">
        <a:defRPr sz="8640" kern="1200">
          <a:solidFill>
            <a:schemeClr val="tx1"/>
          </a:solidFill>
          <a:latin typeface="+mn-lt"/>
          <a:ea typeface="+mn-ea"/>
          <a:cs typeface="+mn-cs"/>
        </a:defRPr>
      </a:lvl4pPr>
      <a:lvl5pPr marL="8778052" algn="l" defTabSz="4389026" rtl="0" eaLnBrk="1" latinLnBrk="0" hangingPunct="1">
        <a:defRPr sz="8640" kern="1200">
          <a:solidFill>
            <a:schemeClr val="tx1"/>
          </a:solidFill>
          <a:latin typeface="+mn-lt"/>
          <a:ea typeface="+mn-ea"/>
          <a:cs typeface="+mn-cs"/>
        </a:defRPr>
      </a:lvl5pPr>
      <a:lvl6pPr marL="10972565" algn="l" defTabSz="4389026" rtl="0" eaLnBrk="1" latinLnBrk="0" hangingPunct="1">
        <a:defRPr sz="8640" kern="1200">
          <a:solidFill>
            <a:schemeClr val="tx1"/>
          </a:solidFill>
          <a:latin typeface="+mn-lt"/>
          <a:ea typeface="+mn-ea"/>
          <a:cs typeface="+mn-cs"/>
        </a:defRPr>
      </a:lvl6pPr>
      <a:lvl7pPr marL="13167078" algn="l" defTabSz="4389026" rtl="0" eaLnBrk="1" latinLnBrk="0" hangingPunct="1">
        <a:defRPr sz="8640" kern="1200">
          <a:solidFill>
            <a:schemeClr val="tx1"/>
          </a:solidFill>
          <a:latin typeface="+mn-lt"/>
          <a:ea typeface="+mn-ea"/>
          <a:cs typeface="+mn-cs"/>
        </a:defRPr>
      </a:lvl7pPr>
      <a:lvl8pPr marL="15361591" algn="l" defTabSz="4389026" rtl="0" eaLnBrk="1" latinLnBrk="0" hangingPunct="1">
        <a:defRPr sz="8640" kern="1200">
          <a:solidFill>
            <a:schemeClr val="tx1"/>
          </a:solidFill>
          <a:latin typeface="+mn-lt"/>
          <a:ea typeface="+mn-ea"/>
          <a:cs typeface="+mn-cs"/>
        </a:defRPr>
      </a:lvl8pPr>
      <a:lvl9pPr marL="17556104" algn="l" defTabSz="4389026"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840" userDrawn="1">
          <p15:clr>
            <a:srgbClr val="A4A3A4"/>
          </p15:clr>
        </p15:guide>
        <p15:guide id="3" pos="31416" userDrawn="1">
          <p15:clr>
            <a:srgbClr val="A4A3A4"/>
          </p15:clr>
        </p15:guide>
        <p15:guide id="4" pos="16128"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68113" y="658922"/>
            <a:ext cx="31089600" cy="1550402"/>
          </a:xfrm>
        </p:spPr>
        <p:txBody>
          <a:bodyPr>
            <a:normAutofit/>
          </a:bodyPr>
          <a:lstStyle/>
          <a:p>
            <a:pPr algn="ctr"/>
            <a:r>
              <a:rPr lang="en-US" sz="9600" dirty="0"/>
              <a:t>Password Hashing and Graph Pebbling*</a:t>
            </a:r>
          </a:p>
        </p:txBody>
      </p:sp>
      <p:sp>
        <p:nvSpPr>
          <p:cNvPr id="23" name="Text Placeholder 22"/>
          <p:cNvSpPr>
            <a:spLocks noGrp="1"/>
          </p:cNvSpPr>
          <p:nvPr>
            <p:ph type="body" sz="quarter" idx="36"/>
          </p:nvPr>
        </p:nvSpPr>
        <p:spPr>
          <a:xfrm>
            <a:off x="10058399" y="2492219"/>
            <a:ext cx="31089600" cy="1548166"/>
          </a:xfrm>
        </p:spPr>
        <p:txBody>
          <a:bodyPr/>
          <a:lstStyle/>
          <a:p>
            <a:pPr algn="ctr"/>
            <a:r>
              <a:rPr lang="en-US" sz="5400" dirty="0"/>
              <a:t>Samson Zhou</a:t>
            </a:r>
          </a:p>
          <a:p>
            <a:pPr algn="ctr"/>
            <a:r>
              <a:rPr lang="en-US" sz="5400" dirty="0"/>
              <a:t>Department of Computer Science, Purdue University</a:t>
            </a:r>
          </a:p>
        </p:txBody>
      </p:sp>
      <p:sp>
        <p:nvSpPr>
          <p:cNvPr id="5" name="Text Placeholder 4"/>
          <p:cNvSpPr>
            <a:spLocks noGrp="1"/>
          </p:cNvSpPr>
          <p:nvPr>
            <p:ph type="body" sz="quarter" idx="13"/>
          </p:nvPr>
        </p:nvSpPr>
        <p:spPr/>
        <p:txBody>
          <a:bodyPr/>
          <a:lstStyle/>
          <a:p>
            <a:r>
              <a:rPr lang="en-US" dirty="0"/>
              <a:t>abstract</a:t>
            </a:r>
          </a:p>
        </p:txBody>
      </p:sp>
      <p:sp>
        <p:nvSpPr>
          <p:cNvPr id="11" name="Content Placeholder 10"/>
          <p:cNvSpPr>
            <a:spLocks noGrp="1"/>
          </p:cNvSpPr>
          <p:nvPr>
            <p:ph sz="quarter" idx="24"/>
          </p:nvPr>
        </p:nvSpPr>
        <p:spPr/>
        <p:txBody>
          <a:bodyPr>
            <a:noAutofit/>
          </a:bodyPr>
          <a:lstStyle/>
          <a:p>
            <a:pPr marL="0" indent="0">
              <a:buNone/>
            </a:pPr>
            <a:r>
              <a:rPr lang="en-US" sz="3600" dirty="0"/>
              <a:t>Although the passwords of users are no longer being stored, we show an offline attacker is compelled to crack all stolen passwords under current security recommendations. Memory hard functions have been proposed as moderately expensive cryptographic tools for password hashing. The cryptanalysis of these functions has focused on the cumulative memory complexity and the energy complexity of the function. The first metric measures how much memory users must commit to evaluating a function, while the second metric measures how much energy users must commit. We prove these evaluations reduce to pebbling games on graphs but show that a tool for exact cryptanalysis of functions is unlikely to exist. Nevertheless, we provide asymptotic upper and lower bounds on several families of functions, including Argon2i, the winner of the password hashing competition that is currently being considered for standardization by the Cryptography Form Research Group of the Internet Research Task Force.</a:t>
            </a:r>
          </a:p>
        </p:txBody>
      </p:sp>
      <p:sp>
        <p:nvSpPr>
          <p:cNvPr id="7" name="Text Placeholder 6"/>
          <p:cNvSpPr>
            <a:spLocks noGrp="1"/>
          </p:cNvSpPr>
          <p:nvPr>
            <p:ph type="body" sz="quarter" idx="17"/>
          </p:nvPr>
        </p:nvSpPr>
        <p:spPr/>
        <p:txBody>
          <a:bodyPr/>
          <a:lstStyle/>
          <a:p>
            <a:r>
              <a:rPr lang="en-US"/>
              <a:t>background</a:t>
            </a:r>
            <a:endParaRPr lang="en-US" dirty="0"/>
          </a:p>
        </p:txBody>
      </p:sp>
      <p:sp>
        <p:nvSpPr>
          <p:cNvPr id="12" name="Content Placeholder 11"/>
          <p:cNvSpPr>
            <a:spLocks noGrp="1"/>
          </p:cNvSpPr>
          <p:nvPr>
            <p:ph sz="quarter" idx="25"/>
          </p:nvPr>
        </p:nvSpPr>
        <p:spPr>
          <a:xfrm>
            <a:off x="1333500" y="16251939"/>
            <a:ext cx="14935200" cy="9088165"/>
          </a:xfrm>
        </p:spPr>
        <p:txBody>
          <a:bodyPr>
            <a:normAutofit/>
          </a:bodyPr>
          <a:lstStyle/>
          <a:p>
            <a:r>
              <a:rPr lang="en-US" sz="3600" dirty="0"/>
              <a:t>Data compromise is </a:t>
            </a:r>
            <a:r>
              <a:rPr lang="en-US" sz="3600" i="1" u="sng" dirty="0"/>
              <a:t>inevitable</a:t>
            </a:r>
          </a:p>
          <a:p>
            <a:r>
              <a:rPr lang="en-US" sz="3600" dirty="0"/>
              <a:t>Recent corporations with leaked passwords:</a:t>
            </a:r>
          </a:p>
          <a:p>
            <a:endParaRPr lang="en-US" sz="3600" dirty="0"/>
          </a:p>
        </p:txBody>
      </p:sp>
      <p:sp>
        <p:nvSpPr>
          <p:cNvPr id="8" name="Text Placeholder 7"/>
          <p:cNvSpPr>
            <a:spLocks noGrp="1"/>
          </p:cNvSpPr>
          <p:nvPr>
            <p:ph type="body" sz="quarter" idx="19"/>
          </p:nvPr>
        </p:nvSpPr>
        <p:spPr/>
        <p:txBody>
          <a:bodyPr/>
          <a:lstStyle/>
          <a:p>
            <a:r>
              <a:rPr lang="en-US"/>
              <a:t>objectives</a:t>
            </a:r>
            <a:endParaRPr lang="en-US" dirty="0"/>
          </a:p>
        </p:txBody>
      </p:sp>
      <p:sp>
        <p:nvSpPr>
          <p:cNvPr id="13" name="Content Placeholder 12"/>
          <p:cNvSpPr>
            <a:spLocks noGrp="1"/>
          </p:cNvSpPr>
          <p:nvPr>
            <p:ph sz="quarter" idx="26"/>
          </p:nvPr>
        </p:nvSpPr>
        <p:spPr>
          <a:xfrm>
            <a:off x="1333500" y="27051000"/>
            <a:ext cx="14935200" cy="5327904"/>
          </a:xfrm>
        </p:spPr>
        <p:txBody>
          <a:bodyPr>
            <a:noAutofit/>
          </a:bodyPr>
          <a:lstStyle/>
          <a:p>
            <a:r>
              <a:rPr lang="en-US" sz="3200" dirty="0"/>
              <a:t>Assuming password files are leaked, how can we protect against offline attackers?</a:t>
            </a:r>
          </a:p>
          <a:p>
            <a:endParaRPr lang="en-US" sz="3200" dirty="0"/>
          </a:p>
          <a:p>
            <a:endParaRPr lang="en-US" sz="3200" dirty="0"/>
          </a:p>
          <a:p>
            <a:endParaRPr lang="en-US" sz="3200" dirty="0"/>
          </a:p>
          <a:p>
            <a:endParaRPr lang="en-US" sz="3200" dirty="0"/>
          </a:p>
          <a:p>
            <a:pPr marL="0" indent="0">
              <a:buNone/>
            </a:pPr>
            <a:endParaRPr lang="en-US" sz="3200" dirty="0"/>
          </a:p>
          <a:p>
            <a:endParaRPr lang="en-US" sz="3200" dirty="0"/>
          </a:p>
          <a:p>
            <a:r>
              <a:rPr lang="en-US" sz="3200" dirty="0"/>
              <a:t>Make computation of hashes difficult for attackers!</a:t>
            </a:r>
          </a:p>
        </p:txBody>
      </p:sp>
      <p:sp>
        <p:nvSpPr>
          <p:cNvPr id="9" name="Text Placeholder 8"/>
          <p:cNvSpPr>
            <a:spLocks noGrp="1"/>
          </p:cNvSpPr>
          <p:nvPr>
            <p:ph type="body" sz="quarter" idx="21"/>
          </p:nvPr>
        </p:nvSpPr>
        <p:spPr>
          <a:xfrm>
            <a:off x="17445313" y="5852160"/>
            <a:ext cx="14935200" cy="1219200"/>
          </a:xfrm>
        </p:spPr>
        <p:txBody>
          <a:bodyPr/>
          <a:lstStyle/>
          <a:p>
            <a:r>
              <a:rPr lang="en-US" dirty="0"/>
              <a:t>methods</a:t>
            </a:r>
          </a:p>
        </p:txBody>
      </p:sp>
      <p:sp>
        <p:nvSpPr>
          <p:cNvPr id="14" name="Content Placeholder 13"/>
          <p:cNvSpPr>
            <a:spLocks noGrp="1"/>
          </p:cNvSpPr>
          <p:nvPr>
            <p:ph sz="quarter" idx="27"/>
          </p:nvPr>
        </p:nvSpPr>
        <p:spPr>
          <a:xfrm>
            <a:off x="17463402" y="7071360"/>
            <a:ext cx="14847024" cy="11671685"/>
          </a:xfrm>
        </p:spPr>
        <p:txBody>
          <a:bodyPr>
            <a:normAutofit lnSpcReduction="10000"/>
          </a:bodyPr>
          <a:lstStyle/>
          <a:p>
            <a:pPr marL="0" indent="0">
              <a:buNone/>
            </a:pPr>
            <a:r>
              <a:rPr lang="en-US" sz="4000" dirty="0"/>
              <a:t>Economics of Password Cracking</a:t>
            </a:r>
          </a:p>
          <a:p>
            <a:r>
              <a:rPr lang="en-US" sz="3200" dirty="0"/>
              <a:t>Develop a new game theoretic framework to quantify the damage of an offline attack</a:t>
            </a:r>
          </a:p>
          <a:p>
            <a:r>
              <a:rPr lang="en-US" sz="3200" dirty="0"/>
              <a:t>Show that Yahoo! leaked passwords (over 70 million users) follow Zipfian distribution </a:t>
            </a:r>
          </a:p>
          <a:p>
            <a:r>
              <a:rPr lang="en-US" sz="3200" dirty="0"/>
              <a:t>Analysis on a Zipfian distribution with estimated black market password costs</a:t>
            </a:r>
          </a:p>
          <a:p>
            <a:r>
              <a:rPr lang="en-US" sz="3200" dirty="0"/>
              <a:t>Compared key-stretching vs. memory-hard function performance</a:t>
            </a:r>
          </a:p>
          <a:p>
            <a:r>
              <a:rPr lang="en-US" sz="3200" dirty="0"/>
              <a:t>Model independent analysis, removing the assumption for Zipfian distribution</a:t>
            </a:r>
          </a:p>
          <a:p>
            <a:pPr marL="0" indent="0">
              <a:buNone/>
            </a:pPr>
            <a:r>
              <a:rPr lang="en-US" sz="4000" dirty="0"/>
              <a:t>Models of Function Cost</a:t>
            </a:r>
          </a:p>
          <a:p>
            <a:r>
              <a:rPr lang="en-US" sz="3200" dirty="0"/>
              <a:t>Formalized the bandwidth cost model</a:t>
            </a:r>
          </a:p>
          <a:p>
            <a:r>
              <a:rPr lang="en-US" sz="3200" dirty="0"/>
              <a:t>Bandwidth-hard vs Memory-hard</a:t>
            </a:r>
          </a:p>
          <a:p>
            <a:pPr marL="0" indent="0">
              <a:buNone/>
            </a:pPr>
            <a:r>
              <a:rPr lang="en-US" sz="4000" dirty="0"/>
              <a:t>Analysis of Password Hash Functions</a:t>
            </a:r>
          </a:p>
          <a:p>
            <a:r>
              <a:rPr lang="en-US" sz="3200" dirty="0"/>
              <a:t>Showed NP-Hardness of computing bandwidth cost and cumulative memory cost</a:t>
            </a:r>
          </a:p>
          <a:p>
            <a:r>
              <a:rPr lang="en-US" sz="3200" dirty="0"/>
              <a:t>Provided upper and lower bounds for cumulative memory cost for several functions</a:t>
            </a:r>
          </a:p>
          <a:p>
            <a:pPr lvl="1"/>
            <a:r>
              <a:rPr lang="en-US" sz="2800" dirty="0"/>
              <a:t>Argon2i, winner of the Password Hashing Competition, is currently being considered for standardization by the Internet Research Task Force (IRTF)</a:t>
            </a:r>
          </a:p>
          <a:p>
            <a:r>
              <a:rPr lang="en-US" sz="3200" dirty="0"/>
              <a:t>Provided lower bounds for bandwidth cost for several functions</a:t>
            </a:r>
          </a:p>
          <a:p>
            <a:r>
              <a:rPr lang="en-US" sz="3200" dirty="0"/>
              <a:t>Showed relationship between bandwidth cost and cumulative memory cost. Thus the goals of memory hardness are well-aligned.3</a:t>
            </a:r>
          </a:p>
          <a:p>
            <a:pPr lvl="1"/>
            <a:endParaRPr lang="en-US" sz="2800" dirty="0"/>
          </a:p>
          <a:p>
            <a:endParaRPr lang="en-US" sz="3200" dirty="0"/>
          </a:p>
          <a:p>
            <a:pPr lvl="1"/>
            <a:endParaRPr lang="en-US" sz="2800" dirty="0"/>
          </a:p>
        </p:txBody>
      </p:sp>
      <p:sp>
        <p:nvSpPr>
          <p:cNvPr id="16" name="Text Placeholder 15"/>
          <p:cNvSpPr>
            <a:spLocks noGrp="1"/>
          </p:cNvSpPr>
          <p:nvPr>
            <p:ph type="body" sz="quarter" idx="29"/>
          </p:nvPr>
        </p:nvSpPr>
        <p:spPr>
          <a:xfrm>
            <a:off x="17460218" y="18861478"/>
            <a:ext cx="14850208" cy="1161251"/>
          </a:xfrm>
        </p:spPr>
        <p:txBody>
          <a:bodyPr/>
          <a:lstStyle/>
          <a:p>
            <a:r>
              <a:rPr lang="en-US" dirty="0"/>
              <a:t>results</a:t>
            </a:r>
          </a:p>
        </p:txBody>
      </p:sp>
      <p:pic>
        <p:nvPicPr>
          <p:cNvPr id="26" name="Content Placeholder 25">
            <a:extLst>
              <a:ext uri="{FF2B5EF4-FFF2-40B4-BE49-F238E27FC236}">
                <a16:creationId xmlns:a16="http://schemas.microsoft.com/office/drawing/2014/main" id="{4FD158A9-B9FB-4031-8E88-10E816372D2D}"/>
              </a:ext>
            </a:extLst>
          </p:cNvPr>
          <p:cNvPicPr>
            <a:picLocks noGrp="1" noChangeAspect="1"/>
          </p:cNvPicPr>
          <p:nvPr>
            <p:ph sz="quarter" idx="30"/>
          </p:nvPr>
        </p:nvPicPr>
        <p:blipFill>
          <a:blip r:embed="rId2"/>
          <a:stretch>
            <a:fillRect/>
          </a:stretch>
        </p:blipFill>
        <p:spPr>
          <a:xfrm>
            <a:off x="19026619" y="20547559"/>
            <a:ext cx="5029890" cy="2670509"/>
          </a:xfrm>
          <a:prstGeom prst="rect">
            <a:avLst/>
          </a:prstGeom>
        </p:spPr>
      </p:pic>
      <p:sp>
        <p:nvSpPr>
          <p:cNvPr id="18" name="Text Placeholder 17"/>
          <p:cNvSpPr>
            <a:spLocks noGrp="1"/>
          </p:cNvSpPr>
          <p:nvPr>
            <p:ph type="body" sz="quarter" idx="31"/>
          </p:nvPr>
        </p:nvSpPr>
        <p:spPr>
          <a:xfrm>
            <a:off x="33809208" y="5854842"/>
            <a:ext cx="14935200" cy="1219200"/>
          </a:xfrm>
        </p:spPr>
        <p:txBody>
          <a:bodyPr/>
          <a:lstStyle/>
          <a:p>
            <a:r>
              <a:rPr lang="en-US" dirty="0"/>
              <a:t>results</a:t>
            </a:r>
          </a:p>
        </p:txBody>
      </p:sp>
      <p:sp>
        <p:nvSpPr>
          <p:cNvPr id="21" name="Text Placeholder 20"/>
          <p:cNvSpPr>
            <a:spLocks noGrp="1"/>
          </p:cNvSpPr>
          <p:nvPr>
            <p:ph type="body" sz="quarter" idx="34"/>
          </p:nvPr>
        </p:nvSpPr>
        <p:spPr>
          <a:xfrm>
            <a:off x="33749954" y="25693818"/>
            <a:ext cx="14994453" cy="1062648"/>
          </a:xfrm>
        </p:spPr>
        <p:txBody>
          <a:bodyPr/>
          <a:lstStyle/>
          <a:p>
            <a:r>
              <a:rPr lang="en-US" dirty="0"/>
              <a:t>*citations</a:t>
            </a:r>
          </a:p>
        </p:txBody>
      </p:sp>
      <p:sp>
        <p:nvSpPr>
          <p:cNvPr id="22" name="Content Placeholder 21"/>
          <p:cNvSpPr>
            <a:spLocks noGrp="1"/>
          </p:cNvSpPr>
          <p:nvPr>
            <p:ph sz="quarter" idx="35"/>
          </p:nvPr>
        </p:nvSpPr>
        <p:spPr>
          <a:xfrm>
            <a:off x="32988884" y="26907864"/>
            <a:ext cx="16318231" cy="5386442"/>
          </a:xfrm>
        </p:spPr>
        <p:txBody>
          <a:bodyPr>
            <a:noAutofit/>
          </a:bodyPr>
          <a:lstStyle/>
          <a:p>
            <a:r>
              <a:rPr lang="en-US" sz="3600" b="1" dirty="0"/>
              <a:t>Jeremiah </a:t>
            </a:r>
            <a:r>
              <a:rPr lang="en-US" sz="3600" b="1" dirty="0" err="1"/>
              <a:t>Blocki</a:t>
            </a:r>
            <a:r>
              <a:rPr lang="en-US" sz="3600" b="1" dirty="0"/>
              <a:t>, Ben Harsha, Samson Zhou. </a:t>
            </a:r>
            <a:r>
              <a:rPr lang="en-US" sz="3600" i="1" dirty="0"/>
              <a:t>On the Economics of Offline Password Cracking. </a:t>
            </a:r>
            <a:r>
              <a:rPr lang="en-US" sz="3600" dirty="0"/>
              <a:t>IEEE Security and Privacy (S&amp;P, Oakland) 2018</a:t>
            </a:r>
          </a:p>
          <a:p>
            <a:r>
              <a:rPr lang="en-US" sz="3600" b="1" dirty="0"/>
              <a:t>Jeremiah </a:t>
            </a:r>
            <a:r>
              <a:rPr lang="en-US" sz="3600" b="1" dirty="0" err="1"/>
              <a:t>Blocki</a:t>
            </a:r>
            <a:r>
              <a:rPr lang="en-US" sz="3600" b="1" dirty="0"/>
              <a:t>, Ling Ren, Samson Zhou. </a:t>
            </a:r>
            <a:r>
              <a:rPr lang="en-US" sz="3600" i="1" dirty="0"/>
              <a:t>Bandwidth-Hard Functions: Reductions and Lower Bounds.</a:t>
            </a:r>
            <a:r>
              <a:rPr lang="en-US" sz="3600" dirty="0"/>
              <a:t> Manuscript</a:t>
            </a:r>
          </a:p>
          <a:p>
            <a:r>
              <a:rPr lang="en-US" sz="3600" b="1" dirty="0"/>
              <a:t>Jeremiah </a:t>
            </a:r>
            <a:r>
              <a:rPr lang="en-US" sz="3600" b="1" dirty="0" err="1"/>
              <a:t>Blocki</a:t>
            </a:r>
            <a:r>
              <a:rPr lang="en-US" sz="3600" b="1" dirty="0"/>
              <a:t>, Samson Zhou. </a:t>
            </a:r>
            <a:r>
              <a:rPr lang="en-US" sz="3600" i="1" dirty="0"/>
              <a:t>On the Computational Complexity of Minimal Cumulative Cost Graph Pebbling. </a:t>
            </a:r>
            <a:r>
              <a:rPr lang="en-US" sz="3600" dirty="0"/>
              <a:t>Financial Cryptography and Data Security (FC) 2018</a:t>
            </a:r>
          </a:p>
          <a:p>
            <a:r>
              <a:rPr lang="en-US" sz="3600" b="1" dirty="0"/>
              <a:t>Jeremiah </a:t>
            </a:r>
            <a:r>
              <a:rPr lang="en-US" sz="3600" b="1" dirty="0" err="1"/>
              <a:t>Blocki</a:t>
            </a:r>
            <a:r>
              <a:rPr lang="en-US" sz="3600" b="1" dirty="0"/>
              <a:t>, Samson Zhou. </a:t>
            </a:r>
            <a:r>
              <a:rPr lang="en-US" sz="3600" i="1" dirty="0"/>
              <a:t>On the Depth-Robustness and Cumulative Pebbling Cost of Argon2i.  </a:t>
            </a:r>
            <a:r>
              <a:rPr lang="en-US" sz="3600" dirty="0"/>
              <a:t>15th IACR Theory of Cryptography Conference (TCC) 2017</a:t>
            </a:r>
          </a:p>
          <a:p>
            <a:endParaRPr lang="en-US" sz="3600" i="1" dirty="0"/>
          </a:p>
        </p:txBody>
      </p:sp>
      <p:pic>
        <p:nvPicPr>
          <p:cNvPr id="30" name="Picture 29">
            <a:extLst>
              <a:ext uri="{FF2B5EF4-FFF2-40B4-BE49-F238E27FC236}">
                <a16:creationId xmlns:a16="http://schemas.microsoft.com/office/drawing/2014/main" id="{F06751D7-DAD0-4923-B332-7B17201F3384}"/>
              </a:ext>
            </a:extLst>
          </p:cNvPr>
          <p:cNvPicPr>
            <a:picLocks noChangeAspect="1"/>
          </p:cNvPicPr>
          <p:nvPr/>
        </p:nvPicPr>
        <p:blipFill>
          <a:blip r:embed="rId3"/>
          <a:stretch>
            <a:fillRect/>
          </a:stretch>
        </p:blipFill>
        <p:spPr>
          <a:xfrm>
            <a:off x="8898048" y="23700408"/>
            <a:ext cx="4457700" cy="1028700"/>
          </a:xfrm>
          <a:prstGeom prst="rect">
            <a:avLst/>
          </a:prstGeom>
        </p:spPr>
      </p:pic>
      <p:pic>
        <p:nvPicPr>
          <p:cNvPr id="31" name="Picture 30">
            <a:extLst>
              <a:ext uri="{FF2B5EF4-FFF2-40B4-BE49-F238E27FC236}">
                <a16:creationId xmlns:a16="http://schemas.microsoft.com/office/drawing/2014/main" id="{FF6E6985-2B6E-4B47-930A-216F3E126054}"/>
              </a:ext>
            </a:extLst>
          </p:cNvPr>
          <p:cNvPicPr>
            <a:picLocks noChangeAspect="1"/>
          </p:cNvPicPr>
          <p:nvPr/>
        </p:nvPicPr>
        <p:blipFill>
          <a:blip r:embed="rId4"/>
          <a:stretch>
            <a:fillRect/>
          </a:stretch>
        </p:blipFill>
        <p:spPr>
          <a:xfrm>
            <a:off x="5239090" y="21581293"/>
            <a:ext cx="2762250" cy="1657350"/>
          </a:xfrm>
          <a:prstGeom prst="rect">
            <a:avLst/>
          </a:prstGeom>
        </p:spPr>
      </p:pic>
      <p:pic>
        <p:nvPicPr>
          <p:cNvPr id="33" name="Picture 32">
            <a:extLst>
              <a:ext uri="{FF2B5EF4-FFF2-40B4-BE49-F238E27FC236}">
                <a16:creationId xmlns:a16="http://schemas.microsoft.com/office/drawing/2014/main" id="{5332CEED-602B-4104-8569-5281900E23A2}"/>
              </a:ext>
            </a:extLst>
          </p:cNvPr>
          <p:cNvPicPr>
            <a:picLocks noChangeAspect="1"/>
          </p:cNvPicPr>
          <p:nvPr/>
        </p:nvPicPr>
        <p:blipFill>
          <a:blip r:embed="rId5"/>
          <a:stretch>
            <a:fillRect/>
          </a:stretch>
        </p:blipFill>
        <p:spPr>
          <a:xfrm>
            <a:off x="2038690" y="17810979"/>
            <a:ext cx="3200400" cy="1428750"/>
          </a:xfrm>
          <a:prstGeom prst="rect">
            <a:avLst/>
          </a:prstGeom>
        </p:spPr>
      </p:pic>
      <p:pic>
        <p:nvPicPr>
          <p:cNvPr id="34" name="Picture 33">
            <a:extLst>
              <a:ext uri="{FF2B5EF4-FFF2-40B4-BE49-F238E27FC236}">
                <a16:creationId xmlns:a16="http://schemas.microsoft.com/office/drawing/2014/main" id="{FC99A32E-48B7-4632-AECA-96BA40420651}"/>
              </a:ext>
            </a:extLst>
          </p:cNvPr>
          <p:cNvPicPr>
            <a:picLocks noChangeAspect="1"/>
          </p:cNvPicPr>
          <p:nvPr/>
        </p:nvPicPr>
        <p:blipFill>
          <a:blip r:embed="rId6"/>
          <a:stretch>
            <a:fillRect/>
          </a:stretch>
        </p:blipFill>
        <p:spPr>
          <a:xfrm>
            <a:off x="1945125" y="21071849"/>
            <a:ext cx="2745033" cy="1933458"/>
          </a:xfrm>
          <a:prstGeom prst="rect">
            <a:avLst/>
          </a:prstGeom>
        </p:spPr>
      </p:pic>
      <p:pic>
        <p:nvPicPr>
          <p:cNvPr id="37" name="Picture 36">
            <a:extLst>
              <a:ext uri="{FF2B5EF4-FFF2-40B4-BE49-F238E27FC236}">
                <a16:creationId xmlns:a16="http://schemas.microsoft.com/office/drawing/2014/main" id="{0FA8A6A9-93B9-476B-BCF1-AA7A9E726003}"/>
              </a:ext>
            </a:extLst>
          </p:cNvPr>
          <p:cNvPicPr>
            <a:picLocks noChangeAspect="1"/>
          </p:cNvPicPr>
          <p:nvPr/>
        </p:nvPicPr>
        <p:blipFill>
          <a:blip r:embed="rId7"/>
          <a:stretch>
            <a:fillRect/>
          </a:stretch>
        </p:blipFill>
        <p:spPr>
          <a:xfrm>
            <a:off x="3463238" y="19852383"/>
            <a:ext cx="3048000" cy="723900"/>
          </a:xfrm>
          <a:prstGeom prst="rect">
            <a:avLst/>
          </a:prstGeom>
        </p:spPr>
      </p:pic>
      <p:pic>
        <p:nvPicPr>
          <p:cNvPr id="38" name="Picture 37">
            <a:extLst>
              <a:ext uri="{FF2B5EF4-FFF2-40B4-BE49-F238E27FC236}">
                <a16:creationId xmlns:a16="http://schemas.microsoft.com/office/drawing/2014/main" id="{883D708A-9843-4E03-AAF0-EF3DE89298CE}"/>
              </a:ext>
            </a:extLst>
          </p:cNvPr>
          <p:cNvPicPr>
            <a:picLocks noChangeAspect="1"/>
          </p:cNvPicPr>
          <p:nvPr/>
        </p:nvPicPr>
        <p:blipFill>
          <a:blip r:embed="rId8"/>
          <a:stretch>
            <a:fillRect/>
          </a:stretch>
        </p:blipFill>
        <p:spPr>
          <a:xfrm>
            <a:off x="6271875" y="23068317"/>
            <a:ext cx="2143125" cy="2143125"/>
          </a:xfrm>
          <a:prstGeom prst="rect">
            <a:avLst/>
          </a:prstGeom>
        </p:spPr>
      </p:pic>
      <p:pic>
        <p:nvPicPr>
          <p:cNvPr id="39" name="Picture 38">
            <a:extLst>
              <a:ext uri="{FF2B5EF4-FFF2-40B4-BE49-F238E27FC236}">
                <a16:creationId xmlns:a16="http://schemas.microsoft.com/office/drawing/2014/main" id="{0F0E1A03-38B9-4FED-81C6-D586AA59298D}"/>
              </a:ext>
            </a:extLst>
          </p:cNvPr>
          <p:cNvPicPr>
            <a:picLocks noChangeAspect="1"/>
          </p:cNvPicPr>
          <p:nvPr/>
        </p:nvPicPr>
        <p:blipFill>
          <a:blip r:embed="rId9"/>
          <a:stretch>
            <a:fillRect/>
          </a:stretch>
        </p:blipFill>
        <p:spPr>
          <a:xfrm>
            <a:off x="8105392" y="19984999"/>
            <a:ext cx="2327529" cy="1319975"/>
          </a:xfrm>
          <a:prstGeom prst="rect">
            <a:avLst/>
          </a:prstGeom>
        </p:spPr>
      </p:pic>
      <p:pic>
        <p:nvPicPr>
          <p:cNvPr id="40" name="Picture 39">
            <a:extLst>
              <a:ext uri="{FF2B5EF4-FFF2-40B4-BE49-F238E27FC236}">
                <a16:creationId xmlns:a16="http://schemas.microsoft.com/office/drawing/2014/main" id="{8C709B66-4BDA-46F9-B8FE-BF22EFA29041}"/>
              </a:ext>
            </a:extLst>
          </p:cNvPr>
          <p:cNvPicPr>
            <a:picLocks noChangeAspect="1"/>
          </p:cNvPicPr>
          <p:nvPr/>
        </p:nvPicPr>
        <p:blipFill>
          <a:blip r:embed="rId10"/>
          <a:stretch>
            <a:fillRect/>
          </a:stretch>
        </p:blipFill>
        <p:spPr>
          <a:xfrm>
            <a:off x="2279245" y="23484491"/>
            <a:ext cx="3381375" cy="1352550"/>
          </a:xfrm>
          <a:prstGeom prst="rect">
            <a:avLst/>
          </a:prstGeom>
        </p:spPr>
      </p:pic>
      <p:pic>
        <p:nvPicPr>
          <p:cNvPr id="41" name="Picture 40">
            <a:extLst>
              <a:ext uri="{FF2B5EF4-FFF2-40B4-BE49-F238E27FC236}">
                <a16:creationId xmlns:a16="http://schemas.microsoft.com/office/drawing/2014/main" id="{E47FCBA9-2DEF-4BAF-8BD4-EEC3FB225730}"/>
              </a:ext>
            </a:extLst>
          </p:cNvPr>
          <p:cNvPicPr>
            <a:picLocks noChangeAspect="1"/>
          </p:cNvPicPr>
          <p:nvPr/>
        </p:nvPicPr>
        <p:blipFill>
          <a:blip r:embed="rId11"/>
          <a:stretch>
            <a:fillRect/>
          </a:stretch>
        </p:blipFill>
        <p:spPr>
          <a:xfrm>
            <a:off x="10521197" y="18093230"/>
            <a:ext cx="2480828" cy="1093619"/>
          </a:xfrm>
          <a:prstGeom prst="rect">
            <a:avLst/>
          </a:prstGeom>
        </p:spPr>
      </p:pic>
      <p:pic>
        <p:nvPicPr>
          <p:cNvPr id="42" name="Picture 41">
            <a:extLst>
              <a:ext uri="{FF2B5EF4-FFF2-40B4-BE49-F238E27FC236}">
                <a16:creationId xmlns:a16="http://schemas.microsoft.com/office/drawing/2014/main" id="{7040D72B-CD2A-45A4-9C51-962C61454302}"/>
              </a:ext>
            </a:extLst>
          </p:cNvPr>
          <p:cNvPicPr>
            <a:picLocks noChangeAspect="1"/>
          </p:cNvPicPr>
          <p:nvPr/>
        </p:nvPicPr>
        <p:blipFill>
          <a:blip r:embed="rId12"/>
          <a:stretch>
            <a:fillRect/>
          </a:stretch>
        </p:blipFill>
        <p:spPr>
          <a:xfrm>
            <a:off x="6710506" y="17977127"/>
            <a:ext cx="1536573" cy="1516176"/>
          </a:xfrm>
          <a:prstGeom prst="rect">
            <a:avLst/>
          </a:prstGeom>
        </p:spPr>
      </p:pic>
      <p:pic>
        <p:nvPicPr>
          <p:cNvPr id="43" name="Picture 42">
            <a:extLst>
              <a:ext uri="{FF2B5EF4-FFF2-40B4-BE49-F238E27FC236}">
                <a16:creationId xmlns:a16="http://schemas.microsoft.com/office/drawing/2014/main" id="{1F7D4619-BB01-44A8-9D53-536E3B1AF479}"/>
              </a:ext>
            </a:extLst>
          </p:cNvPr>
          <p:cNvPicPr>
            <a:picLocks noChangeAspect="1"/>
          </p:cNvPicPr>
          <p:nvPr/>
        </p:nvPicPr>
        <p:blipFill>
          <a:blip r:embed="rId13"/>
          <a:stretch>
            <a:fillRect/>
          </a:stretch>
        </p:blipFill>
        <p:spPr>
          <a:xfrm>
            <a:off x="14109802" y="17053187"/>
            <a:ext cx="1751871" cy="1421197"/>
          </a:xfrm>
          <a:prstGeom prst="rect">
            <a:avLst/>
          </a:prstGeom>
        </p:spPr>
      </p:pic>
      <p:pic>
        <p:nvPicPr>
          <p:cNvPr id="44" name="Picture 43">
            <a:extLst>
              <a:ext uri="{FF2B5EF4-FFF2-40B4-BE49-F238E27FC236}">
                <a16:creationId xmlns:a16="http://schemas.microsoft.com/office/drawing/2014/main" id="{1E891075-6B0C-4C1F-91C8-7AC7D43C1C76}"/>
              </a:ext>
            </a:extLst>
          </p:cNvPr>
          <p:cNvPicPr>
            <a:picLocks noChangeAspect="1"/>
          </p:cNvPicPr>
          <p:nvPr/>
        </p:nvPicPr>
        <p:blipFill>
          <a:blip r:embed="rId14"/>
          <a:stretch>
            <a:fillRect/>
          </a:stretch>
        </p:blipFill>
        <p:spPr>
          <a:xfrm>
            <a:off x="9900434" y="21939063"/>
            <a:ext cx="5715000" cy="695325"/>
          </a:xfrm>
          <a:prstGeom prst="rect">
            <a:avLst/>
          </a:prstGeom>
        </p:spPr>
      </p:pic>
      <p:pic>
        <p:nvPicPr>
          <p:cNvPr id="45" name="Picture 44">
            <a:extLst>
              <a:ext uri="{FF2B5EF4-FFF2-40B4-BE49-F238E27FC236}">
                <a16:creationId xmlns:a16="http://schemas.microsoft.com/office/drawing/2014/main" id="{72A5F19F-DA51-4C16-9FD2-D54E5246036B}"/>
              </a:ext>
            </a:extLst>
          </p:cNvPr>
          <p:cNvPicPr>
            <a:picLocks noChangeAspect="1"/>
          </p:cNvPicPr>
          <p:nvPr/>
        </p:nvPicPr>
        <p:blipFill>
          <a:blip r:embed="rId15"/>
          <a:stretch>
            <a:fillRect/>
          </a:stretch>
        </p:blipFill>
        <p:spPr>
          <a:xfrm>
            <a:off x="11355755" y="20017026"/>
            <a:ext cx="3973704" cy="809162"/>
          </a:xfrm>
          <a:prstGeom prst="rect">
            <a:avLst/>
          </a:prstGeom>
        </p:spPr>
      </p:pic>
      <p:pic>
        <p:nvPicPr>
          <p:cNvPr id="46" name="Picture 45">
            <a:extLst>
              <a:ext uri="{FF2B5EF4-FFF2-40B4-BE49-F238E27FC236}">
                <a16:creationId xmlns:a16="http://schemas.microsoft.com/office/drawing/2014/main" id="{869C74C9-CB46-49A0-AAFE-AC5EDBF95B7F}"/>
              </a:ext>
            </a:extLst>
          </p:cNvPr>
          <p:cNvPicPr>
            <a:picLocks noChangeAspect="1"/>
          </p:cNvPicPr>
          <p:nvPr/>
        </p:nvPicPr>
        <p:blipFill>
          <a:blip r:embed="rId16"/>
          <a:stretch>
            <a:fillRect/>
          </a:stretch>
        </p:blipFill>
        <p:spPr>
          <a:xfrm>
            <a:off x="13631125" y="23181296"/>
            <a:ext cx="2209800" cy="2066925"/>
          </a:xfrm>
          <a:prstGeom prst="rect">
            <a:avLst/>
          </a:prstGeom>
        </p:spPr>
      </p:pic>
      <p:pic>
        <p:nvPicPr>
          <p:cNvPr id="10" name="Picture 9">
            <a:extLst>
              <a:ext uri="{FF2B5EF4-FFF2-40B4-BE49-F238E27FC236}">
                <a16:creationId xmlns:a16="http://schemas.microsoft.com/office/drawing/2014/main" id="{8F4748BB-CD52-4C94-870E-13CBE72A9295}"/>
              </a:ext>
            </a:extLst>
          </p:cNvPr>
          <p:cNvPicPr>
            <a:picLocks noChangeAspect="1"/>
          </p:cNvPicPr>
          <p:nvPr/>
        </p:nvPicPr>
        <p:blipFill>
          <a:blip r:embed="rId17"/>
          <a:stretch>
            <a:fillRect/>
          </a:stretch>
        </p:blipFill>
        <p:spPr>
          <a:xfrm>
            <a:off x="3389793" y="27959800"/>
            <a:ext cx="10719391" cy="3415550"/>
          </a:xfrm>
          <a:prstGeom prst="rect">
            <a:avLst/>
          </a:prstGeom>
        </p:spPr>
      </p:pic>
      <p:pic>
        <p:nvPicPr>
          <p:cNvPr id="47" name="Picture 46">
            <a:extLst>
              <a:ext uri="{FF2B5EF4-FFF2-40B4-BE49-F238E27FC236}">
                <a16:creationId xmlns:a16="http://schemas.microsoft.com/office/drawing/2014/main" id="{2BFEBE3D-C1BD-4CAF-970C-322388D4738F}"/>
              </a:ext>
            </a:extLst>
          </p:cNvPr>
          <p:cNvPicPr>
            <a:picLocks noChangeAspect="1"/>
          </p:cNvPicPr>
          <p:nvPr/>
        </p:nvPicPr>
        <p:blipFill>
          <a:blip r:embed="rId18"/>
          <a:stretch>
            <a:fillRect/>
          </a:stretch>
        </p:blipFill>
        <p:spPr>
          <a:xfrm>
            <a:off x="26034600" y="20139161"/>
            <a:ext cx="5438923" cy="5131324"/>
          </a:xfrm>
          <a:prstGeom prst="rect">
            <a:avLst/>
          </a:prstGeom>
        </p:spPr>
      </p:pic>
      <p:pic>
        <p:nvPicPr>
          <p:cNvPr id="48" name="Picture 47">
            <a:extLst>
              <a:ext uri="{FF2B5EF4-FFF2-40B4-BE49-F238E27FC236}">
                <a16:creationId xmlns:a16="http://schemas.microsoft.com/office/drawing/2014/main" id="{683AC4AD-90B1-4B4C-9842-C8529A8C6AE9}"/>
              </a:ext>
            </a:extLst>
          </p:cNvPr>
          <p:cNvPicPr>
            <a:picLocks noChangeAspect="1"/>
          </p:cNvPicPr>
          <p:nvPr/>
        </p:nvPicPr>
        <p:blipFill>
          <a:blip r:embed="rId19"/>
          <a:stretch>
            <a:fillRect/>
          </a:stretch>
        </p:blipFill>
        <p:spPr>
          <a:xfrm>
            <a:off x="18585868" y="23424841"/>
            <a:ext cx="5836849" cy="1723380"/>
          </a:xfrm>
          <a:prstGeom prst="rect">
            <a:avLst/>
          </a:prstGeom>
        </p:spPr>
      </p:pic>
      <p:pic>
        <p:nvPicPr>
          <p:cNvPr id="51" name="Picture 50">
            <a:extLst>
              <a:ext uri="{FF2B5EF4-FFF2-40B4-BE49-F238E27FC236}">
                <a16:creationId xmlns:a16="http://schemas.microsoft.com/office/drawing/2014/main" id="{F30AC8A7-7920-4068-9041-EF6904B09400}"/>
              </a:ext>
            </a:extLst>
          </p:cNvPr>
          <p:cNvPicPr>
            <a:picLocks noChangeAspect="1"/>
          </p:cNvPicPr>
          <p:nvPr/>
        </p:nvPicPr>
        <p:blipFill>
          <a:blip r:embed="rId20"/>
          <a:stretch>
            <a:fillRect/>
          </a:stretch>
        </p:blipFill>
        <p:spPr>
          <a:xfrm>
            <a:off x="17347444" y="25354994"/>
            <a:ext cx="7239120" cy="6951473"/>
          </a:xfrm>
          <a:prstGeom prst="rect">
            <a:avLst/>
          </a:prstGeom>
        </p:spPr>
      </p:pic>
      <p:pic>
        <p:nvPicPr>
          <p:cNvPr id="54" name="Picture 53">
            <a:extLst>
              <a:ext uri="{FF2B5EF4-FFF2-40B4-BE49-F238E27FC236}">
                <a16:creationId xmlns:a16="http://schemas.microsoft.com/office/drawing/2014/main" id="{20CFADE6-AC45-4F5E-BBC5-9E803EC66D90}"/>
              </a:ext>
            </a:extLst>
          </p:cNvPr>
          <p:cNvPicPr>
            <a:picLocks noChangeAspect="1"/>
          </p:cNvPicPr>
          <p:nvPr/>
        </p:nvPicPr>
        <p:blipFill>
          <a:blip r:embed="rId21"/>
          <a:stretch>
            <a:fillRect/>
          </a:stretch>
        </p:blipFill>
        <p:spPr>
          <a:xfrm>
            <a:off x="24586564" y="25580251"/>
            <a:ext cx="7440585" cy="6798653"/>
          </a:xfrm>
          <a:prstGeom prst="rect">
            <a:avLst/>
          </a:prstGeom>
        </p:spPr>
      </p:pic>
      <mc:AlternateContent xmlns:mc="http://schemas.openxmlformats.org/markup-compatibility/2006">
        <mc:Choice xmlns:a14="http://schemas.microsoft.com/office/drawing/2010/main" Requires="a14">
          <p:sp>
            <p:nvSpPr>
              <p:cNvPr id="56" name="Content Placeholder 55">
                <a:extLst>
                  <a:ext uri="{FF2B5EF4-FFF2-40B4-BE49-F238E27FC236}">
                    <a16:creationId xmlns:a16="http://schemas.microsoft.com/office/drawing/2014/main" id="{53C2BB96-4AC3-4E5B-B4C3-C325945DE20D}"/>
                  </a:ext>
                </a:extLst>
              </p:cNvPr>
              <p:cNvSpPr>
                <a:spLocks noGrp="1"/>
              </p:cNvSpPr>
              <p:nvPr>
                <p:ph sz="quarter" idx="32"/>
              </p:nvPr>
            </p:nvSpPr>
            <p:spPr>
              <a:xfrm>
                <a:off x="33781842" y="7123670"/>
                <a:ext cx="16372997" cy="18148816"/>
              </a:xfrm>
            </p:spPr>
            <p:txBody>
              <a:bodyPr/>
              <a:lstStyle/>
              <a:p>
                <a:r>
                  <a:rPr lang="en-US" sz="3600" dirty="0"/>
                  <a:t>Bandwidth-hardness, which measures the amount of energy needed to compute a function, can be measured as red-blue graph pebbling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sz="3600" dirty="0"/>
                  <a:t>Pebbling game goal is to place a pebble at the last node. Rules:</a:t>
                </a:r>
              </a:p>
              <a:p>
                <a:pPr lvl="1"/>
                <a:r>
                  <a:rPr lang="en-US" sz="2800" dirty="0"/>
                  <a:t>1) Can only place red node if all parent nodes contain red nodes</a:t>
                </a:r>
              </a:p>
              <a:p>
                <a:pPr lvl="1"/>
                <a:r>
                  <a:rPr lang="en-US" sz="2800" dirty="0"/>
                  <a:t>2) Can swap between red and blue pebbles at a node</a:t>
                </a:r>
              </a:p>
              <a:p>
                <a:pPr lvl="1"/>
                <a:r>
                  <a:rPr lang="en-US" sz="2800" dirty="0"/>
                  <a:t>3) Can only have </a:t>
                </a:r>
                <a14:m>
                  <m:oMath xmlns:m="http://schemas.openxmlformats.org/officeDocument/2006/math">
                    <m:r>
                      <a:rPr lang="en-US" sz="2800" b="0" i="1" smtClean="0">
                        <a:latin typeface="Cambria Math" panose="02040503050406030204" pitchFamily="18" charset="0"/>
                      </a:rPr>
                      <m:t>𝑚</m:t>
                    </m:r>
                  </m:oMath>
                </a14:m>
                <a:r>
                  <a:rPr lang="en-US" sz="2800" dirty="0"/>
                  <a:t> red pebbles at a time</a:t>
                </a:r>
              </a:p>
              <a:p>
                <a:pPr lvl="1"/>
                <a:endParaRPr lang="en-US" dirty="0"/>
              </a:p>
              <a:p>
                <a:pPr lvl="1"/>
                <a:endParaRPr lang="en-US" dirty="0"/>
              </a:p>
              <a:p>
                <a:pPr lvl="1"/>
                <a:endParaRPr lang="en-US" dirty="0"/>
              </a:p>
              <a:p>
                <a:pPr lvl="1"/>
                <a:endParaRPr lang="en-US" dirty="0"/>
              </a:p>
              <a:p>
                <a:pPr marL="640067" lvl="1" indent="0">
                  <a:buNone/>
                </a:pPr>
                <a:endParaRPr lang="en-US" dirty="0"/>
              </a:p>
              <a:p>
                <a:r>
                  <a:rPr lang="en-US" sz="3600" dirty="0"/>
                  <a:t>NP-hard to compute the cumulative memory or bandwidth cost of a function.</a:t>
                </a:r>
              </a:p>
              <a:p>
                <a:r>
                  <a:rPr lang="en-US" sz="3600" dirty="0"/>
                  <a:t>The cumulative memory cost of Argon2i is </a:t>
                </a:r>
                <a14:m>
                  <m:oMath xmlns:m="http://schemas.openxmlformats.org/officeDocument/2006/math">
                    <m:r>
                      <m:rPr>
                        <m:sty m:val="p"/>
                      </m:rPr>
                      <a:rPr lang="en-US" sz="3600" b="0" i="0" smtClean="0">
                        <a:latin typeface="Cambria Math" panose="02040503050406030204" pitchFamily="18" charset="0"/>
                      </a:rPr>
                      <m:t>Ω</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1.75</m:t>
                        </m:r>
                      </m:sup>
                    </m:sSup>
                    <m:r>
                      <a:rPr lang="en-US" sz="3600" b="0" i="1" smtClean="0">
                        <a:latin typeface="Cambria Math" panose="02040503050406030204" pitchFamily="18" charset="0"/>
                      </a:rPr>
                      <m:t>)</m:t>
                    </m:r>
                  </m:oMath>
                </a14:m>
                <a:r>
                  <a:rPr lang="en-US" sz="3600" dirty="0"/>
                  <a:t> but </a:t>
                </a:r>
                <a14:m>
                  <m:oMath xmlns:m="http://schemas.openxmlformats.org/officeDocument/2006/math">
                    <m:r>
                      <a:rPr lang="en-US" sz="3600" b="0" i="1" smtClean="0">
                        <a:latin typeface="Cambria Math" panose="02040503050406030204" pitchFamily="18" charset="0"/>
                      </a:rPr>
                      <m:t>𝑂</m:t>
                    </m:r>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1.768</m:t>
                        </m:r>
                      </m:sup>
                    </m:sSup>
                    <m:r>
                      <a:rPr lang="en-US" sz="3600" b="0" i="1" smtClean="0">
                        <a:latin typeface="Cambria Math" panose="02040503050406030204" pitchFamily="18" charset="0"/>
                      </a:rPr>
                      <m:t>)</m:t>
                    </m:r>
                  </m:oMath>
                </a14:m>
                <a:r>
                  <a:rPr lang="en-US" sz="3600" dirty="0"/>
                  <a:t>.</a:t>
                </a:r>
              </a:p>
              <a:p>
                <a:r>
                  <a:rPr lang="en-US" sz="3600" dirty="0"/>
                  <a:t>The bandwidth cost of Argon2i is </a:t>
                </a:r>
                <a14:m>
                  <m:oMath xmlns:m="http://schemas.openxmlformats.org/officeDocument/2006/math">
                    <m:r>
                      <m:rPr>
                        <m:sty m:val="p"/>
                      </m:rPr>
                      <a:rPr lang="en-US" sz="3600">
                        <a:latin typeface="Cambria Math" panose="02040503050406030204" pitchFamily="18" charset="0"/>
                      </a:rPr>
                      <m:t>Ω</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𝑛</m:t>
                        </m:r>
                      </m:e>
                      <m:sup>
                        <m:r>
                          <a:rPr lang="en-US" sz="3600" b="0" i="1" smtClean="0">
                            <a:latin typeface="Cambria Math" panose="02040503050406030204" pitchFamily="18" charset="0"/>
                          </a:rPr>
                          <m:t>5/3</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𝑟</m:t>
                        </m:r>
                      </m:sub>
                    </m:sSub>
                    <m:r>
                      <a:rPr lang="en-US" sz="3600" b="0" i="1" smtClean="0">
                        <a:latin typeface="Cambria Math" panose="02040503050406030204" pitchFamily="18" charset="0"/>
                      </a:rPr>
                      <m:t>+</m:t>
                    </m:r>
                    <m:r>
                      <a:rPr lang="en-US" sz="3600" b="0" i="1" smtClean="0">
                        <a:latin typeface="Cambria Math" panose="02040503050406030204" pitchFamily="18" charset="0"/>
                      </a:rPr>
                      <m:t>𝑛</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𝑏</m:t>
                        </m:r>
                      </m:sub>
                    </m:sSub>
                    <m:r>
                      <a:rPr lang="en-US" sz="3600" i="1">
                        <a:latin typeface="Cambria Math" panose="02040503050406030204" pitchFamily="18" charset="0"/>
                      </a:rPr>
                      <m:t>)</m:t>
                    </m:r>
                  </m:oMath>
                </a14:m>
                <a:r>
                  <a:rPr lang="en-US" sz="3600" dirty="0"/>
                  <a:t> .</a:t>
                </a:r>
              </a:p>
              <a:p>
                <a14:m>
                  <m:oMath xmlns:m="http://schemas.openxmlformats.org/officeDocument/2006/math">
                    <m:r>
                      <m:rPr>
                        <m:sty m:val="p"/>
                      </m:rPr>
                      <a:rPr lang="en-US" sz="3600">
                        <a:latin typeface="Cambria Math" panose="02040503050406030204" pitchFamily="18" charset="0"/>
                      </a:rPr>
                      <m:t>BWC</m:t>
                    </m:r>
                    <m:r>
                      <a:rPr lang="en-US" sz="3600" i="1">
                        <a:latin typeface="Cambria Math" panose="02040503050406030204" pitchFamily="18" charset="0"/>
                      </a:rPr>
                      <m:t>(</m:t>
                    </m:r>
                    <m:r>
                      <a:rPr lang="en-US" sz="3600" i="1">
                        <a:latin typeface="Cambria Math" panose="02040503050406030204" pitchFamily="18" charset="0"/>
                      </a:rPr>
                      <m:t>𝑓</m:t>
                    </m:r>
                    <m:r>
                      <a:rPr lang="en-US" sz="3600" i="1">
                        <a:latin typeface="Cambria Math" panose="02040503050406030204" pitchFamily="18" charset="0"/>
                      </a:rPr>
                      <m:t>)=</m:t>
                    </m:r>
                    <m:r>
                      <m:rPr>
                        <m:sty m:val="p"/>
                      </m:rPr>
                      <a:rPr lang="en-US" sz="3600" b="0" i="0" smtClean="0">
                        <a:latin typeface="Cambria Math" panose="02040503050406030204" pitchFamily="18" charset="0"/>
                      </a:rPr>
                      <m:t>Ω</m:t>
                    </m:r>
                    <m:d>
                      <m:dPr>
                        <m:ctrlPr>
                          <a:rPr lang="en-US" sz="3600" b="0" i="1" smtClean="0">
                            <a:latin typeface="Cambria Math" panose="02040503050406030204" pitchFamily="18" charset="0"/>
                          </a:rPr>
                        </m:ctrlPr>
                      </m:dPr>
                      <m:e>
                        <m:rad>
                          <m:radPr>
                            <m:degHide m:val="on"/>
                            <m:ctrlPr>
                              <a:rPr lang="en-US" sz="3600" b="0" i="1" smtClean="0">
                                <a:latin typeface="Cambria Math" panose="02040503050406030204" pitchFamily="18" charset="0"/>
                              </a:rPr>
                            </m:ctrlPr>
                          </m:radPr>
                          <m:deg/>
                          <m:e>
                            <m:sSub>
                              <m:sSubPr>
                                <m:ctrlPr>
                                  <a:rPr lang="en-US" sz="3600" i="1">
                                    <a:latin typeface="Cambria Math" panose="02040503050406030204" pitchFamily="18" charset="0"/>
                                  </a:rPr>
                                </m:ctrlPr>
                              </m:sSubPr>
                              <m:e>
                                <m:r>
                                  <a:rPr lang="en-US" sz="3600" i="1">
                                    <a:latin typeface="Cambria Math" panose="02040503050406030204" pitchFamily="18" charset="0"/>
                                  </a:rPr>
                                  <m:t>𝑐</m:t>
                                </m:r>
                              </m:e>
                              <m:sub>
                                <m:r>
                                  <a:rPr lang="en-US" sz="3600" i="1">
                                    <a:latin typeface="Cambria Math" panose="02040503050406030204" pitchFamily="18" charset="0"/>
                                  </a:rPr>
                                  <m:t>𝑏</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𝑐</m:t>
                                </m:r>
                              </m:e>
                              <m:sub>
                                <m:r>
                                  <a:rPr lang="en-US" sz="3600" i="1">
                                    <a:latin typeface="Cambria Math" panose="02040503050406030204" pitchFamily="18" charset="0"/>
                                  </a:rPr>
                                  <m:t>𝑟</m:t>
                                </m:r>
                              </m:sub>
                            </m:sSub>
                            <m:r>
                              <m:rPr>
                                <m:sty m:val="p"/>
                              </m:rPr>
                              <a:rPr lang="en-US" sz="3600">
                                <a:latin typeface="Cambria Math" panose="02040503050406030204" pitchFamily="18" charset="0"/>
                              </a:rPr>
                              <m:t>CMC</m:t>
                            </m:r>
                            <m:d>
                              <m:dPr>
                                <m:ctrlPr>
                                  <a:rPr lang="en-US" sz="3600" i="1">
                                    <a:latin typeface="Cambria Math" panose="02040503050406030204" pitchFamily="18" charset="0"/>
                                  </a:rPr>
                                </m:ctrlPr>
                              </m:dPr>
                              <m:e>
                                <m:r>
                                  <a:rPr lang="en-US" sz="3600" i="1">
                                    <a:latin typeface="Cambria Math" panose="02040503050406030204" pitchFamily="18" charset="0"/>
                                  </a:rPr>
                                  <m:t>𝑓</m:t>
                                </m:r>
                              </m:e>
                            </m:d>
                          </m:e>
                        </m:ra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𝑏</m:t>
                            </m:r>
                          </m:sub>
                        </m:sSub>
                        <m:r>
                          <a:rPr lang="en-US" sz="3600" b="0" i="1" smtClean="0">
                            <a:latin typeface="Cambria Math" panose="02040503050406030204" pitchFamily="18" charset="0"/>
                          </a:rPr>
                          <m:t>𝑚</m:t>
                        </m:r>
                      </m:e>
                    </m:d>
                  </m:oMath>
                </a14:m>
                <a:r>
                  <a:rPr lang="en-US" sz="3600" i="1" dirty="0"/>
                  <a:t>, </a:t>
                </a:r>
                <a:r>
                  <a:rPr lang="en-US" sz="3600" dirty="0"/>
                  <a:t>where BWC is the bandwidth cost and   CMC is the cumulative memory cost of evaluating a function </a:t>
                </a:r>
                <a14:m>
                  <m:oMath xmlns:m="http://schemas.openxmlformats.org/officeDocument/2006/math">
                    <m:r>
                      <a:rPr lang="en-US" sz="3600" i="1">
                        <a:latin typeface="Cambria Math" panose="02040503050406030204" pitchFamily="18" charset="0"/>
                      </a:rPr>
                      <m:t>𝑓</m:t>
                    </m:r>
                  </m:oMath>
                </a14:m>
                <a:r>
                  <a:rPr lang="en-US" sz="3600" i="1" dirty="0"/>
                  <a:t>.</a:t>
                </a:r>
              </a:p>
            </p:txBody>
          </p:sp>
        </mc:Choice>
        <mc:Fallback>
          <p:sp>
            <p:nvSpPr>
              <p:cNvPr id="56" name="Content Placeholder 55">
                <a:extLst>
                  <a:ext uri="{FF2B5EF4-FFF2-40B4-BE49-F238E27FC236}">
                    <a16:creationId xmlns:a16="http://schemas.microsoft.com/office/drawing/2014/main" id="{53C2BB96-4AC3-4E5B-B4C3-C325945DE20D}"/>
                  </a:ext>
                </a:extLst>
              </p:cNvPr>
              <p:cNvSpPr>
                <a:spLocks noGrp="1" noRot="1" noChangeAspect="1" noMove="1" noResize="1" noEditPoints="1" noAdjustHandles="1" noChangeArrowheads="1" noChangeShapeType="1" noTextEdit="1"/>
              </p:cNvSpPr>
              <p:nvPr>
                <p:ph sz="quarter" idx="32"/>
              </p:nvPr>
            </p:nvSpPr>
            <p:spPr>
              <a:xfrm>
                <a:off x="33781842" y="7123670"/>
                <a:ext cx="16372997" cy="18148816"/>
              </a:xfrm>
              <a:blipFill>
                <a:blip r:embed="rId22"/>
                <a:stretch>
                  <a:fillRect r="-484" b="-1108"/>
                </a:stretch>
              </a:blipFill>
            </p:spPr>
            <p:txBody>
              <a:bodyPr/>
              <a:lstStyle/>
              <a:p>
                <a:r>
                  <a:rPr lang="en-US">
                    <a:noFill/>
                  </a:rPr>
                  <a:t> </a:t>
                </a:r>
              </a:p>
            </p:txBody>
          </p:sp>
        </mc:Fallback>
      </mc:AlternateContent>
      <p:pic>
        <p:nvPicPr>
          <p:cNvPr id="57" name="Picture 56">
            <a:extLst>
              <a:ext uri="{FF2B5EF4-FFF2-40B4-BE49-F238E27FC236}">
                <a16:creationId xmlns:a16="http://schemas.microsoft.com/office/drawing/2014/main" id="{CFD1F3D1-5076-4D13-818A-6207B0C3DF96}"/>
              </a:ext>
            </a:extLst>
          </p:cNvPr>
          <p:cNvPicPr>
            <a:picLocks noChangeAspect="1"/>
          </p:cNvPicPr>
          <p:nvPr/>
        </p:nvPicPr>
        <p:blipFill>
          <a:blip r:embed="rId23"/>
          <a:stretch>
            <a:fillRect/>
          </a:stretch>
        </p:blipFill>
        <p:spPr>
          <a:xfrm>
            <a:off x="42336288" y="720850"/>
            <a:ext cx="4023792" cy="3698750"/>
          </a:xfrm>
          <a:prstGeom prst="rect">
            <a:avLst/>
          </a:prstGeom>
        </p:spPr>
      </p:pic>
      <p:pic>
        <p:nvPicPr>
          <p:cNvPr id="59" name="Picture 58">
            <a:extLst>
              <a:ext uri="{FF2B5EF4-FFF2-40B4-BE49-F238E27FC236}">
                <a16:creationId xmlns:a16="http://schemas.microsoft.com/office/drawing/2014/main" id="{CBA91990-9726-44A5-929F-CBBDBAE62975}"/>
              </a:ext>
            </a:extLst>
          </p:cNvPr>
          <p:cNvPicPr>
            <a:picLocks noChangeAspect="1"/>
          </p:cNvPicPr>
          <p:nvPr/>
        </p:nvPicPr>
        <p:blipFill>
          <a:blip r:embed="rId24"/>
          <a:stretch>
            <a:fillRect/>
          </a:stretch>
        </p:blipFill>
        <p:spPr>
          <a:xfrm>
            <a:off x="4732898" y="727336"/>
            <a:ext cx="3774635" cy="3774635"/>
          </a:xfrm>
          <a:prstGeom prst="rect">
            <a:avLst/>
          </a:prstGeom>
        </p:spPr>
      </p:pic>
      <p:cxnSp>
        <p:nvCxnSpPr>
          <p:cNvPr id="60" name="Straight Arrow Connector 59">
            <a:extLst>
              <a:ext uri="{FF2B5EF4-FFF2-40B4-BE49-F238E27FC236}">
                <a16:creationId xmlns:a16="http://schemas.microsoft.com/office/drawing/2014/main" id="{04600E3C-7258-4F63-8B1B-B10D85DDA35E}"/>
              </a:ext>
            </a:extLst>
          </p:cNvPr>
          <p:cNvCxnSpPr>
            <a:cxnSpLocks/>
          </p:cNvCxnSpPr>
          <p:nvPr/>
        </p:nvCxnSpPr>
        <p:spPr>
          <a:xfrm>
            <a:off x="35803369"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5E0460B-2B71-4764-AF89-0905A1780512}"/>
              </a:ext>
            </a:extLst>
          </p:cNvPr>
          <p:cNvCxnSpPr>
            <a:cxnSpLocks/>
          </p:cNvCxnSpPr>
          <p:nvPr/>
        </p:nvCxnSpPr>
        <p:spPr>
          <a:xfrm>
            <a:off x="37232508"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08E7D1-C2D4-4315-93F0-3295299D2FAE}"/>
              </a:ext>
            </a:extLst>
          </p:cNvPr>
          <p:cNvCxnSpPr>
            <a:cxnSpLocks/>
          </p:cNvCxnSpPr>
          <p:nvPr/>
        </p:nvCxnSpPr>
        <p:spPr>
          <a:xfrm>
            <a:off x="38661647"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961B76D-2F29-4865-BA8A-D2E8B4202129}"/>
              </a:ext>
            </a:extLst>
          </p:cNvPr>
          <p:cNvCxnSpPr>
            <a:cxnSpLocks/>
          </p:cNvCxnSpPr>
          <p:nvPr/>
        </p:nvCxnSpPr>
        <p:spPr>
          <a:xfrm>
            <a:off x="40079900"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41E167ED-9268-46D6-A827-3E227A57E000}"/>
              </a:ext>
            </a:extLst>
          </p:cNvPr>
          <p:cNvSpPr/>
          <p:nvPr/>
        </p:nvSpPr>
        <p:spPr>
          <a:xfrm>
            <a:off x="34941065" y="9220813"/>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Curved Connector 16">
            <a:extLst>
              <a:ext uri="{FF2B5EF4-FFF2-40B4-BE49-F238E27FC236}">
                <a16:creationId xmlns:a16="http://schemas.microsoft.com/office/drawing/2014/main" id="{7C53A1C4-6F93-4656-A9FF-A14B3F2A4A2B}"/>
              </a:ext>
            </a:extLst>
          </p:cNvPr>
          <p:cNvCxnSpPr>
            <a:cxnSpLocks/>
          </p:cNvCxnSpPr>
          <p:nvPr/>
        </p:nvCxnSpPr>
        <p:spPr>
          <a:xfrm rot="5400000" flipH="1" flipV="1">
            <a:off x="36788913" y="7790766"/>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17">
            <a:extLst>
              <a:ext uri="{FF2B5EF4-FFF2-40B4-BE49-F238E27FC236}">
                <a16:creationId xmlns:a16="http://schemas.microsoft.com/office/drawing/2014/main" id="{2D0D3B7A-5AF7-4838-8CB9-75F112E04935}"/>
              </a:ext>
            </a:extLst>
          </p:cNvPr>
          <p:cNvCxnSpPr>
            <a:cxnSpLocks/>
            <a:stCxn id="65" idx="4"/>
            <a:endCxn id="74" idx="4"/>
          </p:cNvCxnSpPr>
          <p:nvPr/>
        </p:nvCxnSpPr>
        <p:spPr>
          <a:xfrm rot="16200000" flipH="1">
            <a:off x="38215752" y="7233363"/>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18">
            <a:extLst>
              <a:ext uri="{FF2B5EF4-FFF2-40B4-BE49-F238E27FC236}">
                <a16:creationId xmlns:a16="http://schemas.microsoft.com/office/drawing/2014/main" id="{67B89180-8189-4E1A-8F8B-6F7F81B7856C}"/>
              </a:ext>
            </a:extLst>
          </p:cNvPr>
          <p:cNvCxnSpPr>
            <a:cxnSpLocks/>
          </p:cNvCxnSpPr>
          <p:nvPr/>
        </p:nvCxnSpPr>
        <p:spPr>
          <a:xfrm rot="5400000" flipH="1" flipV="1">
            <a:off x="38200816" y="8627153"/>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D54BF85-C9B4-4F9B-A6CC-EB5310431D2B}"/>
              </a:ext>
            </a:extLst>
          </p:cNvPr>
          <p:cNvSpPr/>
          <p:nvPr/>
        </p:nvSpPr>
        <p:spPr>
          <a:xfrm>
            <a:off x="36337545" y="9189062"/>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B92109F5-91D8-49AC-9880-ABE3C236D97A}"/>
              </a:ext>
            </a:extLst>
          </p:cNvPr>
          <p:cNvSpPr/>
          <p:nvPr/>
        </p:nvSpPr>
        <p:spPr>
          <a:xfrm>
            <a:off x="37758909" y="9239863"/>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8B931BA8-67D9-426E-B3D8-6EAA43B36C9A}"/>
              </a:ext>
            </a:extLst>
          </p:cNvPr>
          <p:cNvSpPr/>
          <p:nvPr/>
        </p:nvSpPr>
        <p:spPr>
          <a:xfrm>
            <a:off x="39191936" y="9214462"/>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B85AC567-80E4-4DCF-BEAC-2C84488747BC}"/>
              </a:ext>
            </a:extLst>
          </p:cNvPr>
          <p:cNvSpPr/>
          <p:nvPr/>
        </p:nvSpPr>
        <p:spPr>
          <a:xfrm>
            <a:off x="40634099" y="9240776"/>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CDBDC595-BD20-4945-BA50-E4D89873FC62}"/>
              </a:ext>
            </a:extLst>
          </p:cNvPr>
          <p:cNvCxnSpPr>
            <a:cxnSpLocks/>
          </p:cNvCxnSpPr>
          <p:nvPr/>
        </p:nvCxnSpPr>
        <p:spPr>
          <a:xfrm>
            <a:off x="42967820"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B4DD518-D930-4459-BFEB-943A10A97916}"/>
              </a:ext>
            </a:extLst>
          </p:cNvPr>
          <p:cNvCxnSpPr>
            <a:cxnSpLocks/>
          </p:cNvCxnSpPr>
          <p:nvPr/>
        </p:nvCxnSpPr>
        <p:spPr>
          <a:xfrm>
            <a:off x="44396959"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3F65621-BA9A-448B-BBDC-69F9E4E3225F}"/>
              </a:ext>
            </a:extLst>
          </p:cNvPr>
          <p:cNvCxnSpPr>
            <a:cxnSpLocks/>
          </p:cNvCxnSpPr>
          <p:nvPr/>
        </p:nvCxnSpPr>
        <p:spPr>
          <a:xfrm>
            <a:off x="45826098"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8A3E3DE-C972-4281-A9B8-3268CFE10E98}"/>
              </a:ext>
            </a:extLst>
          </p:cNvPr>
          <p:cNvCxnSpPr>
            <a:cxnSpLocks/>
          </p:cNvCxnSpPr>
          <p:nvPr/>
        </p:nvCxnSpPr>
        <p:spPr>
          <a:xfrm>
            <a:off x="47244351" y="9639005"/>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7895F4B8-278F-4A09-9A44-0CE44F48A4FE}"/>
              </a:ext>
            </a:extLst>
          </p:cNvPr>
          <p:cNvSpPr/>
          <p:nvPr/>
        </p:nvSpPr>
        <p:spPr>
          <a:xfrm>
            <a:off x="42105516" y="9220813"/>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5" name="Curved Connector 16">
            <a:extLst>
              <a:ext uri="{FF2B5EF4-FFF2-40B4-BE49-F238E27FC236}">
                <a16:creationId xmlns:a16="http://schemas.microsoft.com/office/drawing/2014/main" id="{A6702247-1273-45FD-AC33-D5378D342EDD}"/>
              </a:ext>
            </a:extLst>
          </p:cNvPr>
          <p:cNvCxnSpPr>
            <a:cxnSpLocks/>
          </p:cNvCxnSpPr>
          <p:nvPr/>
        </p:nvCxnSpPr>
        <p:spPr>
          <a:xfrm rot="5400000" flipH="1" flipV="1">
            <a:off x="43953364" y="7790766"/>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17">
            <a:extLst>
              <a:ext uri="{FF2B5EF4-FFF2-40B4-BE49-F238E27FC236}">
                <a16:creationId xmlns:a16="http://schemas.microsoft.com/office/drawing/2014/main" id="{5B26E1B0-FE2C-40ED-92D3-51779AB38AE9}"/>
              </a:ext>
            </a:extLst>
          </p:cNvPr>
          <p:cNvCxnSpPr>
            <a:cxnSpLocks/>
            <a:stCxn id="84" idx="4"/>
            <a:endCxn id="91" idx="4"/>
          </p:cNvCxnSpPr>
          <p:nvPr/>
        </p:nvCxnSpPr>
        <p:spPr>
          <a:xfrm rot="16200000" flipH="1">
            <a:off x="45380203" y="7233363"/>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18">
            <a:extLst>
              <a:ext uri="{FF2B5EF4-FFF2-40B4-BE49-F238E27FC236}">
                <a16:creationId xmlns:a16="http://schemas.microsoft.com/office/drawing/2014/main" id="{D9086CAC-238E-42DA-835C-26CAF58D2C9D}"/>
              </a:ext>
            </a:extLst>
          </p:cNvPr>
          <p:cNvCxnSpPr>
            <a:cxnSpLocks/>
          </p:cNvCxnSpPr>
          <p:nvPr/>
        </p:nvCxnSpPr>
        <p:spPr>
          <a:xfrm rot="5400000" flipH="1" flipV="1">
            <a:off x="45365267" y="8627153"/>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0686D28C-EA32-4152-92A8-A558649E6DC6}"/>
              </a:ext>
            </a:extLst>
          </p:cNvPr>
          <p:cNvSpPr/>
          <p:nvPr/>
        </p:nvSpPr>
        <p:spPr>
          <a:xfrm>
            <a:off x="43501996" y="9189062"/>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FBFFA160-97E8-4D2D-8495-A965F29C5E19}"/>
              </a:ext>
            </a:extLst>
          </p:cNvPr>
          <p:cNvSpPr/>
          <p:nvPr/>
        </p:nvSpPr>
        <p:spPr>
          <a:xfrm>
            <a:off x="44923360" y="9239863"/>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5729C805-8310-4D01-9589-6FEA550ED21A}"/>
              </a:ext>
            </a:extLst>
          </p:cNvPr>
          <p:cNvSpPr/>
          <p:nvPr/>
        </p:nvSpPr>
        <p:spPr>
          <a:xfrm>
            <a:off x="46356387" y="9214462"/>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9A9695A1-CE77-4E35-8444-165313AE0F94}"/>
              </a:ext>
            </a:extLst>
          </p:cNvPr>
          <p:cNvSpPr/>
          <p:nvPr/>
        </p:nvSpPr>
        <p:spPr>
          <a:xfrm>
            <a:off x="47798550" y="9240776"/>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3" name="Straight Arrow Connector 142">
            <a:extLst>
              <a:ext uri="{FF2B5EF4-FFF2-40B4-BE49-F238E27FC236}">
                <a16:creationId xmlns:a16="http://schemas.microsoft.com/office/drawing/2014/main" id="{1FF5FF79-CC5F-42F8-BB44-FBEF33478A14}"/>
              </a:ext>
            </a:extLst>
          </p:cNvPr>
          <p:cNvCxnSpPr>
            <a:cxnSpLocks/>
          </p:cNvCxnSpPr>
          <p:nvPr/>
        </p:nvCxnSpPr>
        <p:spPr>
          <a:xfrm>
            <a:off x="35803369"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5BA949D-FB10-4A8E-B979-0EB628F6582C}"/>
              </a:ext>
            </a:extLst>
          </p:cNvPr>
          <p:cNvCxnSpPr>
            <a:cxnSpLocks/>
          </p:cNvCxnSpPr>
          <p:nvPr/>
        </p:nvCxnSpPr>
        <p:spPr>
          <a:xfrm>
            <a:off x="37232508"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3E00560-9C6F-4707-A3EE-309957E06361}"/>
              </a:ext>
            </a:extLst>
          </p:cNvPr>
          <p:cNvCxnSpPr>
            <a:cxnSpLocks/>
          </p:cNvCxnSpPr>
          <p:nvPr/>
        </p:nvCxnSpPr>
        <p:spPr>
          <a:xfrm>
            <a:off x="38661647"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2BA4A74-47F7-4191-BE17-538807EA716C}"/>
              </a:ext>
            </a:extLst>
          </p:cNvPr>
          <p:cNvCxnSpPr>
            <a:cxnSpLocks/>
          </p:cNvCxnSpPr>
          <p:nvPr/>
        </p:nvCxnSpPr>
        <p:spPr>
          <a:xfrm>
            <a:off x="40079900"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B8E527A7-4D95-42D4-9558-35EEB19FCCC8}"/>
              </a:ext>
            </a:extLst>
          </p:cNvPr>
          <p:cNvSpPr/>
          <p:nvPr/>
        </p:nvSpPr>
        <p:spPr>
          <a:xfrm>
            <a:off x="34941065" y="11721474"/>
            <a:ext cx="876300" cy="849086"/>
          </a:xfrm>
          <a:prstGeom prst="ellipse">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8" name="Curved Connector 16">
            <a:extLst>
              <a:ext uri="{FF2B5EF4-FFF2-40B4-BE49-F238E27FC236}">
                <a16:creationId xmlns:a16="http://schemas.microsoft.com/office/drawing/2014/main" id="{836A1C40-2822-48FA-B851-263DCA7C91FF}"/>
              </a:ext>
            </a:extLst>
          </p:cNvPr>
          <p:cNvCxnSpPr>
            <a:cxnSpLocks/>
          </p:cNvCxnSpPr>
          <p:nvPr/>
        </p:nvCxnSpPr>
        <p:spPr>
          <a:xfrm rot="5400000" flipH="1" flipV="1">
            <a:off x="36788913" y="10291428"/>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7">
            <a:extLst>
              <a:ext uri="{FF2B5EF4-FFF2-40B4-BE49-F238E27FC236}">
                <a16:creationId xmlns:a16="http://schemas.microsoft.com/office/drawing/2014/main" id="{D6F29313-4225-4F5C-BA62-3FB5223FAD09}"/>
              </a:ext>
            </a:extLst>
          </p:cNvPr>
          <p:cNvCxnSpPr>
            <a:cxnSpLocks/>
            <a:stCxn id="147" idx="4"/>
            <a:endCxn id="154" idx="4"/>
          </p:cNvCxnSpPr>
          <p:nvPr/>
        </p:nvCxnSpPr>
        <p:spPr>
          <a:xfrm rot="16200000" flipH="1">
            <a:off x="38215752" y="9734024"/>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8">
            <a:extLst>
              <a:ext uri="{FF2B5EF4-FFF2-40B4-BE49-F238E27FC236}">
                <a16:creationId xmlns:a16="http://schemas.microsoft.com/office/drawing/2014/main" id="{BCE8360B-BD41-49FC-964C-99A36C8A3E8F}"/>
              </a:ext>
            </a:extLst>
          </p:cNvPr>
          <p:cNvCxnSpPr>
            <a:cxnSpLocks/>
          </p:cNvCxnSpPr>
          <p:nvPr/>
        </p:nvCxnSpPr>
        <p:spPr>
          <a:xfrm rot="5400000" flipH="1" flipV="1">
            <a:off x="38200816" y="11127814"/>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EC589FBC-F731-48AD-9DB6-84FFEC1ABFB2}"/>
              </a:ext>
            </a:extLst>
          </p:cNvPr>
          <p:cNvSpPr/>
          <p:nvPr/>
        </p:nvSpPr>
        <p:spPr>
          <a:xfrm>
            <a:off x="36337545" y="11689723"/>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56F8EDCF-0C87-4879-B453-67710DE14FB1}"/>
              </a:ext>
            </a:extLst>
          </p:cNvPr>
          <p:cNvSpPr/>
          <p:nvPr/>
        </p:nvSpPr>
        <p:spPr>
          <a:xfrm>
            <a:off x="37758909" y="11740524"/>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B64566B6-98C7-4C83-8E02-4CE4FAA66AFF}"/>
              </a:ext>
            </a:extLst>
          </p:cNvPr>
          <p:cNvSpPr/>
          <p:nvPr/>
        </p:nvSpPr>
        <p:spPr>
          <a:xfrm>
            <a:off x="39191936" y="11715123"/>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33B3682B-3642-4B2F-A422-C075024E194E}"/>
              </a:ext>
            </a:extLst>
          </p:cNvPr>
          <p:cNvSpPr/>
          <p:nvPr/>
        </p:nvSpPr>
        <p:spPr>
          <a:xfrm>
            <a:off x="40634099" y="1174143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Straight Arrow Connector 154">
            <a:extLst>
              <a:ext uri="{FF2B5EF4-FFF2-40B4-BE49-F238E27FC236}">
                <a16:creationId xmlns:a16="http://schemas.microsoft.com/office/drawing/2014/main" id="{7DEA65FB-0249-42E4-B3AE-171F11A375F3}"/>
              </a:ext>
            </a:extLst>
          </p:cNvPr>
          <p:cNvCxnSpPr>
            <a:cxnSpLocks/>
          </p:cNvCxnSpPr>
          <p:nvPr/>
        </p:nvCxnSpPr>
        <p:spPr>
          <a:xfrm>
            <a:off x="42967820"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AD8552-3011-46ED-9C00-65B4F49C5E37}"/>
              </a:ext>
            </a:extLst>
          </p:cNvPr>
          <p:cNvCxnSpPr>
            <a:cxnSpLocks/>
          </p:cNvCxnSpPr>
          <p:nvPr/>
        </p:nvCxnSpPr>
        <p:spPr>
          <a:xfrm>
            <a:off x="44396959"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1DDDB74-6E92-4518-8A71-12B0F859E4A4}"/>
              </a:ext>
            </a:extLst>
          </p:cNvPr>
          <p:cNvCxnSpPr>
            <a:cxnSpLocks/>
          </p:cNvCxnSpPr>
          <p:nvPr/>
        </p:nvCxnSpPr>
        <p:spPr>
          <a:xfrm>
            <a:off x="45826098"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0DD3C51-51C0-462D-B504-3746B68435E6}"/>
              </a:ext>
            </a:extLst>
          </p:cNvPr>
          <p:cNvCxnSpPr>
            <a:cxnSpLocks/>
          </p:cNvCxnSpPr>
          <p:nvPr/>
        </p:nvCxnSpPr>
        <p:spPr>
          <a:xfrm>
            <a:off x="47244351" y="1213966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8F7A8674-1A2C-400C-B515-97D9795D1B8A}"/>
              </a:ext>
            </a:extLst>
          </p:cNvPr>
          <p:cNvSpPr/>
          <p:nvPr/>
        </p:nvSpPr>
        <p:spPr>
          <a:xfrm>
            <a:off x="42105516" y="11721474"/>
            <a:ext cx="876300" cy="849086"/>
          </a:xfrm>
          <a:prstGeom prst="ellipse">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0" name="Curved Connector 16">
            <a:extLst>
              <a:ext uri="{FF2B5EF4-FFF2-40B4-BE49-F238E27FC236}">
                <a16:creationId xmlns:a16="http://schemas.microsoft.com/office/drawing/2014/main" id="{2ACF3560-E5EA-4A88-B206-62B0C51477B9}"/>
              </a:ext>
            </a:extLst>
          </p:cNvPr>
          <p:cNvCxnSpPr>
            <a:cxnSpLocks/>
          </p:cNvCxnSpPr>
          <p:nvPr/>
        </p:nvCxnSpPr>
        <p:spPr>
          <a:xfrm rot="5400000" flipH="1" flipV="1">
            <a:off x="43953364" y="10291428"/>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1" name="Curved Connector 17">
            <a:extLst>
              <a:ext uri="{FF2B5EF4-FFF2-40B4-BE49-F238E27FC236}">
                <a16:creationId xmlns:a16="http://schemas.microsoft.com/office/drawing/2014/main" id="{9C471CFF-9572-4E1D-A8EC-8FD2C79260E9}"/>
              </a:ext>
            </a:extLst>
          </p:cNvPr>
          <p:cNvCxnSpPr>
            <a:cxnSpLocks/>
            <a:stCxn id="159" idx="4"/>
            <a:endCxn id="166" idx="4"/>
          </p:cNvCxnSpPr>
          <p:nvPr/>
        </p:nvCxnSpPr>
        <p:spPr>
          <a:xfrm rot="16200000" flipH="1">
            <a:off x="45380203" y="9734024"/>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8">
            <a:extLst>
              <a:ext uri="{FF2B5EF4-FFF2-40B4-BE49-F238E27FC236}">
                <a16:creationId xmlns:a16="http://schemas.microsoft.com/office/drawing/2014/main" id="{1F58E674-F1B6-4C41-BE28-FCF8B4A07CD8}"/>
              </a:ext>
            </a:extLst>
          </p:cNvPr>
          <p:cNvCxnSpPr>
            <a:cxnSpLocks/>
          </p:cNvCxnSpPr>
          <p:nvPr/>
        </p:nvCxnSpPr>
        <p:spPr>
          <a:xfrm rot="5400000" flipH="1" flipV="1">
            <a:off x="45365267" y="11127814"/>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88FF3509-70F2-4ED2-A197-E23F6FA3797F}"/>
              </a:ext>
            </a:extLst>
          </p:cNvPr>
          <p:cNvSpPr/>
          <p:nvPr/>
        </p:nvSpPr>
        <p:spPr>
          <a:xfrm>
            <a:off x="43501996" y="11689723"/>
            <a:ext cx="876300" cy="8490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a:extLst>
              <a:ext uri="{FF2B5EF4-FFF2-40B4-BE49-F238E27FC236}">
                <a16:creationId xmlns:a16="http://schemas.microsoft.com/office/drawing/2014/main" id="{2F51C006-4DD4-4330-8861-710914155A01}"/>
              </a:ext>
            </a:extLst>
          </p:cNvPr>
          <p:cNvSpPr/>
          <p:nvPr/>
        </p:nvSpPr>
        <p:spPr>
          <a:xfrm>
            <a:off x="44923360" y="11740524"/>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AF4B9ACD-10D7-4BDD-A08B-6E748C8F067A}"/>
              </a:ext>
            </a:extLst>
          </p:cNvPr>
          <p:cNvSpPr/>
          <p:nvPr/>
        </p:nvSpPr>
        <p:spPr>
          <a:xfrm>
            <a:off x="46356387" y="11715123"/>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1C0447DC-3B9A-4EE6-A242-1617ABB3093F}"/>
              </a:ext>
            </a:extLst>
          </p:cNvPr>
          <p:cNvSpPr/>
          <p:nvPr/>
        </p:nvSpPr>
        <p:spPr>
          <a:xfrm>
            <a:off x="47798550" y="1174143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5" name="Straight Arrow Connector 214">
            <a:extLst>
              <a:ext uri="{FF2B5EF4-FFF2-40B4-BE49-F238E27FC236}">
                <a16:creationId xmlns:a16="http://schemas.microsoft.com/office/drawing/2014/main" id="{DC38E062-0508-4313-A565-950E842B2A9B}"/>
              </a:ext>
            </a:extLst>
          </p:cNvPr>
          <p:cNvCxnSpPr>
            <a:cxnSpLocks/>
          </p:cNvCxnSpPr>
          <p:nvPr/>
        </p:nvCxnSpPr>
        <p:spPr>
          <a:xfrm>
            <a:off x="35815617"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F7C958D-C4E7-4E6B-A2E4-21EE0C681068}"/>
              </a:ext>
            </a:extLst>
          </p:cNvPr>
          <p:cNvCxnSpPr>
            <a:cxnSpLocks/>
          </p:cNvCxnSpPr>
          <p:nvPr/>
        </p:nvCxnSpPr>
        <p:spPr>
          <a:xfrm>
            <a:off x="37244756"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137E9808-4F64-49F2-85CB-706CBCFCD7A6}"/>
              </a:ext>
            </a:extLst>
          </p:cNvPr>
          <p:cNvCxnSpPr>
            <a:cxnSpLocks/>
          </p:cNvCxnSpPr>
          <p:nvPr/>
        </p:nvCxnSpPr>
        <p:spPr>
          <a:xfrm>
            <a:off x="38673895"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3EB54AA6-F4A4-4922-A953-544B90D0E0F7}"/>
              </a:ext>
            </a:extLst>
          </p:cNvPr>
          <p:cNvCxnSpPr>
            <a:cxnSpLocks/>
          </p:cNvCxnSpPr>
          <p:nvPr/>
        </p:nvCxnSpPr>
        <p:spPr>
          <a:xfrm>
            <a:off x="40092148"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D2F66E01-C6E1-424C-9841-8E41A1EA7369}"/>
              </a:ext>
            </a:extLst>
          </p:cNvPr>
          <p:cNvSpPr/>
          <p:nvPr/>
        </p:nvSpPr>
        <p:spPr>
          <a:xfrm>
            <a:off x="34953313" y="14274759"/>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0" name="Curved Connector 16">
            <a:extLst>
              <a:ext uri="{FF2B5EF4-FFF2-40B4-BE49-F238E27FC236}">
                <a16:creationId xmlns:a16="http://schemas.microsoft.com/office/drawing/2014/main" id="{BFF9473D-5BAF-4B7A-AC56-A303D5F38962}"/>
              </a:ext>
            </a:extLst>
          </p:cNvPr>
          <p:cNvCxnSpPr>
            <a:cxnSpLocks/>
          </p:cNvCxnSpPr>
          <p:nvPr/>
        </p:nvCxnSpPr>
        <p:spPr>
          <a:xfrm rot="5400000" flipH="1" flipV="1">
            <a:off x="36801161" y="12844712"/>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1" name="Curved Connector 17">
            <a:extLst>
              <a:ext uri="{FF2B5EF4-FFF2-40B4-BE49-F238E27FC236}">
                <a16:creationId xmlns:a16="http://schemas.microsoft.com/office/drawing/2014/main" id="{0510DD95-9E37-4CF9-9709-C03407CF7985}"/>
              </a:ext>
            </a:extLst>
          </p:cNvPr>
          <p:cNvCxnSpPr>
            <a:cxnSpLocks/>
            <a:stCxn id="219" idx="4"/>
            <a:endCxn id="226" idx="4"/>
          </p:cNvCxnSpPr>
          <p:nvPr/>
        </p:nvCxnSpPr>
        <p:spPr>
          <a:xfrm rot="16200000" flipH="1">
            <a:off x="38228001" y="12287310"/>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2" name="Curved Connector 18">
            <a:extLst>
              <a:ext uri="{FF2B5EF4-FFF2-40B4-BE49-F238E27FC236}">
                <a16:creationId xmlns:a16="http://schemas.microsoft.com/office/drawing/2014/main" id="{F6B69182-B239-41E4-9071-A4E23EEEB13E}"/>
              </a:ext>
            </a:extLst>
          </p:cNvPr>
          <p:cNvCxnSpPr>
            <a:cxnSpLocks/>
          </p:cNvCxnSpPr>
          <p:nvPr/>
        </p:nvCxnSpPr>
        <p:spPr>
          <a:xfrm rot="5400000" flipH="1" flipV="1">
            <a:off x="38213065" y="13681098"/>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3" name="Oval 222">
            <a:extLst>
              <a:ext uri="{FF2B5EF4-FFF2-40B4-BE49-F238E27FC236}">
                <a16:creationId xmlns:a16="http://schemas.microsoft.com/office/drawing/2014/main" id="{598DC8AC-3568-4BAA-914C-5CA97F06A8C0}"/>
              </a:ext>
            </a:extLst>
          </p:cNvPr>
          <p:cNvSpPr/>
          <p:nvPr/>
        </p:nvSpPr>
        <p:spPr>
          <a:xfrm>
            <a:off x="36349793" y="1424300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a:extLst>
              <a:ext uri="{FF2B5EF4-FFF2-40B4-BE49-F238E27FC236}">
                <a16:creationId xmlns:a16="http://schemas.microsoft.com/office/drawing/2014/main" id="{285A5E9F-F6A4-446C-961A-56F1117500F8}"/>
              </a:ext>
            </a:extLst>
          </p:cNvPr>
          <p:cNvSpPr/>
          <p:nvPr/>
        </p:nvSpPr>
        <p:spPr>
          <a:xfrm>
            <a:off x="37771157" y="14293809"/>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Oval 224">
            <a:extLst>
              <a:ext uri="{FF2B5EF4-FFF2-40B4-BE49-F238E27FC236}">
                <a16:creationId xmlns:a16="http://schemas.microsoft.com/office/drawing/2014/main" id="{184A22BA-9391-4239-A019-8F869F74ECAA}"/>
              </a:ext>
            </a:extLst>
          </p:cNvPr>
          <p:cNvSpPr/>
          <p:nvPr/>
        </p:nvSpPr>
        <p:spPr>
          <a:xfrm>
            <a:off x="39204184" y="14268408"/>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a:extLst>
              <a:ext uri="{FF2B5EF4-FFF2-40B4-BE49-F238E27FC236}">
                <a16:creationId xmlns:a16="http://schemas.microsoft.com/office/drawing/2014/main" id="{72768AB8-8F6F-4A59-9BDE-7EF06B5B326B}"/>
              </a:ext>
            </a:extLst>
          </p:cNvPr>
          <p:cNvSpPr/>
          <p:nvPr/>
        </p:nvSpPr>
        <p:spPr>
          <a:xfrm>
            <a:off x="40646347" y="14294722"/>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7" name="Straight Arrow Connector 226">
            <a:extLst>
              <a:ext uri="{FF2B5EF4-FFF2-40B4-BE49-F238E27FC236}">
                <a16:creationId xmlns:a16="http://schemas.microsoft.com/office/drawing/2014/main" id="{DC22CDA3-AC13-4CA0-9117-74091E125DB0}"/>
              </a:ext>
            </a:extLst>
          </p:cNvPr>
          <p:cNvCxnSpPr>
            <a:cxnSpLocks/>
          </p:cNvCxnSpPr>
          <p:nvPr/>
        </p:nvCxnSpPr>
        <p:spPr>
          <a:xfrm>
            <a:off x="42980068"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432BA7-7464-42E1-8F03-E96E54D6E2A2}"/>
              </a:ext>
            </a:extLst>
          </p:cNvPr>
          <p:cNvCxnSpPr>
            <a:cxnSpLocks/>
          </p:cNvCxnSpPr>
          <p:nvPr/>
        </p:nvCxnSpPr>
        <p:spPr>
          <a:xfrm>
            <a:off x="44409207"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2231302C-CEF6-4BD1-9EF8-C27CEAEAFAA4}"/>
              </a:ext>
            </a:extLst>
          </p:cNvPr>
          <p:cNvCxnSpPr>
            <a:cxnSpLocks/>
          </p:cNvCxnSpPr>
          <p:nvPr/>
        </p:nvCxnSpPr>
        <p:spPr>
          <a:xfrm>
            <a:off x="45838346"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19E112CF-29D7-4BFF-94D1-54810DECF1A0}"/>
              </a:ext>
            </a:extLst>
          </p:cNvPr>
          <p:cNvCxnSpPr>
            <a:cxnSpLocks/>
          </p:cNvCxnSpPr>
          <p:nvPr/>
        </p:nvCxnSpPr>
        <p:spPr>
          <a:xfrm>
            <a:off x="47256599" y="1469295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1" name="Oval 230">
            <a:extLst>
              <a:ext uri="{FF2B5EF4-FFF2-40B4-BE49-F238E27FC236}">
                <a16:creationId xmlns:a16="http://schemas.microsoft.com/office/drawing/2014/main" id="{A57EF3D8-D63E-4462-8D66-49AB89264BD6}"/>
              </a:ext>
            </a:extLst>
          </p:cNvPr>
          <p:cNvSpPr/>
          <p:nvPr/>
        </p:nvSpPr>
        <p:spPr>
          <a:xfrm>
            <a:off x="42117764" y="14274759"/>
            <a:ext cx="876300" cy="8490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2" name="Curved Connector 16">
            <a:extLst>
              <a:ext uri="{FF2B5EF4-FFF2-40B4-BE49-F238E27FC236}">
                <a16:creationId xmlns:a16="http://schemas.microsoft.com/office/drawing/2014/main" id="{5D783C65-8B28-457B-9276-0A98EB7DCCA8}"/>
              </a:ext>
            </a:extLst>
          </p:cNvPr>
          <p:cNvCxnSpPr>
            <a:cxnSpLocks/>
          </p:cNvCxnSpPr>
          <p:nvPr/>
        </p:nvCxnSpPr>
        <p:spPr>
          <a:xfrm rot="5400000" flipH="1" flipV="1">
            <a:off x="43965613" y="12844712"/>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17">
            <a:extLst>
              <a:ext uri="{FF2B5EF4-FFF2-40B4-BE49-F238E27FC236}">
                <a16:creationId xmlns:a16="http://schemas.microsoft.com/office/drawing/2014/main" id="{C79B9C1E-02C9-4967-A3E5-8D831906EFD5}"/>
              </a:ext>
            </a:extLst>
          </p:cNvPr>
          <p:cNvCxnSpPr>
            <a:cxnSpLocks/>
            <a:stCxn id="231" idx="4"/>
            <a:endCxn id="238" idx="4"/>
          </p:cNvCxnSpPr>
          <p:nvPr/>
        </p:nvCxnSpPr>
        <p:spPr>
          <a:xfrm rot="16200000" flipH="1">
            <a:off x="45392452" y="12287310"/>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4" name="Curved Connector 18">
            <a:extLst>
              <a:ext uri="{FF2B5EF4-FFF2-40B4-BE49-F238E27FC236}">
                <a16:creationId xmlns:a16="http://schemas.microsoft.com/office/drawing/2014/main" id="{8C6C291F-800A-4EE3-BED1-5ED87A73AE75}"/>
              </a:ext>
            </a:extLst>
          </p:cNvPr>
          <p:cNvCxnSpPr>
            <a:cxnSpLocks/>
          </p:cNvCxnSpPr>
          <p:nvPr/>
        </p:nvCxnSpPr>
        <p:spPr>
          <a:xfrm rot="5400000" flipH="1" flipV="1">
            <a:off x="45377516" y="13681098"/>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5" name="Oval 234">
            <a:extLst>
              <a:ext uri="{FF2B5EF4-FFF2-40B4-BE49-F238E27FC236}">
                <a16:creationId xmlns:a16="http://schemas.microsoft.com/office/drawing/2014/main" id="{8E1DC0C2-85A6-401B-BCAB-1534E0286FFD}"/>
              </a:ext>
            </a:extLst>
          </p:cNvPr>
          <p:cNvSpPr/>
          <p:nvPr/>
        </p:nvSpPr>
        <p:spPr>
          <a:xfrm>
            <a:off x="43514244" y="14243008"/>
            <a:ext cx="876300" cy="8490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a:extLst>
              <a:ext uri="{FF2B5EF4-FFF2-40B4-BE49-F238E27FC236}">
                <a16:creationId xmlns:a16="http://schemas.microsoft.com/office/drawing/2014/main" id="{3522CD87-0690-4DA3-8438-AC7A81297A65}"/>
              </a:ext>
            </a:extLst>
          </p:cNvPr>
          <p:cNvSpPr/>
          <p:nvPr/>
        </p:nvSpPr>
        <p:spPr>
          <a:xfrm>
            <a:off x="44935608" y="14293809"/>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a:extLst>
              <a:ext uri="{FF2B5EF4-FFF2-40B4-BE49-F238E27FC236}">
                <a16:creationId xmlns:a16="http://schemas.microsoft.com/office/drawing/2014/main" id="{7CEE134F-1FB5-4A56-A34E-ECC4CEB59002}"/>
              </a:ext>
            </a:extLst>
          </p:cNvPr>
          <p:cNvSpPr/>
          <p:nvPr/>
        </p:nvSpPr>
        <p:spPr>
          <a:xfrm>
            <a:off x="46368635" y="1426840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a:extLst>
              <a:ext uri="{FF2B5EF4-FFF2-40B4-BE49-F238E27FC236}">
                <a16:creationId xmlns:a16="http://schemas.microsoft.com/office/drawing/2014/main" id="{36A7C4C1-95E8-42A0-9167-27C8BBBD61DC}"/>
              </a:ext>
            </a:extLst>
          </p:cNvPr>
          <p:cNvSpPr/>
          <p:nvPr/>
        </p:nvSpPr>
        <p:spPr>
          <a:xfrm>
            <a:off x="47810798" y="14294722"/>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39" name="Oval 238">
                <a:extLst>
                  <a:ext uri="{FF2B5EF4-FFF2-40B4-BE49-F238E27FC236}">
                    <a16:creationId xmlns:a16="http://schemas.microsoft.com/office/drawing/2014/main" id="{A3FF9856-395E-415A-90EA-91AFA36970E5}"/>
                  </a:ext>
                </a:extLst>
              </p:cNvPr>
              <p:cNvSpPr/>
              <p:nvPr/>
            </p:nvSpPr>
            <p:spPr>
              <a:xfrm>
                <a:off x="37233866" y="1971461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h</m:t>
                          </m:r>
                        </m:e>
                        <m:sub>
                          <m:r>
                            <a:rPr lang="en-US" sz="3200" i="1">
                              <a:solidFill>
                                <a:schemeClr val="tx1"/>
                              </a:solidFill>
                              <a:latin typeface="Cambria Math" panose="02040503050406030204" pitchFamily="18" charset="0"/>
                            </a:rPr>
                            <m:t>1</m:t>
                          </m:r>
                        </m:sub>
                      </m:sSub>
                    </m:oMath>
                  </m:oMathPara>
                </a14:m>
                <a:endParaRPr lang="en-US" sz="3200" dirty="0"/>
              </a:p>
            </p:txBody>
          </p:sp>
        </mc:Choice>
        <mc:Fallback>
          <p:sp>
            <p:nvSpPr>
              <p:cNvPr id="239" name="Oval 238">
                <a:extLst>
                  <a:ext uri="{FF2B5EF4-FFF2-40B4-BE49-F238E27FC236}">
                    <a16:creationId xmlns:a16="http://schemas.microsoft.com/office/drawing/2014/main" id="{A3FF9856-395E-415A-90EA-91AFA36970E5}"/>
                  </a:ext>
                </a:extLst>
              </p:cNvPr>
              <p:cNvSpPr>
                <a:spLocks noRot="1" noChangeAspect="1" noMove="1" noResize="1" noEditPoints="1" noAdjustHandles="1" noChangeArrowheads="1" noChangeShapeType="1" noTextEdit="1"/>
              </p:cNvSpPr>
              <p:nvPr/>
            </p:nvSpPr>
            <p:spPr>
              <a:xfrm>
                <a:off x="37233866" y="19714618"/>
                <a:ext cx="876300" cy="849086"/>
              </a:xfrm>
              <a:prstGeom prst="ellipse">
                <a:avLst/>
              </a:prstGeom>
              <a:blipFill>
                <a:blip r:embed="rId25"/>
                <a:stretch>
                  <a:fillRect/>
                </a:stretch>
              </a:blipFill>
              <a:ln w="38100"/>
            </p:spPr>
            <p:txBody>
              <a:bodyPr/>
              <a:lstStyle/>
              <a:p>
                <a:r>
                  <a:rPr lang="en-US">
                    <a:noFill/>
                  </a:rPr>
                  <a:t> </a:t>
                </a:r>
              </a:p>
            </p:txBody>
          </p:sp>
        </mc:Fallback>
      </mc:AlternateContent>
      <p:cxnSp>
        <p:nvCxnSpPr>
          <p:cNvPr id="240" name="Straight Arrow Connector 239">
            <a:extLst>
              <a:ext uri="{FF2B5EF4-FFF2-40B4-BE49-F238E27FC236}">
                <a16:creationId xmlns:a16="http://schemas.microsoft.com/office/drawing/2014/main" id="{E33701CA-6A6C-408D-8D8C-2874E4866752}"/>
              </a:ext>
            </a:extLst>
          </p:cNvPr>
          <p:cNvCxnSpPr>
            <a:stCxn id="239" idx="6"/>
          </p:cNvCxnSpPr>
          <p:nvPr/>
        </p:nvCxnSpPr>
        <p:spPr>
          <a:xfrm>
            <a:off x="38110168" y="2013916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2096FE17-45AF-4DE0-9D37-0DA4C0B4BBCC}"/>
              </a:ext>
            </a:extLst>
          </p:cNvPr>
          <p:cNvCxnSpPr/>
          <p:nvPr/>
        </p:nvCxnSpPr>
        <p:spPr>
          <a:xfrm>
            <a:off x="39539307" y="2013916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37CFACCD-E403-4F1A-951E-E9F79654B7B9}"/>
              </a:ext>
            </a:extLst>
          </p:cNvPr>
          <p:cNvCxnSpPr/>
          <p:nvPr/>
        </p:nvCxnSpPr>
        <p:spPr>
          <a:xfrm>
            <a:off x="40968446" y="2013916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3" name="Oval 242">
                <a:extLst>
                  <a:ext uri="{FF2B5EF4-FFF2-40B4-BE49-F238E27FC236}">
                    <a16:creationId xmlns:a16="http://schemas.microsoft.com/office/drawing/2014/main" id="{624C9EE3-5931-497E-9D26-EAABFD228A7E}"/>
                  </a:ext>
                </a:extLst>
              </p:cNvPr>
              <p:cNvSpPr/>
              <p:nvPr/>
            </p:nvSpPr>
            <p:spPr>
              <a:xfrm>
                <a:off x="38644344" y="1968921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h</m:t>
                          </m:r>
                        </m:e>
                        <m:sub>
                          <m:r>
                            <a:rPr lang="en-US" sz="3200" i="1">
                              <a:solidFill>
                                <a:schemeClr val="tx1"/>
                              </a:solidFill>
                              <a:latin typeface="Cambria Math" panose="02040503050406030204" pitchFamily="18" charset="0"/>
                            </a:rPr>
                            <m:t>2</m:t>
                          </m:r>
                        </m:sub>
                      </m:sSub>
                    </m:oMath>
                  </m:oMathPara>
                </a14:m>
                <a:endParaRPr lang="en-US" sz="3200" dirty="0"/>
              </a:p>
            </p:txBody>
          </p:sp>
        </mc:Choice>
        <mc:Fallback>
          <p:sp>
            <p:nvSpPr>
              <p:cNvPr id="243" name="Oval 242">
                <a:extLst>
                  <a:ext uri="{FF2B5EF4-FFF2-40B4-BE49-F238E27FC236}">
                    <a16:creationId xmlns:a16="http://schemas.microsoft.com/office/drawing/2014/main" id="{624C9EE3-5931-497E-9D26-EAABFD228A7E}"/>
                  </a:ext>
                </a:extLst>
              </p:cNvPr>
              <p:cNvSpPr>
                <a:spLocks noRot="1" noChangeAspect="1" noMove="1" noResize="1" noEditPoints="1" noAdjustHandles="1" noChangeArrowheads="1" noChangeShapeType="1" noTextEdit="1"/>
              </p:cNvSpPr>
              <p:nvPr/>
            </p:nvSpPr>
            <p:spPr>
              <a:xfrm>
                <a:off x="38644344" y="19689218"/>
                <a:ext cx="876300" cy="849086"/>
              </a:xfrm>
              <a:prstGeom prst="ellipse">
                <a:avLst/>
              </a:prstGeom>
              <a:blipFill>
                <a:blip r:embed="rId26"/>
                <a:stretch>
                  <a:fillRect/>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4" name="Oval 243">
                <a:extLst>
                  <a:ext uri="{FF2B5EF4-FFF2-40B4-BE49-F238E27FC236}">
                    <a16:creationId xmlns:a16="http://schemas.microsoft.com/office/drawing/2014/main" id="{6E57A244-FB69-4D47-BCA3-E3D49725AD72}"/>
                  </a:ext>
                </a:extLst>
              </p:cNvPr>
              <p:cNvSpPr/>
              <p:nvPr/>
            </p:nvSpPr>
            <p:spPr>
              <a:xfrm>
                <a:off x="40065708" y="19740019"/>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h</m:t>
                          </m:r>
                        </m:e>
                        <m:sub>
                          <m:r>
                            <a:rPr lang="en-US" sz="3200" i="1">
                              <a:solidFill>
                                <a:schemeClr val="tx1"/>
                              </a:solidFill>
                              <a:latin typeface="Cambria Math" panose="02040503050406030204" pitchFamily="18" charset="0"/>
                            </a:rPr>
                            <m:t>3</m:t>
                          </m:r>
                        </m:sub>
                      </m:sSub>
                    </m:oMath>
                  </m:oMathPara>
                </a14:m>
                <a:endParaRPr lang="en-US" sz="3200" dirty="0"/>
              </a:p>
            </p:txBody>
          </p:sp>
        </mc:Choice>
        <mc:Fallback>
          <p:sp>
            <p:nvSpPr>
              <p:cNvPr id="244" name="Oval 243">
                <a:extLst>
                  <a:ext uri="{FF2B5EF4-FFF2-40B4-BE49-F238E27FC236}">
                    <a16:creationId xmlns:a16="http://schemas.microsoft.com/office/drawing/2014/main" id="{6E57A244-FB69-4D47-BCA3-E3D49725AD72}"/>
                  </a:ext>
                </a:extLst>
              </p:cNvPr>
              <p:cNvSpPr>
                <a:spLocks noRot="1" noChangeAspect="1" noMove="1" noResize="1" noEditPoints="1" noAdjustHandles="1" noChangeArrowheads="1" noChangeShapeType="1" noTextEdit="1"/>
              </p:cNvSpPr>
              <p:nvPr/>
            </p:nvSpPr>
            <p:spPr>
              <a:xfrm>
                <a:off x="40065708" y="19740019"/>
                <a:ext cx="876300" cy="849086"/>
              </a:xfrm>
              <a:prstGeom prst="ellipse">
                <a:avLst/>
              </a:prstGeom>
              <a:blipFill>
                <a:blip r:embed="rId27"/>
                <a:stretch>
                  <a:fillRect/>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5" name="Oval 244">
                <a:extLst>
                  <a:ext uri="{FF2B5EF4-FFF2-40B4-BE49-F238E27FC236}">
                    <a16:creationId xmlns:a16="http://schemas.microsoft.com/office/drawing/2014/main" id="{D6D0A868-37A3-4B9A-8C78-FCF3E8D20563}"/>
                  </a:ext>
                </a:extLst>
              </p:cNvPr>
              <p:cNvSpPr/>
              <p:nvPr/>
            </p:nvSpPr>
            <p:spPr>
              <a:xfrm>
                <a:off x="41498735" y="1971461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h</m:t>
                          </m:r>
                        </m:e>
                        <m:sub>
                          <m:r>
                            <a:rPr lang="en-US" sz="3200" i="1">
                              <a:solidFill>
                                <a:schemeClr val="tx1"/>
                              </a:solidFill>
                              <a:latin typeface="Cambria Math" panose="02040503050406030204" pitchFamily="18" charset="0"/>
                            </a:rPr>
                            <m:t>5</m:t>
                          </m:r>
                        </m:sub>
                      </m:sSub>
                    </m:oMath>
                  </m:oMathPara>
                </a14:m>
                <a:endParaRPr lang="en-US" sz="3200" dirty="0"/>
              </a:p>
            </p:txBody>
          </p:sp>
        </mc:Choice>
        <mc:Fallback>
          <p:sp>
            <p:nvSpPr>
              <p:cNvPr id="245" name="Oval 244">
                <a:extLst>
                  <a:ext uri="{FF2B5EF4-FFF2-40B4-BE49-F238E27FC236}">
                    <a16:creationId xmlns:a16="http://schemas.microsoft.com/office/drawing/2014/main" id="{D6D0A868-37A3-4B9A-8C78-FCF3E8D20563}"/>
                  </a:ext>
                </a:extLst>
              </p:cNvPr>
              <p:cNvSpPr>
                <a:spLocks noRot="1" noChangeAspect="1" noMove="1" noResize="1" noEditPoints="1" noAdjustHandles="1" noChangeArrowheads="1" noChangeShapeType="1" noTextEdit="1"/>
              </p:cNvSpPr>
              <p:nvPr/>
            </p:nvSpPr>
            <p:spPr>
              <a:xfrm>
                <a:off x="41498735" y="19714618"/>
                <a:ext cx="876300" cy="849086"/>
              </a:xfrm>
              <a:prstGeom prst="ellipse">
                <a:avLst/>
              </a:prstGeom>
              <a:blipFill>
                <a:blip r:embed="rId28"/>
                <a:stretch>
                  <a:fillRect/>
                </a:stretch>
              </a:blipFill>
              <a:ln w="38100"/>
            </p:spPr>
            <p:txBody>
              <a:bodyPr/>
              <a:lstStyle/>
              <a:p>
                <a:r>
                  <a:rPr lang="en-US">
                    <a:noFill/>
                  </a:rPr>
                  <a:t> </a:t>
                </a:r>
              </a:p>
            </p:txBody>
          </p:sp>
        </mc:Fallback>
      </mc:AlternateContent>
      <p:cxnSp>
        <p:nvCxnSpPr>
          <p:cNvPr id="246" name="Straight Arrow Connector 245">
            <a:extLst>
              <a:ext uri="{FF2B5EF4-FFF2-40B4-BE49-F238E27FC236}">
                <a16:creationId xmlns:a16="http://schemas.microsoft.com/office/drawing/2014/main" id="{EDA972CD-AF31-4A39-852F-BC4F00F1FFE7}"/>
              </a:ext>
            </a:extLst>
          </p:cNvPr>
          <p:cNvCxnSpPr/>
          <p:nvPr/>
        </p:nvCxnSpPr>
        <p:spPr>
          <a:xfrm>
            <a:off x="36691915" y="2013916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7" name="Oval 246">
                <a:extLst>
                  <a:ext uri="{FF2B5EF4-FFF2-40B4-BE49-F238E27FC236}">
                    <a16:creationId xmlns:a16="http://schemas.microsoft.com/office/drawing/2014/main" id="{2AF7FC7D-54F6-4D6F-B34F-DCE66EFD1C4C}"/>
                  </a:ext>
                </a:extLst>
              </p:cNvPr>
              <p:cNvSpPr/>
              <p:nvPr/>
            </p:nvSpPr>
            <p:spPr>
              <a:xfrm>
                <a:off x="38644344" y="2091971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h</m:t>
                          </m:r>
                        </m:e>
                        <m:sub>
                          <m:r>
                            <a:rPr lang="en-US" sz="3200" i="1">
                              <a:solidFill>
                                <a:schemeClr val="tx1"/>
                              </a:solidFill>
                              <a:latin typeface="Cambria Math" panose="02040503050406030204" pitchFamily="18" charset="0"/>
                            </a:rPr>
                            <m:t>4</m:t>
                          </m:r>
                        </m:sub>
                      </m:sSub>
                    </m:oMath>
                  </m:oMathPara>
                </a14:m>
                <a:endParaRPr lang="en-US" sz="3200" dirty="0"/>
              </a:p>
            </p:txBody>
          </p:sp>
        </mc:Choice>
        <mc:Fallback>
          <p:sp>
            <p:nvSpPr>
              <p:cNvPr id="247" name="Oval 246">
                <a:extLst>
                  <a:ext uri="{FF2B5EF4-FFF2-40B4-BE49-F238E27FC236}">
                    <a16:creationId xmlns:a16="http://schemas.microsoft.com/office/drawing/2014/main" id="{2AF7FC7D-54F6-4D6F-B34F-DCE66EFD1C4C}"/>
                  </a:ext>
                </a:extLst>
              </p:cNvPr>
              <p:cNvSpPr>
                <a:spLocks noRot="1" noChangeAspect="1" noMove="1" noResize="1" noEditPoints="1" noAdjustHandles="1" noChangeArrowheads="1" noChangeShapeType="1" noTextEdit="1"/>
              </p:cNvSpPr>
              <p:nvPr/>
            </p:nvSpPr>
            <p:spPr>
              <a:xfrm>
                <a:off x="38644344" y="20919717"/>
                <a:ext cx="876300" cy="849086"/>
              </a:xfrm>
              <a:prstGeom prst="ellipse">
                <a:avLst/>
              </a:prstGeom>
              <a:blipFill>
                <a:blip r:embed="rId29"/>
                <a:stretch>
                  <a:fillRect/>
                </a:stretch>
              </a:blipFill>
              <a:ln w="38100"/>
            </p:spPr>
            <p:txBody>
              <a:bodyPr/>
              <a:lstStyle/>
              <a:p>
                <a:r>
                  <a:rPr lang="en-US">
                    <a:noFill/>
                  </a:rPr>
                  <a:t> </a:t>
                </a:r>
              </a:p>
            </p:txBody>
          </p:sp>
        </mc:Fallback>
      </mc:AlternateContent>
      <p:cxnSp>
        <p:nvCxnSpPr>
          <p:cNvPr id="248" name="Straight Arrow Connector 247">
            <a:extLst>
              <a:ext uri="{FF2B5EF4-FFF2-40B4-BE49-F238E27FC236}">
                <a16:creationId xmlns:a16="http://schemas.microsoft.com/office/drawing/2014/main" id="{0F659047-5BE5-43B6-84AA-133AB2C2B2FB}"/>
              </a:ext>
            </a:extLst>
          </p:cNvPr>
          <p:cNvCxnSpPr>
            <a:cxnSpLocks/>
            <a:stCxn id="243" idx="4"/>
            <a:endCxn id="247" idx="0"/>
          </p:cNvCxnSpPr>
          <p:nvPr/>
        </p:nvCxnSpPr>
        <p:spPr>
          <a:xfrm>
            <a:off x="39082494" y="20538306"/>
            <a:ext cx="0" cy="381413"/>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3FF9FE13-0D05-4159-BBBA-A37149AB232D}"/>
              </a:ext>
            </a:extLst>
          </p:cNvPr>
          <p:cNvCxnSpPr>
            <a:endCxn id="245" idx="4"/>
          </p:cNvCxnSpPr>
          <p:nvPr/>
        </p:nvCxnSpPr>
        <p:spPr>
          <a:xfrm flipV="1">
            <a:off x="39539305" y="20563704"/>
            <a:ext cx="2397581" cy="780556"/>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DD4B396-E984-46A4-A339-7BC26F81C8D4}"/>
              </a:ext>
            </a:extLst>
          </p:cNvPr>
          <p:cNvCxnSpPr/>
          <p:nvPr/>
        </p:nvCxnSpPr>
        <p:spPr>
          <a:xfrm>
            <a:off x="42375037" y="2013916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94CC6546-11AB-4463-9D0C-5AC4CB4F8E18}"/>
              </a:ext>
            </a:extLst>
          </p:cNvPr>
          <p:cNvSpPr txBox="1"/>
          <p:nvPr/>
        </p:nvSpPr>
        <p:spPr>
          <a:xfrm>
            <a:off x="35542552" y="19689219"/>
            <a:ext cx="1234505" cy="707886"/>
          </a:xfrm>
          <a:prstGeom prst="rect">
            <a:avLst/>
          </a:prstGeom>
          <a:noFill/>
        </p:spPr>
        <p:txBody>
          <a:bodyPr wrap="square" rtlCol="0">
            <a:spAutoFit/>
          </a:bodyPr>
          <a:lstStyle/>
          <a:p>
            <a:r>
              <a:rPr lang="en-US" sz="4000" i="1" dirty="0" err="1">
                <a:latin typeface="Times New Roman" panose="02020603050405020304" pitchFamily="18" charset="0"/>
                <a:cs typeface="Times New Roman" panose="02020603050405020304" pitchFamily="18" charset="0"/>
              </a:rPr>
              <a:t>pwd</a:t>
            </a:r>
            <a:endParaRPr lang="en-US" sz="4000" i="1" dirty="0">
              <a:latin typeface="Times New Roman" panose="02020603050405020304" pitchFamily="18" charset="0"/>
              <a:cs typeface="Times New Roman" panose="02020603050405020304" pitchFamily="18" charset="0"/>
            </a:endParaRPr>
          </a:p>
        </p:txBody>
      </p:sp>
      <p:cxnSp>
        <p:nvCxnSpPr>
          <p:cNvPr id="252" name="Curved Connector 21">
            <a:extLst>
              <a:ext uri="{FF2B5EF4-FFF2-40B4-BE49-F238E27FC236}">
                <a16:creationId xmlns:a16="http://schemas.microsoft.com/office/drawing/2014/main" id="{47BC8A33-A190-4707-AB23-F5714DAEBFA1}"/>
              </a:ext>
            </a:extLst>
          </p:cNvPr>
          <p:cNvCxnSpPr/>
          <p:nvPr/>
        </p:nvCxnSpPr>
        <p:spPr>
          <a:xfrm rot="5400000" flipH="1" flipV="1">
            <a:off x="39004273" y="18290923"/>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3" name="Rectangle 252">
                <a:extLst>
                  <a:ext uri="{FF2B5EF4-FFF2-40B4-BE49-F238E27FC236}">
                    <a16:creationId xmlns:a16="http://schemas.microsoft.com/office/drawing/2014/main" id="{D1886D59-3052-427F-9C01-30968E0007E0}"/>
                  </a:ext>
                </a:extLst>
              </p:cNvPr>
              <p:cNvSpPr/>
              <p:nvPr/>
            </p:nvSpPr>
            <p:spPr>
              <a:xfrm>
                <a:off x="44470257" y="18071649"/>
                <a:ext cx="4171315" cy="34163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1</m:t>
                          </m:r>
                        </m:sub>
                      </m:sSub>
                      <m:r>
                        <a:rPr lang="en-US" sz="3600" i="1">
                          <a:latin typeface="Cambria Math" panose="02040503050406030204" pitchFamily="18" charset="0"/>
                        </a:rPr>
                        <m:t>=</m:t>
                      </m:r>
                      <m:r>
                        <a:rPr lang="en-US" sz="3600" i="1">
                          <a:latin typeface="Cambria Math" panose="02040503050406030204" pitchFamily="18" charset="0"/>
                        </a:rPr>
                        <m:t>𝐻</m:t>
                      </m:r>
                      <m:d>
                        <m:dPr>
                          <m:ctrlPr>
                            <a:rPr lang="en-US" sz="3600" i="1">
                              <a:latin typeface="Cambria Math" panose="02040503050406030204" pitchFamily="18" charset="0"/>
                            </a:rPr>
                          </m:ctrlPr>
                        </m:dPr>
                        <m:e>
                          <m:r>
                            <a:rPr lang="en-US" sz="3600" i="1">
                              <a:latin typeface="Cambria Math" panose="02040503050406030204" pitchFamily="18" charset="0"/>
                            </a:rPr>
                            <m:t>𝑝𝑤𝑑</m:t>
                          </m:r>
                          <m:r>
                            <a:rPr lang="en-US" sz="3600" i="1">
                              <a:latin typeface="Cambria Math" panose="02040503050406030204" pitchFamily="18" charset="0"/>
                            </a:rPr>
                            <m:t>, </m:t>
                          </m:r>
                          <m:r>
                            <a:rPr lang="en-US" sz="3600" i="1">
                              <a:latin typeface="Cambria Math" panose="02040503050406030204" pitchFamily="18" charset="0"/>
                            </a:rPr>
                            <m:t>𝑠𝑎𝑙𝑡</m:t>
                          </m:r>
                        </m:e>
                      </m:d>
                    </m:oMath>
                  </m:oMathPara>
                </a14:m>
                <a:endParaRPr lang="en-US" sz="3600" dirty="0"/>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2</m:t>
                          </m:r>
                        </m:sub>
                      </m:sSub>
                      <m:r>
                        <a:rPr lang="en-US" sz="3600" i="1">
                          <a:latin typeface="Cambria Math" panose="02040503050406030204" pitchFamily="18" charset="0"/>
                        </a:rPr>
                        <m:t>=</m:t>
                      </m:r>
                      <m:r>
                        <a:rPr lang="en-US" sz="3600" i="1">
                          <a:latin typeface="Cambria Math" panose="02040503050406030204" pitchFamily="18" charset="0"/>
                        </a:rPr>
                        <m:t>𝐻</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1</m:t>
                          </m:r>
                        </m:sub>
                      </m:sSub>
                      <m:r>
                        <a:rPr lang="en-US" sz="3600" i="1">
                          <a:latin typeface="Cambria Math" panose="02040503050406030204" pitchFamily="18" charset="0"/>
                        </a:rPr>
                        <m:t>)</m:t>
                      </m:r>
                    </m:oMath>
                  </m:oMathPara>
                </a14:m>
                <a:endParaRPr lang="en-US" sz="3600" dirty="0"/>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3</m:t>
                          </m:r>
                        </m:sub>
                      </m:sSub>
                      <m:r>
                        <a:rPr lang="en-US" sz="3600" i="1">
                          <a:latin typeface="Cambria Math" panose="02040503050406030204" pitchFamily="18" charset="0"/>
                        </a:rPr>
                        <m:t>=</m:t>
                      </m:r>
                      <m:r>
                        <a:rPr lang="en-US" sz="3600" i="1">
                          <a:latin typeface="Cambria Math" panose="02040503050406030204" pitchFamily="18" charset="0"/>
                        </a:rPr>
                        <m:t>𝐻</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1</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2</m:t>
                              </m:r>
                            </m:sub>
                          </m:sSub>
                        </m:e>
                      </m:d>
                    </m:oMath>
                  </m:oMathPara>
                </a14:m>
                <a:endParaRPr lang="en-US" sz="3600" dirty="0"/>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4</m:t>
                          </m:r>
                        </m:sub>
                      </m:sSub>
                      <m:r>
                        <a:rPr lang="en-US" sz="3600" i="1">
                          <a:latin typeface="Cambria Math" panose="02040503050406030204" pitchFamily="18" charset="0"/>
                        </a:rPr>
                        <m:t>=</m:t>
                      </m:r>
                      <m:r>
                        <a:rPr lang="en-US" sz="3600" i="1">
                          <a:latin typeface="Cambria Math" panose="02040503050406030204" pitchFamily="18" charset="0"/>
                        </a:rPr>
                        <m:t>𝐻</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2</m:t>
                          </m:r>
                        </m:sub>
                      </m:sSub>
                      <m:r>
                        <a:rPr lang="en-US" sz="3600" i="1">
                          <a:latin typeface="Cambria Math" panose="02040503050406030204" pitchFamily="18" charset="0"/>
                        </a:rPr>
                        <m:t>)</m:t>
                      </m:r>
                    </m:oMath>
                  </m:oMathPara>
                </a14:m>
                <a:endParaRPr lang="en-US" sz="3600" dirty="0"/>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5</m:t>
                          </m:r>
                        </m:sub>
                      </m:sSub>
                      <m:r>
                        <a:rPr lang="en-US" sz="3600" i="1">
                          <a:latin typeface="Cambria Math" panose="02040503050406030204" pitchFamily="18" charset="0"/>
                        </a:rPr>
                        <m:t>=</m:t>
                      </m:r>
                      <m:r>
                        <a:rPr lang="en-US" sz="3600" i="1">
                          <a:latin typeface="Cambria Math" panose="02040503050406030204" pitchFamily="18" charset="0"/>
                        </a:rPr>
                        <m:t>𝐻</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3</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h</m:t>
                              </m:r>
                            </m:e>
                            <m:sub>
                              <m:r>
                                <a:rPr lang="en-US" sz="3600" i="1">
                                  <a:latin typeface="Cambria Math" panose="02040503050406030204" pitchFamily="18" charset="0"/>
                                </a:rPr>
                                <m:t>4</m:t>
                              </m:r>
                            </m:sub>
                          </m:sSub>
                        </m:e>
                      </m:d>
                    </m:oMath>
                  </m:oMathPara>
                </a14:m>
                <a:endParaRPr lang="en-US" sz="3600" dirty="0"/>
              </a:p>
              <a:p>
                <a:endParaRPr lang="en-US" sz="3600" dirty="0"/>
              </a:p>
            </p:txBody>
          </p:sp>
        </mc:Choice>
        <mc:Fallback>
          <p:sp>
            <p:nvSpPr>
              <p:cNvPr id="253" name="Rectangle 252">
                <a:extLst>
                  <a:ext uri="{FF2B5EF4-FFF2-40B4-BE49-F238E27FC236}">
                    <a16:creationId xmlns:a16="http://schemas.microsoft.com/office/drawing/2014/main" id="{D1886D59-3052-427F-9C01-30968E0007E0}"/>
                  </a:ext>
                </a:extLst>
              </p:cNvPr>
              <p:cNvSpPr>
                <a:spLocks noRot="1" noChangeAspect="1" noMove="1" noResize="1" noEditPoints="1" noAdjustHandles="1" noChangeArrowheads="1" noChangeShapeType="1" noTextEdit="1"/>
              </p:cNvSpPr>
              <p:nvPr/>
            </p:nvSpPr>
            <p:spPr>
              <a:xfrm>
                <a:off x="44470257" y="18071649"/>
                <a:ext cx="4171315" cy="3416320"/>
              </a:xfrm>
              <a:prstGeom prst="rect">
                <a:avLst/>
              </a:prstGeom>
              <a:blipFill>
                <a:blip r:embed="rId3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119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640</Words>
  <Application>Microsoft Office PowerPoint</Application>
  <PresentationFormat>Custom</PresentationFormat>
  <Paragraphs>80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Cambria Math</vt:lpstr>
      <vt:lpstr>Times New Roman</vt:lpstr>
      <vt:lpstr>Medical Poster</vt:lpstr>
      <vt:lpstr>Password Hashing and Graph Pebbling*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2018-02-21T00:22:09Z</dcterms:created>
  <dcterms:modified xsi:type="dcterms:W3CDTF">2018-02-21T05:51:55Z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