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2"/>
  </p:sldMasterIdLst>
  <p:notesMasterIdLst>
    <p:notesMasterId r:id="rId4"/>
  </p:notesMasterIdLst>
  <p:handoutMasterIdLst>
    <p:handoutMasterId r:id="rId5"/>
  </p:handoutMasterIdLst>
  <p:sldIdLst>
    <p:sldId id="256" r:id="rId3"/>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5013" autoAdjust="0"/>
  </p:normalViewPr>
  <p:slideViewPr>
    <p:cSldViewPr snapToGrid="0">
      <p:cViewPr>
        <p:scale>
          <a:sx n="52" d="100"/>
          <a:sy n="52" d="100"/>
        </p:scale>
        <p:origin x="-1690" y="-4210"/>
      </p:cViewPr>
      <p:guideLst/>
    </p:cSldViewPr>
  </p:slideViewPr>
  <p:notesTextViewPr>
    <p:cViewPr>
      <p:scale>
        <a:sx n="1" d="1"/>
        <a:sy n="1" d="1"/>
      </p:scale>
      <p:origin x="0" y="0"/>
    </p:cViewPr>
  </p:notesTextViewPr>
  <p:notesViewPr>
    <p:cSldViewPr snapToGrid="0" showGuides="1">
      <p:cViewPr varScale="1">
        <p:scale>
          <a:sx n="65" d="100"/>
          <a:sy n="65" d="100"/>
        </p:scale>
        <p:origin x="2796" y="6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1.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handoutMaster" Target="handoutMasters/handoutMaster1.xml"/><Relationship Id="rId10" Type="http://schemas.microsoft.com/office/2015/10/relationships/revisionInfo" Target="revisionInfo.xml"/><Relationship Id="rId4" Type="http://schemas.openxmlformats.org/officeDocument/2006/relationships/notesMaster" Target="notesMasters/notes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1C0B079-A316-4C9B-B165-DF9EA8325D2C}" type="datetimeFigureOut">
              <a:rPr lang="en-US" smtClean="0"/>
              <a:t>3/30/2018</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BA0EAE6-B4B6-49B7-9049-B371250BE0F4}" type="slidenum">
              <a:rPr lang="en-US" smtClean="0"/>
              <a:t>‹#›</a:t>
            </a:fld>
            <a:endParaRPr lang="en-US"/>
          </a:p>
        </p:txBody>
      </p:sp>
    </p:spTree>
    <p:extLst>
      <p:ext uri="{BB962C8B-B14F-4D97-AF65-F5344CB8AC3E}">
        <p14:creationId xmlns:p14="http://schemas.microsoft.com/office/powerpoint/2010/main" val="14724663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F28AB8-57D1-494F-9851-055AD867E790}" type="datetimeFigureOut">
              <a:rPr lang="en-US" smtClean="0"/>
              <a:t>3/30/2018</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C7F044-5458-4B2E-BFA0-52AAA1C529D4}" type="slidenum">
              <a:rPr lang="en-US" smtClean="0"/>
              <a:t>‹#›</a:t>
            </a:fld>
            <a:endParaRPr lang="en-US"/>
          </a:p>
        </p:txBody>
      </p:sp>
    </p:spTree>
    <p:extLst>
      <p:ext uri="{BB962C8B-B14F-4D97-AF65-F5344CB8AC3E}">
        <p14:creationId xmlns:p14="http://schemas.microsoft.com/office/powerpoint/2010/main" val="16248086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p:spTree>
      <p:nvGrpSpPr>
        <p:cNvPr id="1" name=""/>
        <p:cNvGrpSpPr/>
        <p:nvPr/>
      </p:nvGrpSpPr>
      <p:grpSpPr>
        <a:xfrm>
          <a:off x="0" y="0"/>
          <a:ext cx="0" cy="0"/>
          <a:chOff x="0" y="0"/>
          <a:chExt cx="0" cy="0"/>
        </a:xfrm>
      </p:grpSpPr>
      <p:sp>
        <p:nvSpPr>
          <p:cNvPr id="2" name="Title 1"/>
          <p:cNvSpPr>
            <a:spLocks noGrp="1"/>
          </p:cNvSpPr>
          <p:nvPr>
            <p:ph type="title"/>
          </p:nvPr>
        </p:nvSpPr>
        <p:spPr>
          <a:xfrm>
            <a:off x="6400800" y="990600"/>
            <a:ext cx="31089600" cy="2514540"/>
          </a:xfrm>
        </p:spPr>
        <p:txBody>
          <a:bodyPr/>
          <a:lstStyle/>
          <a:p>
            <a:r>
              <a:rPr lang="en-US"/>
              <a:t>Click to edit Master title style</a:t>
            </a:r>
          </a:p>
        </p:txBody>
      </p:sp>
      <p:sp>
        <p:nvSpPr>
          <p:cNvPr id="31" name="Text Placeholder 6"/>
          <p:cNvSpPr>
            <a:spLocks noGrp="1"/>
          </p:cNvSpPr>
          <p:nvPr>
            <p:ph type="body" sz="quarter" idx="36"/>
          </p:nvPr>
        </p:nvSpPr>
        <p:spPr bwMode="auto">
          <a:xfrm>
            <a:off x="6400800" y="3588603"/>
            <a:ext cx="31089600" cy="830997"/>
          </a:xfrm>
        </p:spPr>
        <p:txBody>
          <a:bodyPr>
            <a:noAutofit/>
          </a:bodyPr>
          <a:lstStyle>
            <a:lvl1pPr marL="0" indent="0">
              <a:spcBef>
                <a:spcPts val="0"/>
              </a:spcBef>
              <a:buNone/>
              <a:defRPr sz="2400">
                <a:solidFill>
                  <a:schemeClr val="bg1"/>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a:t>Edit Master text styles</a:t>
            </a:r>
          </a:p>
        </p:txBody>
      </p:sp>
      <p:sp>
        <p:nvSpPr>
          <p:cNvPr id="3" name="Date Placeholder 2"/>
          <p:cNvSpPr>
            <a:spLocks noGrp="1"/>
          </p:cNvSpPr>
          <p:nvPr>
            <p:ph type="dt" sz="half" idx="10"/>
          </p:nvPr>
        </p:nvSpPr>
        <p:spPr/>
        <p:txBody>
          <a:bodyPr/>
          <a:lstStyle/>
          <a:p>
            <a:fld id="{ECAA57DF-1C19-4726-AB84-014692BAD8F5}" type="datetimeFigureOut">
              <a:rPr lang="en-US" smtClean="0"/>
              <a:t>3/30/2018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1B4C631-C489-4C11-812F-2172FBEAE82B}" type="slidenum">
              <a:rPr lang="en-US" smtClean="0"/>
              <a:t>‹#›</a:t>
            </a:fld>
            <a:endParaRPr lang="en-US"/>
          </a:p>
        </p:txBody>
      </p:sp>
      <p:sp>
        <p:nvSpPr>
          <p:cNvPr id="7" name="Text Placeholder 6"/>
          <p:cNvSpPr>
            <a:spLocks noGrp="1"/>
          </p:cNvSpPr>
          <p:nvPr>
            <p:ph type="body" sz="quarter" idx="13" hasCustomPrompt="1"/>
          </p:nvPr>
        </p:nvSpPr>
        <p:spPr>
          <a:xfrm>
            <a:off x="1143000" y="5852160"/>
            <a:ext cx="12801600" cy="1219200"/>
          </a:xfrm>
          <a:prstGeom prst="round1Rect">
            <a:avLst/>
          </a:prstGeom>
          <a:solidFill>
            <a:schemeClr val="accent2"/>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19" name="Content Placeholder 17"/>
          <p:cNvSpPr>
            <a:spLocks noGrp="1"/>
          </p:cNvSpPr>
          <p:nvPr>
            <p:ph sz="quarter" idx="24" hasCustomPrompt="1"/>
          </p:nvPr>
        </p:nvSpPr>
        <p:spPr>
          <a:xfrm>
            <a:off x="1143000" y="7071360"/>
            <a:ext cx="12801600" cy="6858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1" name="Text Placeholder 6"/>
          <p:cNvSpPr>
            <a:spLocks noGrp="1"/>
          </p:cNvSpPr>
          <p:nvPr>
            <p:ph type="body" sz="quarter" idx="17" hasCustomPrompt="1"/>
          </p:nvPr>
        </p:nvSpPr>
        <p:spPr>
          <a:xfrm>
            <a:off x="1143000" y="15032736"/>
            <a:ext cx="12801600" cy="1219200"/>
          </a:xfrm>
          <a:prstGeom prst="round1Rect">
            <a:avLst/>
          </a:prstGeom>
          <a:solidFill>
            <a:schemeClr val="accent3"/>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0" name="Content Placeholder 17"/>
          <p:cNvSpPr>
            <a:spLocks noGrp="1"/>
          </p:cNvSpPr>
          <p:nvPr>
            <p:ph sz="quarter" idx="25" hasCustomPrompt="1"/>
          </p:nvPr>
        </p:nvSpPr>
        <p:spPr>
          <a:xfrm>
            <a:off x="1143000" y="16251936"/>
            <a:ext cx="12801600" cy="9088165"/>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3" name="Text Placeholder 6"/>
          <p:cNvSpPr>
            <a:spLocks noGrp="1"/>
          </p:cNvSpPr>
          <p:nvPr>
            <p:ph type="body" sz="quarter" idx="19" hasCustomPrompt="1"/>
          </p:nvPr>
        </p:nvSpPr>
        <p:spPr>
          <a:xfrm>
            <a:off x="1143000" y="25831800"/>
            <a:ext cx="12801600" cy="1219200"/>
          </a:xfrm>
          <a:prstGeom prst="round1Rect">
            <a:avLst/>
          </a:prstGeom>
          <a:solidFill>
            <a:schemeClr val="accent4"/>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1" name="Content Placeholder 17"/>
          <p:cNvSpPr>
            <a:spLocks noGrp="1"/>
          </p:cNvSpPr>
          <p:nvPr>
            <p:ph sz="quarter" idx="26" hasCustomPrompt="1"/>
          </p:nvPr>
        </p:nvSpPr>
        <p:spPr>
          <a:xfrm>
            <a:off x="11430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5" name="Text Placeholder 6"/>
          <p:cNvSpPr>
            <a:spLocks noGrp="1"/>
          </p:cNvSpPr>
          <p:nvPr>
            <p:ph type="body" sz="quarter" idx="21" hasCustomPrompt="1"/>
          </p:nvPr>
        </p:nvSpPr>
        <p:spPr>
          <a:xfrm>
            <a:off x="15544800" y="5852160"/>
            <a:ext cx="12801600" cy="1219200"/>
          </a:xfrm>
          <a:prstGeom prst="round1Rect">
            <a:avLst/>
          </a:prstGeom>
          <a:solidFill>
            <a:schemeClr val="accent5"/>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2" name="Content Placeholder 17"/>
          <p:cNvSpPr>
            <a:spLocks noGrp="1"/>
          </p:cNvSpPr>
          <p:nvPr>
            <p:ph sz="quarter" idx="27" hasCustomPrompt="1"/>
          </p:nvPr>
        </p:nvSpPr>
        <p:spPr>
          <a:xfrm>
            <a:off x="15544800" y="7071360"/>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18" name="Content Placeholder 17"/>
          <p:cNvSpPr>
            <a:spLocks noGrp="1"/>
          </p:cNvSpPr>
          <p:nvPr>
            <p:ph sz="quarter" idx="23" hasCustomPrompt="1"/>
          </p:nvPr>
        </p:nvSpPr>
        <p:spPr>
          <a:xfrm>
            <a:off x="15544800" y="11948160"/>
            <a:ext cx="12801600" cy="6172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3" name="Content Placeholder 17"/>
          <p:cNvSpPr>
            <a:spLocks noGrp="1"/>
          </p:cNvSpPr>
          <p:nvPr>
            <p:ph sz="quarter" idx="28" hasCustomPrompt="1"/>
          </p:nvPr>
        </p:nvSpPr>
        <p:spPr>
          <a:xfrm>
            <a:off x="15544800" y="23469600"/>
            <a:ext cx="12801600" cy="1752600"/>
          </a:xfrm>
        </p:spPr>
        <p:txBody>
          <a:bodyPr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p:txBody>
      </p:sp>
      <p:sp>
        <p:nvSpPr>
          <p:cNvPr id="24" name="Text Placeholder 6"/>
          <p:cNvSpPr>
            <a:spLocks noGrp="1"/>
          </p:cNvSpPr>
          <p:nvPr>
            <p:ph type="body" sz="quarter" idx="29" hasCustomPrompt="1"/>
          </p:nvPr>
        </p:nvSpPr>
        <p:spPr>
          <a:xfrm>
            <a:off x="15544800" y="2583180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5" name="Content Placeholder 17"/>
          <p:cNvSpPr>
            <a:spLocks noGrp="1"/>
          </p:cNvSpPr>
          <p:nvPr>
            <p:ph sz="quarter" idx="30" hasCustomPrompt="1"/>
          </p:nvPr>
        </p:nvSpPr>
        <p:spPr>
          <a:xfrm>
            <a:off x="1554480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6" name="Text Placeholder 6"/>
          <p:cNvSpPr>
            <a:spLocks noGrp="1"/>
          </p:cNvSpPr>
          <p:nvPr>
            <p:ph type="body" sz="quarter" idx="31" hasCustomPrompt="1"/>
          </p:nvPr>
        </p:nvSpPr>
        <p:spPr>
          <a:xfrm>
            <a:off x="29900880" y="5852160"/>
            <a:ext cx="12801600" cy="1219200"/>
          </a:xfrm>
          <a:prstGeom prst="round1Rect">
            <a:avLst/>
          </a:prstGeom>
          <a:solidFill>
            <a:schemeClr val="accent6"/>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27" name="Content Placeholder 17"/>
          <p:cNvSpPr>
            <a:spLocks noGrp="1"/>
          </p:cNvSpPr>
          <p:nvPr>
            <p:ph sz="quarter" idx="32" hasCustomPrompt="1"/>
          </p:nvPr>
        </p:nvSpPr>
        <p:spPr>
          <a:xfrm>
            <a:off x="29900880" y="7071360"/>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8" name="Content Placeholder 17"/>
          <p:cNvSpPr>
            <a:spLocks noGrp="1"/>
          </p:cNvSpPr>
          <p:nvPr>
            <p:ph sz="quarter" idx="33" hasCustomPrompt="1"/>
          </p:nvPr>
        </p:nvSpPr>
        <p:spPr>
          <a:xfrm>
            <a:off x="29900880" y="15837408"/>
            <a:ext cx="12801600" cy="73152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29" name="Text Placeholder 6"/>
          <p:cNvSpPr>
            <a:spLocks noGrp="1"/>
          </p:cNvSpPr>
          <p:nvPr>
            <p:ph type="body" sz="quarter" idx="34" hasCustomPrompt="1"/>
          </p:nvPr>
        </p:nvSpPr>
        <p:spPr>
          <a:xfrm>
            <a:off x="29900880" y="25831800"/>
            <a:ext cx="12801600" cy="1219200"/>
          </a:xfrm>
          <a:prstGeom prst="round1Rect">
            <a:avLst/>
          </a:prstGeom>
          <a:solidFill>
            <a:schemeClr val="accent1"/>
          </a:solidFill>
        </p:spPr>
        <p:txBody>
          <a:bodyPr lIns="365760" anchor="ctr">
            <a:noAutofit/>
          </a:bodyPr>
          <a:lstStyle>
            <a:lvl1pPr marL="0" indent="0">
              <a:spcBef>
                <a:spcPts val="0"/>
              </a:spcBef>
              <a:buNone/>
              <a:defRPr sz="6000" cap="all" baseline="0">
                <a:solidFill>
                  <a:schemeClr val="bg1"/>
                </a:solidFill>
                <a:latin typeface="+mj-lt"/>
              </a:defRPr>
            </a:lvl1pPr>
            <a:lvl2pPr marL="0" indent="0">
              <a:spcBef>
                <a:spcPts val="0"/>
              </a:spcBef>
              <a:buNone/>
              <a:defRPr sz="6000" cap="all" baseline="0">
                <a:solidFill>
                  <a:schemeClr val="bg1"/>
                </a:solidFill>
                <a:latin typeface="+mj-lt"/>
              </a:defRPr>
            </a:lvl2pPr>
            <a:lvl3pPr marL="0" indent="0">
              <a:spcBef>
                <a:spcPts val="0"/>
              </a:spcBef>
              <a:buNone/>
              <a:defRPr sz="6000" cap="all" baseline="0">
                <a:solidFill>
                  <a:schemeClr val="bg1"/>
                </a:solidFill>
                <a:latin typeface="+mj-lt"/>
              </a:defRPr>
            </a:lvl3pPr>
            <a:lvl4pPr marL="0" indent="0">
              <a:spcBef>
                <a:spcPts val="0"/>
              </a:spcBef>
              <a:buNone/>
              <a:defRPr sz="6000" cap="all" baseline="0">
                <a:solidFill>
                  <a:schemeClr val="bg1"/>
                </a:solidFill>
                <a:latin typeface="+mj-lt"/>
              </a:defRPr>
            </a:lvl4pPr>
            <a:lvl5pPr marL="0" indent="0">
              <a:spcBef>
                <a:spcPts val="0"/>
              </a:spcBef>
              <a:buNone/>
              <a:defRPr sz="6000" cap="all" baseline="0">
                <a:solidFill>
                  <a:schemeClr val="bg1"/>
                </a:solidFill>
                <a:latin typeface="+mj-lt"/>
              </a:defRPr>
            </a:lvl5pPr>
            <a:lvl6pPr marL="0" indent="0">
              <a:spcBef>
                <a:spcPts val="0"/>
              </a:spcBef>
              <a:buNone/>
              <a:defRPr sz="6000" cap="all" baseline="0">
                <a:solidFill>
                  <a:schemeClr val="bg1"/>
                </a:solidFill>
                <a:latin typeface="+mj-lt"/>
              </a:defRPr>
            </a:lvl6pPr>
            <a:lvl7pPr marL="0" indent="0">
              <a:spcBef>
                <a:spcPts val="0"/>
              </a:spcBef>
              <a:buNone/>
              <a:defRPr sz="6000" cap="all" baseline="0">
                <a:solidFill>
                  <a:schemeClr val="bg1"/>
                </a:solidFill>
                <a:latin typeface="+mj-lt"/>
              </a:defRPr>
            </a:lvl7pPr>
            <a:lvl8pPr marL="0" indent="0">
              <a:spcBef>
                <a:spcPts val="0"/>
              </a:spcBef>
              <a:buNone/>
              <a:defRPr sz="6000" cap="all" baseline="0">
                <a:solidFill>
                  <a:schemeClr val="bg1"/>
                </a:solidFill>
                <a:latin typeface="+mj-lt"/>
              </a:defRPr>
            </a:lvl8pPr>
            <a:lvl9pPr marL="0" indent="0">
              <a:spcBef>
                <a:spcPts val="0"/>
              </a:spcBef>
              <a:buNone/>
              <a:defRPr sz="6000" cap="all" baseline="0">
                <a:solidFill>
                  <a:schemeClr val="bg1"/>
                </a:solidFill>
                <a:latin typeface="+mj-lt"/>
              </a:defRPr>
            </a:lvl9pPr>
          </a:lstStyle>
          <a:p>
            <a:pPr lvl="0"/>
            <a:r>
              <a:rPr lang="en-US" dirty="0"/>
              <a:t>Heading</a:t>
            </a:r>
          </a:p>
        </p:txBody>
      </p:sp>
      <p:sp>
        <p:nvSpPr>
          <p:cNvPr id="30" name="Content Placeholder 17"/>
          <p:cNvSpPr>
            <a:spLocks noGrp="1"/>
          </p:cNvSpPr>
          <p:nvPr>
            <p:ph sz="quarter" idx="35" hasCustomPrompt="1"/>
          </p:nvPr>
        </p:nvSpPr>
        <p:spPr>
          <a:xfrm>
            <a:off x="29900880" y="27057096"/>
            <a:ext cx="12801600" cy="4572000"/>
          </a:xfrm>
        </p:spPr>
        <p:txBody>
          <a:bodyPr lIns="365760" tIns="182880"/>
          <a:lstStyle>
            <a:lvl1pPr>
              <a:defRPr baseline="0"/>
            </a:lvl1pPr>
            <a:lvl5pPr>
              <a:defRPr/>
            </a:lvl5pPr>
            <a:lvl6pPr>
              <a:defRPr/>
            </a:lvl6pPr>
            <a:lvl7pPr>
              <a:defRPr/>
            </a:lvl7pPr>
            <a:lvl8pPr>
              <a:defRPr/>
            </a:lvl8pPr>
            <a:lvl9pPr>
              <a:defRPr/>
            </a:lvl9pPr>
          </a:lstStyle>
          <a:p>
            <a:pPr lvl="0"/>
            <a:r>
              <a:rPr lang="en-US" dirty="0"/>
              <a:t>Use this placeholder to add text or other content</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a:t>
            </a:r>
          </a:p>
          <a:p>
            <a:pPr lvl="6"/>
            <a:r>
              <a:rPr lang="en-US" dirty="0"/>
              <a:t>Seven</a:t>
            </a:r>
          </a:p>
          <a:p>
            <a:pPr lvl="7"/>
            <a:r>
              <a:rPr lang="en-US" dirty="0"/>
              <a:t>Eight</a:t>
            </a:r>
          </a:p>
          <a:p>
            <a:pPr lvl="8"/>
            <a:r>
              <a:rPr lang="en-US" dirty="0"/>
              <a:t>Nine</a:t>
            </a:r>
          </a:p>
        </p:txBody>
      </p:sp>
      <p:sp>
        <p:nvSpPr>
          <p:cNvPr id="32" name="Instructions"/>
          <p:cNvSpPr/>
          <p:nvPr userDrawn="1"/>
        </p:nvSpPr>
        <p:spPr>
          <a:xfrm>
            <a:off x="43891200" y="2552699"/>
            <a:ext cx="12447270" cy="32918400"/>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74320" rIns="274320" rtlCol="0" anchor="t"/>
          <a:lstStyle/>
          <a:p>
            <a:pPr lvl="0">
              <a:spcBef>
                <a:spcPts val="1200"/>
              </a:spcBef>
            </a:pPr>
            <a:r>
              <a:rPr sz="9600" dirty="0">
                <a:solidFill>
                  <a:prstClr val="white">
                    <a:lumMod val="50000"/>
                  </a:prstClr>
                </a:solidFill>
                <a:latin typeface="Calibri Light" panose="020F0302020204030204" pitchFamily="34" charset="0"/>
                <a:cs typeface="Calibri" panose="020F0502020204030204" pitchFamily="34" charset="0"/>
              </a:rPr>
              <a:t>Printing:</a:t>
            </a:r>
          </a:p>
          <a:p>
            <a:pPr lvl="0">
              <a:spcBef>
                <a:spcPts val="1200"/>
              </a:spcBef>
            </a:pPr>
            <a:r>
              <a:rPr lang="en-US" sz="6600" dirty="0">
                <a:solidFill>
                  <a:prstClr val="white">
                    <a:lumMod val="50000"/>
                  </a:prstClr>
                </a:solidFill>
                <a:latin typeface="Calibri Light" panose="020F0302020204030204" pitchFamily="34" charset="0"/>
                <a:cs typeface="Calibri" panose="020F0502020204030204" pitchFamily="34" charset="0"/>
              </a:rPr>
              <a:t>This poster is 48” wide by 36” high. It’s designed to be printed on a large-format printer.</a:t>
            </a:r>
          </a:p>
          <a:p>
            <a:pPr lvl="0">
              <a:spcBef>
                <a:spcPts val="300"/>
              </a:spcBef>
            </a:pPr>
            <a:endParaRPr sz="6000" dirty="0">
              <a:solidFill>
                <a:prstClr val="white">
                  <a:lumMod val="50000"/>
                </a:prstClr>
              </a:solidFill>
              <a:latin typeface="Calibri Light" panose="020F0302020204030204" pitchFamily="34" charset="0"/>
              <a:cs typeface="Calibri" panose="020F0502020204030204" pitchFamily="34" charset="0"/>
            </a:endParaRPr>
          </a:p>
          <a:p>
            <a:pPr lvl="0">
              <a:spcBef>
                <a:spcPts val="1200"/>
              </a:spcBef>
            </a:pPr>
            <a:r>
              <a:rPr sz="8800" dirty="0">
                <a:solidFill>
                  <a:prstClr val="white">
                    <a:lumMod val="50000"/>
                  </a:prstClr>
                </a:solidFill>
                <a:latin typeface="Calibri Light" panose="020F0302020204030204" pitchFamily="34" charset="0"/>
                <a:cs typeface="Calibri" panose="020F0502020204030204" pitchFamily="34" charset="0"/>
              </a:rPr>
              <a:t>Customizing the Content:</a:t>
            </a:r>
          </a:p>
          <a:p>
            <a:pPr lvl="0">
              <a:spcBef>
                <a:spcPts val="1200"/>
              </a:spcBef>
            </a:pPr>
            <a:r>
              <a:rPr sz="6600" dirty="0">
                <a:solidFill>
                  <a:prstClr val="white">
                    <a:lumMod val="50000"/>
                  </a:prstClr>
                </a:solidFill>
                <a:latin typeface="Calibri Light" panose="020F0302020204030204" pitchFamily="34" charset="0"/>
                <a:cs typeface="Calibri" panose="020F0502020204030204" pitchFamily="34" charset="0"/>
              </a:rPr>
              <a:t>The placeholders in this </a:t>
            </a:r>
            <a:r>
              <a:rPr lang="en-US" sz="6600" dirty="0">
                <a:solidFill>
                  <a:prstClr val="white">
                    <a:lumMod val="50000"/>
                  </a:prstClr>
                </a:solidFill>
                <a:latin typeface="Calibri Light" panose="020F0302020204030204" pitchFamily="34" charset="0"/>
                <a:cs typeface="Calibri" panose="020F0502020204030204" pitchFamily="34" charset="0"/>
              </a:rPr>
              <a:t>poster </a:t>
            </a:r>
            <a:r>
              <a:rPr sz="6600" dirty="0">
                <a:solidFill>
                  <a:prstClr val="white">
                    <a:lumMod val="50000"/>
                  </a:prstClr>
                </a:solidFill>
                <a:latin typeface="Calibri Light" panose="020F0302020204030204" pitchFamily="34" charset="0"/>
                <a:cs typeface="Calibri" panose="020F0502020204030204" pitchFamily="34" charset="0"/>
              </a:rPr>
              <a:t>are formatted for you. </a:t>
            </a:r>
            <a:r>
              <a:rPr lang="en-US" sz="6600" dirty="0">
                <a:solidFill>
                  <a:prstClr val="white">
                    <a:lumMod val="50000"/>
                  </a:prstClr>
                </a:solidFill>
                <a:latin typeface="Calibri Light" panose="020F0302020204030204" pitchFamily="34" charset="0"/>
                <a:cs typeface="Calibri" panose="020F0502020204030204" pitchFamily="34" charset="0"/>
              </a:rPr>
              <a:t>Type</a:t>
            </a:r>
            <a:r>
              <a:rPr lang="en-US" sz="6600" baseline="0" dirty="0">
                <a:solidFill>
                  <a:prstClr val="white">
                    <a:lumMod val="50000"/>
                  </a:prstClr>
                </a:solidFill>
                <a:latin typeface="Calibri Light" panose="020F0302020204030204" pitchFamily="34" charset="0"/>
                <a:cs typeface="Calibri" panose="020F0502020204030204" pitchFamily="34" charset="0"/>
              </a:rPr>
              <a:t> in the placeholders </a:t>
            </a:r>
            <a:r>
              <a:rPr lang="en-US" sz="6600" dirty="0">
                <a:solidFill>
                  <a:prstClr val="white">
                    <a:lumMod val="50000"/>
                  </a:prstClr>
                </a:solidFill>
                <a:latin typeface="Calibri Light" panose="020F0302020204030204" pitchFamily="34" charset="0"/>
                <a:cs typeface="Calibri" panose="020F0502020204030204" pitchFamily="34" charset="0"/>
              </a:rPr>
              <a:t>to add text, or c</a:t>
            </a:r>
            <a:r>
              <a:rPr lang="en-US" sz="6600" baseline="0" dirty="0">
                <a:solidFill>
                  <a:prstClr val="white">
                    <a:lumMod val="50000"/>
                  </a:prstClr>
                </a:solidFill>
                <a:latin typeface="Calibri Light" panose="020F0302020204030204" pitchFamily="34" charset="0"/>
                <a:cs typeface="Calibri" panose="020F0502020204030204" pitchFamily="34" charset="0"/>
              </a:rPr>
              <a:t>lick an icon to add a table, chart, SmartArt graphic, picture or multimedia file.</a:t>
            </a:r>
          </a:p>
          <a:p>
            <a:pPr lvl="0">
              <a:spcBef>
                <a:spcPts val="2400"/>
              </a:spcBef>
            </a:pPr>
            <a:r>
              <a:rPr lang="en-US" sz="6600" dirty="0">
                <a:solidFill>
                  <a:prstClr val="white">
                    <a:lumMod val="50000"/>
                  </a:prstClr>
                </a:solidFill>
                <a:latin typeface="Calibri Light" panose="020F0302020204030204" pitchFamily="34" charset="0"/>
                <a:cs typeface="Calibri" panose="020F0502020204030204" pitchFamily="34" charset="0"/>
              </a:rPr>
              <a:t>T</a:t>
            </a:r>
            <a:r>
              <a:rPr sz="6600" dirty="0">
                <a:solidFill>
                  <a:prstClr val="white">
                    <a:lumMod val="50000"/>
                  </a:prstClr>
                </a:solidFill>
                <a:latin typeface="Calibri Light" panose="020F0302020204030204" pitchFamily="34" charset="0"/>
                <a:cs typeface="Calibri" panose="020F0502020204030204" pitchFamily="34" charset="0"/>
              </a:rPr>
              <a:t>o add or remove bullet points from text, just click the Bullets button on the Home tab.</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If you need more placeholders for titles, </a:t>
            </a:r>
            <a:r>
              <a:rPr lang="en-US" sz="6600" dirty="0">
                <a:solidFill>
                  <a:prstClr val="white">
                    <a:lumMod val="50000"/>
                  </a:prstClr>
                </a:solidFill>
                <a:latin typeface="Calibri Light" panose="020F0302020204030204" pitchFamily="34" charset="0"/>
                <a:cs typeface="Calibri" panose="020F0502020204030204" pitchFamily="34" charset="0"/>
              </a:rPr>
              <a:t>content</a:t>
            </a:r>
            <a:r>
              <a:rPr sz="6600" dirty="0">
                <a:solidFill>
                  <a:prstClr val="white">
                    <a:lumMod val="50000"/>
                  </a:prstClr>
                </a:solidFill>
                <a:latin typeface="Calibri Light" panose="020F0302020204030204" pitchFamily="34" charset="0"/>
                <a:cs typeface="Calibri" panose="020F0502020204030204" pitchFamily="34" charset="0"/>
              </a:rPr>
              <a:t> or body text, just make a copy of what you need and drag it into place. PowerPoint’s Smart Guides will help you align it with everything else.</a:t>
            </a:r>
          </a:p>
          <a:p>
            <a:pPr lvl="0">
              <a:spcBef>
                <a:spcPts val="2400"/>
              </a:spcBef>
            </a:pPr>
            <a:r>
              <a:rPr sz="6600" dirty="0">
                <a:solidFill>
                  <a:prstClr val="white">
                    <a:lumMod val="50000"/>
                  </a:prstClr>
                </a:solidFill>
                <a:latin typeface="Calibri Light" panose="020F0302020204030204" pitchFamily="34" charset="0"/>
                <a:cs typeface="Calibri" panose="020F0502020204030204" pitchFamily="34" charset="0"/>
              </a:rPr>
              <a:t>Want to use your own pictures instead of ours? No problem! Just </a:t>
            </a:r>
            <a:r>
              <a:rPr lang="en-US" sz="6600" dirty="0">
                <a:solidFill>
                  <a:prstClr val="white">
                    <a:lumMod val="50000"/>
                  </a:prstClr>
                </a:solidFill>
                <a:latin typeface="Calibri Light" panose="020F0302020204030204" pitchFamily="34" charset="0"/>
                <a:cs typeface="Calibri" panose="020F0502020204030204" pitchFamily="34" charset="0"/>
              </a:rPr>
              <a:t>right-</a:t>
            </a:r>
            <a:r>
              <a:rPr sz="6600" dirty="0">
                <a:solidFill>
                  <a:prstClr val="white">
                    <a:lumMod val="50000"/>
                  </a:prstClr>
                </a:solidFill>
                <a:latin typeface="Calibri Light" panose="020F0302020204030204" pitchFamily="34" charset="0"/>
                <a:cs typeface="Calibri" panose="020F0502020204030204" pitchFamily="34" charset="0"/>
              </a:rPr>
              <a:t>click a picture</a:t>
            </a:r>
            <a:r>
              <a:rPr lang="en-US" sz="6600" dirty="0">
                <a:solidFill>
                  <a:prstClr val="white">
                    <a:lumMod val="50000"/>
                  </a:prstClr>
                </a:solidFill>
                <a:latin typeface="Calibri Light" panose="020F0302020204030204" pitchFamily="34" charset="0"/>
                <a:cs typeface="Calibri" panose="020F0502020204030204" pitchFamily="34" charset="0"/>
              </a:rPr>
              <a:t> and choose Change Picture. Maintain the</a:t>
            </a:r>
            <a:r>
              <a:rPr lang="en-US" sz="6600" baseline="0" dirty="0">
                <a:solidFill>
                  <a:prstClr val="white">
                    <a:lumMod val="50000"/>
                  </a:prstClr>
                </a:solidFill>
                <a:latin typeface="Calibri Light" panose="020F0302020204030204" pitchFamily="34" charset="0"/>
                <a:cs typeface="Calibri" panose="020F0502020204030204" pitchFamily="34" charset="0"/>
              </a:rPr>
              <a:t> proportion of pictures as you r</a:t>
            </a:r>
            <a:r>
              <a:rPr lang="en-US" sz="6600" dirty="0">
                <a:solidFill>
                  <a:prstClr val="white">
                    <a:lumMod val="50000"/>
                  </a:prstClr>
                </a:solidFill>
                <a:latin typeface="Calibri Light" panose="020F0302020204030204" pitchFamily="34" charset="0"/>
                <a:cs typeface="Calibri" panose="020F0502020204030204" pitchFamily="34" charset="0"/>
              </a:rPr>
              <a:t>esize</a:t>
            </a:r>
            <a:r>
              <a:rPr lang="en-US" sz="6600" baseline="0" dirty="0">
                <a:solidFill>
                  <a:prstClr val="white">
                    <a:lumMod val="50000"/>
                  </a:prstClr>
                </a:solidFill>
                <a:latin typeface="Calibri Light" panose="020F0302020204030204" pitchFamily="34" charset="0"/>
                <a:cs typeface="Calibri" panose="020F0502020204030204" pitchFamily="34" charset="0"/>
              </a:rPr>
              <a:t> by dragging a corner.</a:t>
            </a:r>
            <a:endParaRPr sz="6600" dirty="0">
              <a:solidFill>
                <a:prstClr val="white">
                  <a:lumMod val="50000"/>
                </a:prstClr>
              </a:solidFill>
              <a:latin typeface="Calibri Light" panose="020F0302020204030204" pitchFamily="34" charset="0"/>
              <a:cs typeface="Calibri" panose="020F0502020204030204" pitchFamily="34" charset="0"/>
            </a:endParaRPr>
          </a:p>
        </p:txBody>
      </p:sp>
    </p:spTree>
    <p:extLst>
      <p:ext uri="{BB962C8B-B14F-4D97-AF65-F5344CB8AC3E}">
        <p14:creationId xmlns:p14="http://schemas.microsoft.com/office/powerpoint/2010/main" val="145907722"/>
      </p:ext>
    </p:extLst>
  </p:cSld>
  <p:clrMapOvr>
    <a:masterClrMapping/>
  </p:clrMapOvr>
  <p:extLst mod="1">
    <p:ext uri="{DCECCB84-F9BA-43D5-87BE-67443E8EF086}">
      <p15:sldGuideLst xmlns:p15="http://schemas.microsoft.com/office/powerpoint/2012/main">
        <p15:guide id="1" pos="9168" userDrawn="1">
          <p15:clr>
            <a:srgbClr val="A4A3A4"/>
          </p15:clr>
        </p15:guide>
        <p15:guide id="2" pos="18480" userDrawn="1">
          <p15:clr>
            <a:srgbClr val="A4A3A4"/>
          </p15:clr>
        </p15:guide>
      </p15:sldGuideLst>
    </p:ext>
  </p:extLst>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bwMode="invGray">
          <a:xfrm>
            <a:off x="0" y="0"/>
            <a:ext cx="43891200" cy="50292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bwMode="auto">
          <a:xfrm>
            <a:off x="6400800" y="990600"/>
            <a:ext cx="31089600" cy="2514540"/>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6400800" y="6019800"/>
            <a:ext cx="31089600" cy="236296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3000" y="32114698"/>
            <a:ext cx="9875520" cy="457200"/>
          </a:xfrm>
          <a:prstGeom prst="rect">
            <a:avLst/>
          </a:prstGeom>
        </p:spPr>
        <p:txBody>
          <a:bodyPr vert="horz" lIns="91440" tIns="45720" rIns="91440" bIns="45720" rtlCol="0" anchor="ctr"/>
          <a:lstStyle>
            <a:lvl1pPr algn="l">
              <a:defRPr sz="1600">
                <a:solidFill>
                  <a:schemeClr val="tx1">
                    <a:tint val="75000"/>
                  </a:schemeClr>
                </a:solidFill>
              </a:defRPr>
            </a:lvl1pPr>
          </a:lstStyle>
          <a:p>
            <a:fld id="{ECAA57DF-1C19-4726-AB84-014692BAD8F5}" type="datetimeFigureOut">
              <a:rPr lang="en-US" smtClean="0"/>
              <a:pPr/>
              <a:t>3/30/2018</a:t>
            </a:fld>
            <a:endParaRPr lang="en-US"/>
          </a:p>
        </p:txBody>
      </p:sp>
      <p:sp>
        <p:nvSpPr>
          <p:cNvPr id="5" name="Footer Placeholder 4"/>
          <p:cNvSpPr>
            <a:spLocks noGrp="1"/>
          </p:cNvSpPr>
          <p:nvPr>
            <p:ph type="ftr" sz="quarter" idx="3"/>
          </p:nvPr>
        </p:nvSpPr>
        <p:spPr>
          <a:xfrm>
            <a:off x="11018520" y="32114698"/>
            <a:ext cx="21854160" cy="457200"/>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2872680" y="32114698"/>
            <a:ext cx="9875520" cy="457200"/>
          </a:xfrm>
          <a:prstGeom prst="rect">
            <a:avLst/>
          </a:prstGeom>
        </p:spPr>
        <p:txBody>
          <a:bodyPr vert="horz" lIns="91440" tIns="45720" rIns="91440" bIns="45720" rtlCol="0" anchor="ctr"/>
          <a:lstStyle>
            <a:lvl1pPr algn="r">
              <a:defRPr sz="1600">
                <a:solidFill>
                  <a:schemeClr val="tx1">
                    <a:tint val="75000"/>
                  </a:schemeClr>
                </a:solidFill>
              </a:defRPr>
            </a:lvl1pPr>
          </a:lstStyle>
          <a:p>
            <a:fld id="{91B4C631-C489-4C11-812F-2172FBEAE82B}" type="slidenum">
              <a:rPr lang="en-US" smtClean="0"/>
              <a:pPr/>
              <a:t>‹#›</a:t>
            </a:fld>
            <a:endParaRPr lang="en-US"/>
          </a:p>
        </p:txBody>
      </p:sp>
    </p:spTree>
    <p:extLst>
      <p:ext uri="{BB962C8B-B14F-4D97-AF65-F5344CB8AC3E}">
        <p14:creationId xmlns:p14="http://schemas.microsoft.com/office/powerpoint/2010/main" val="2508807471"/>
      </p:ext>
    </p:extLst>
  </p:cSld>
  <p:clrMap bg1="lt1" tx1="dk1" bg2="lt2" tx2="dk2" accent1="accent1" accent2="accent2" accent3="accent3" accent4="accent4" accent5="accent5" accent6="accent6" hlink="hlink" folHlink="folHlink"/>
  <p:sldLayoutIdLst>
    <p:sldLayoutId id="2147483672" r:id="rId1"/>
  </p:sldLayoutIdLst>
  <p:txStyles>
    <p:titleStyle>
      <a:lvl1pPr algn="l" defTabSz="4389120" rtl="0" eaLnBrk="1" latinLnBrk="0" hangingPunct="1">
        <a:lnSpc>
          <a:spcPct val="90000"/>
        </a:lnSpc>
        <a:spcBef>
          <a:spcPct val="0"/>
        </a:spcBef>
        <a:buNone/>
        <a:defRPr sz="8800" b="1" kern="1200">
          <a:solidFill>
            <a:schemeClr val="bg1"/>
          </a:solidFill>
          <a:latin typeface="+mj-lt"/>
          <a:ea typeface="+mj-ea"/>
          <a:cs typeface="+mj-cs"/>
        </a:defRPr>
      </a:lvl1pPr>
    </p:titleStyle>
    <p:bodyStyle>
      <a:lvl1pPr marL="457200" indent="-457200" algn="l" defTabSz="4389120" rtl="0" eaLnBrk="1" latinLnBrk="0" hangingPunct="1">
        <a:lnSpc>
          <a:spcPct val="100000"/>
        </a:lnSpc>
        <a:spcBef>
          <a:spcPts val="12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3pPr>
      <a:lvl4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4pPr>
      <a:lvl5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5pPr>
      <a:lvl6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6pPr>
      <a:lvl7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7pPr>
      <a:lvl8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8pPr>
      <a:lvl9pPr marL="1097280" indent="-457200" algn="l" defTabSz="4389120" rtl="0" eaLnBrk="1" latinLnBrk="0" hangingPunct="1">
        <a:lnSpc>
          <a:spcPct val="100000"/>
        </a:lnSpc>
        <a:spcBef>
          <a:spcPts val="1200"/>
        </a:spcBef>
        <a:buClr>
          <a:schemeClr val="accent2"/>
        </a:buClr>
        <a:buFont typeface="Arial" panose="020B0604020202020204" pitchFamily="34" charset="0"/>
        <a:buChar char="•"/>
        <a:defRPr sz="240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0368" userDrawn="1">
          <p15:clr>
            <a:srgbClr val="A4A3A4"/>
          </p15:clr>
        </p15:guide>
        <p15:guide id="2" pos="720" userDrawn="1">
          <p15:clr>
            <a:srgbClr val="A4A3A4"/>
          </p15:clr>
        </p15:guide>
        <p15:guide id="3" pos="26928" userDrawn="1">
          <p15:clr>
            <a:srgbClr val="A4A3A4"/>
          </p15:clr>
        </p15:guide>
        <p15:guide id="4" pos="13824" userDrawn="1">
          <p15:clr>
            <a:srgbClr val="A4A3A4"/>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18" Type="http://schemas.openxmlformats.org/officeDocument/2006/relationships/image" Target="../media/image17.png"/><Relationship Id="rId26" Type="http://schemas.openxmlformats.org/officeDocument/2006/relationships/image" Target="../media/image25.png"/><Relationship Id="rId3" Type="http://schemas.openxmlformats.org/officeDocument/2006/relationships/image" Target="../media/image2.png"/><Relationship Id="rId21" Type="http://schemas.openxmlformats.org/officeDocument/2006/relationships/image" Target="../media/image20.png"/><Relationship Id="rId7" Type="http://schemas.openxmlformats.org/officeDocument/2006/relationships/image" Target="../media/image6.png"/><Relationship Id="rId12" Type="http://schemas.openxmlformats.org/officeDocument/2006/relationships/image" Target="../media/image11.png"/><Relationship Id="rId17" Type="http://schemas.openxmlformats.org/officeDocument/2006/relationships/image" Target="../media/image16.png"/><Relationship Id="rId25" Type="http://schemas.openxmlformats.org/officeDocument/2006/relationships/image" Target="../media/image24.png"/><Relationship Id="rId2" Type="http://schemas.openxmlformats.org/officeDocument/2006/relationships/image" Target="../media/image1.png"/><Relationship Id="rId16" Type="http://schemas.openxmlformats.org/officeDocument/2006/relationships/image" Target="../media/image15.png"/><Relationship Id="rId20" Type="http://schemas.openxmlformats.org/officeDocument/2006/relationships/image" Target="../media/image19.png"/><Relationship Id="rId29"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24" Type="http://schemas.openxmlformats.org/officeDocument/2006/relationships/image" Target="../media/image23.png"/><Relationship Id="rId5" Type="http://schemas.openxmlformats.org/officeDocument/2006/relationships/image" Target="../media/image4.png"/><Relationship Id="rId15" Type="http://schemas.openxmlformats.org/officeDocument/2006/relationships/image" Target="../media/image14.png"/><Relationship Id="rId23" Type="http://schemas.openxmlformats.org/officeDocument/2006/relationships/image" Target="../media/image22.png"/><Relationship Id="rId28" Type="http://schemas.openxmlformats.org/officeDocument/2006/relationships/image" Target="../media/image27.png"/><Relationship Id="rId10" Type="http://schemas.openxmlformats.org/officeDocument/2006/relationships/image" Target="../media/image9.png"/><Relationship Id="rId19" Type="http://schemas.openxmlformats.org/officeDocument/2006/relationships/image" Target="../media/image18.png"/><Relationship Id="rId4" Type="http://schemas.openxmlformats.org/officeDocument/2006/relationships/image" Target="../media/image3.png"/><Relationship Id="rId9" Type="http://schemas.openxmlformats.org/officeDocument/2006/relationships/image" Target="../media/image8.png"/><Relationship Id="rId14" Type="http://schemas.openxmlformats.org/officeDocument/2006/relationships/image" Target="../media/image13.png"/><Relationship Id="rId22" Type="http://schemas.openxmlformats.org/officeDocument/2006/relationships/image" Target="../media/image21.png"/><Relationship Id="rId27" Type="http://schemas.openxmlformats.org/officeDocument/2006/relationships/image" Target="../media/image26.png"/><Relationship Id="rId30"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741304" y="966373"/>
            <a:ext cx="31089600" cy="1550402"/>
          </a:xfrm>
        </p:spPr>
        <p:txBody>
          <a:bodyPr/>
          <a:lstStyle/>
          <a:p>
            <a:pPr algn="ctr"/>
            <a:r>
              <a:rPr lang="en-US" dirty="0"/>
              <a:t>Password Hashing and Graph Pebbling*</a:t>
            </a:r>
          </a:p>
        </p:txBody>
      </p:sp>
      <p:sp>
        <p:nvSpPr>
          <p:cNvPr id="23" name="Text Placeholder 22"/>
          <p:cNvSpPr>
            <a:spLocks noGrp="1"/>
          </p:cNvSpPr>
          <p:nvPr>
            <p:ph type="body" sz="quarter" idx="36"/>
          </p:nvPr>
        </p:nvSpPr>
        <p:spPr>
          <a:xfrm>
            <a:off x="6400800" y="2815411"/>
            <a:ext cx="31089600" cy="1548166"/>
          </a:xfrm>
        </p:spPr>
        <p:txBody>
          <a:bodyPr/>
          <a:lstStyle/>
          <a:p>
            <a:pPr algn="ctr"/>
            <a:r>
              <a:rPr lang="en-US" sz="4000" dirty="0"/>
              <a:t>Samson Zhou</a:t>
            </a:r>
          </a:p>
          <a:p>
            <a:pPr algn="ctr"/>
            <a:r>
              <a:rPr lang="en-US" sz="4000" dirty="0"/>
              <a:t>Department of Computer Science, Purdue University</a:t>
            </a:r>
          </a:p>
        </p:txBody>
      </p:sp>
      <p:sp>
        <p:nvSpPr>
          <p:cNvPr id="5" name="Text Placeholder 4"/>
          <p:cNvSpPr>
            <a:spLocks noGrp="1"/>
          </p:cNvSpPr>
          <p:nvPr>
            <p:ph type="body" sz="quarter" idx="13"/>
          </p:nvPr>
        </p:nvSpPr>
        <p:spPr/>
        <p:txBody>
          <a:bodyPr/>
          <a:lstStyle/>
          <a:p>
            <a:r>
              <a:rPr lang="en-US" dirty="0"/>
              <a:t>abstract</a:t>
            </a:r>
          </a:p>
        </p:txBody>
      </p:sp>
      <p:sp>
        <p:nvSpPr>
          <p:cNvPr id="11" name="Content Placeholder 10"/>
          <p:cNvSpPr>
            <a:spLocks noGrp="1"/>
          </p:cNvSpPr>
          <p:nvPr>
            <p:ph sz="quarter" idx="24"/>
          </p:nvPr>
        </p:nvSpPr>
        <p:spPr/>
        <p:txBody>
          <a:bodyPr>
            <a:noAutofit/>
          </a:bodyPr>
          <a:lstStyle/>
          <a:p>
            <a:pPr marL="0" indent="0">
              <a:buNone/>
            </a:pPr>
            <a:r>
              <a:rPr lang="en-US" sz="3200" dirty="0"/>
              <a:t>Although the passwords of users are no longer being stored, we show an offline attacker is compelled to crack all stolen passwords under current security recommendations. Memory hard functions have been proposed as moderately expensive cryptographic tools for password hashing. The cryptanalysis of these functions has focused on the cumulative memory complexity and the energy complexity of the function. The first metric measures how much memory users must commit to evaluating a function, while the second metric measures how much energy users must commit. We prove these evaluations reduce to pebbling games on graphs but show that a tool for exact cryptanalysis of functions is unlikely to exist. Nevertheless, we provide asymptotic upper and lower bounds on several families of functions, including Argon2i, the winner of the password hashing competition that is currently being considered for standardization by the Cryptography Form Research Group of the Internet Research Task Force.</a:t>
            </a:r>
          </a:p>
        </p:txBody>
      </p:sp>
      <p:sp>
        <p:nvSpPr>
          <p:cNvPr id="7" name="Text Placeholder 6"/>
          <p:cNvSpPr>
            <a:spLocks noGrp="1"/>
          </p:cNvSpPr>
          <p:nvPr>
            <p:ph type="body" sz="quarter" idx="17"/>
          </p:nvPr>
        </p:nvSpPr>
        <p:spPr/>
        <p:txBody>
          <a:bodyPr/>
          <a:lstStyle/>
          <a:p>
            <a:r>
              <a:rPr lang="en-US"/>
              <a:t>background</a:t>
            </a:r>
            <a:endParaRPr lang="en-US" dirty="0"/>
          </a:p>
        </p:txBody>
      </p:sp>
      <p:sp>
        <p:nvSpPr>
          <p:cNvPr id="12" name="Content Placeholder 11"/>
          <p:cNvSpPr>
            <a:spLocks noGrp="1"/>
          </p:cNvSpPr>
          <p:nvPr>
            <p:ph sz="quarter" idx="25"/>
          </p:nvPr>
        </p:nvSpPr>
        <p:spPr/>
        <p:txBody>
          <a:bodyPr>
            <a:normAutofit/>
          </a:bodyPr>
          <a:lstStyle/>
          <a:p>
            <a:r>
              <a:rPr lang="en-US" sz="3200" dirty="0"/>
              <a:t>Data compromise is </a:t>
            </a:r>
            <a:r>
              <a:rPr lang="en-US" sz="3200" i="1" u="sng" dirty="0"/>
              <a:t>inevitable</a:t>
            </a:r>
          </a:p>
          <a:p>
            <a:r>
              <a:rPr lang="en-US" sz="3200" dirty="0"/>
              <a:t>Recent corporations with leaked passwords:</a:t>
            </a:r>
          </a:p>
          <a:p>
            <a:endParaRPr lang="en-US" sz="3200" dirty="0"/>
          </a:p>
        </p:txBody>
      </p:sp>
      <p:sp>
        <p:nvSpPr>
          <p:cNvPr id="8" name="Text Placeholder 7"/>
          <p:cNvSpPr>
            <a:spLocks noGrp="1"/>
          </p:cNvSpPr>
          <p:nvPr>
            <p:ph type="body" sz="quarter" idx="19"/>
          </p:nvPr>
        </p:nvSpPr>
        <p:spPr/>
        <p:txBody>
          <a:bodyPr/>
          <a:lstStyle/>
          <a:p>
            <a:r>
              <a:rPr lang="en-US"/>
              <a:t>objectives</a:t>
            </a:r>
            <a:endParaRPr lang="en-US" dirty="0"/>
          </a:p>
        </p:txBody>
      </p:sp>
      <p:sp>
        <p:nvSpPr>
          <p:cNvPr id="13" name="Content Placeholder 12"/>
          <p:cNvSpPr>
            <a:spLocks noGrp="1"/>
          </p:cNvSpPr>
          <p:nvPr>
            <p:ph sz="quarter" idx="26"/>
          </p:nvPr>
        </p:nvSpPr>
        <p:spPr>
          <a:xfrm>
            <a:off x="1143000" y="27057096"/>
            <a:ext cx="12801600" cy="5327904"/>
          </a:xfrm>
        </p:spPr>
        <p:txBody>
          <a:bodyPr>
            <a:noAutofit/>
          </a:bodyPr>
          <a:lstStyle/>
          <a:p>
            <a:r>
              <a:rPr lang="en-US" sz="3200" dirty="0"/>
              <a:t>Assuming password files are leaked, how can we protect against offline attackers?</a:t>
            </a:r>
          </a:p>
          <a:p>
            <a:endParaRPr lang="en-US" sz="3200" dirty="0"/>
          </a:p>
          <a:p>
            <a:endParaRPr lang="en-US" sz="3200" dirty="0"/>
          </a:p>
          <a:p>
            <a:endParaRPr lang="en-US" sz="3200" dirty="0"/>
          </a:p>
          <a:p>
            <a:endParaRPr lang="en-US" sz="3200" dirty="0"/>
          </a:p>
          <a:p>
            <a:pPr marL="0" indent="0">
              <a:buNone/>
            </a:pPr>
            <a:endParaRPr lang="en-US" sz="3200" dirty="0"/>
          </a:p>
          <a:p>
            <a:r>
              <a:rPr lang="en-US" sz="3200" dirty="0"/>
              <a:t>Make computation of hashes difficult for attackers!</a:t>
            </a:r>
          </a:p>
        </p:txBody>
      </p:sp>
      <p:sp>
        <p:nvSpPr>
          <p:cNvPr id="9" name="Text Placeholder 8"/>
          <p:cNvSpPr>
            <a:spLocks noGrp="1"/>
          </p:cNvSpPr>
          <p:nvPr>
            <p:ph type="body" sz="quarter" idx="21"/>
          </p:nvPr>
        </p:nvSpPr>
        <p:spPr/>
        <p:txBody>
          <a:bodyPr/>
          <a:lstStyle/>
          <a:p>
            <a:r>
              <a:rPr lang="en-US"/>
              <a:t>methods</a:t>
            </a:r>
            <a:endParaRPr lang="en-US" dirty="0"/>
          </a:p>
        </p:txBody>
      </p:sp>
      <p:sp>
        <p:nvSpPr>
          <p:cNvPr id="14" name="Content Placeholder 13"/>
          <p:cNvSpPr>
            <a:spLocks noGrp="1"/>
          </p:cNvSpPr>
          <p:nvPr>
            <p:ph sz="quarter" idx="27"/>
          </p:nvPr>
        </p:nvSpPr>
        <p:spPr>
          <a:xfrm>
            <a:off x="15544800" y="7071359"/>
            <a:ext cx="12801600" cy="11671685"/>
          </a:xfrm>
        </p:spPr>
        <p:txBody>
          <a:bodyPr/>
          <a:lstStyle/>
          <a:p>
            <a:pPr marL="0" indent="0">
              <a:buNone/>
            </a:pPr>
            <a:r>
              <a:rPr lang="en-US" sz="3600" dirty="0"/>
              <a:t>Economics of Password Cracking</a:t>
            </a:r>
          </a:p>
          <a:p>
            <a:r>
              <a:rPr lang="en-US" dirty="0"/>
              <a:t>Develop a new game theoretic framework to quantify the damage of an offline attack</a:t>
            </a:r>
          </a:p>
          <a:p>
            <a:r>
              <a:rPr lang="en-US" dirty="0"/>
              <a:t>Show that Yahoo! leaked passwords (over 70 million users) follow Zipfian distribution </a:t>
            </a:r>
          </a:p>
          <a:p>
            <a:r>
              <a:rPr lang="en-US" dirty="0"/>
              <a:t>Analysis on a Zipfian distribution with estimated black market password costs</a:t>
            </a:r>
          </a:p>
          <a:p>
            <a:r>
              <a:rPr lang="en-US" dirty="0"/>
              <a:t>Compared key-stretching vs. memory-hard function performance</a:t>
            </a:r>
          </a:p>
          <a:p>
            <a:r>
              <a:rPr lang="en-US" dirty="0"/>
              <a:t>Model independent analysis, removing the assumption for Zipfian distribution</a:t>
            </a:r>
          </a:p>
          <a:p>
            <a:pPr marL="0" indent="0">
              <a:buNone/>
            </a:pPr>
            <a:r>
              <a:rPr lang="en-US" sz="3600" dirty="0"/>
              <a:t>Models of Function Cost</a:t>
            </a:r>
          </a:p>
          <a:p>
            <a:r>
              <a:rPr lang="en-US" dirty="0"/>
              <a:t>Formalized the bandwidth cost model</a:t>
            </a:r>
          </a:p>
          <a:p>
            <a:r>
              <a:rPr lang="en-US" dirty="0"/>
              <a:t>Bandwidth-hard vs Memory-hard</a:t>
            </a:r>
          </a:p>
          <a:p>
            <a:pPr marL="0" indent="0">
              <a:buNone/>
            </a:pPr>
            <a:r>
              <a:rPr lang="en-US" sz="3600" dirty="0"/>
              <a:t>Analysis of Password Hash Functions</a:t>
            </a:r>
          </a:p>
          <a:p>
            <a:r>
              <a:rPr lang="en-US" dirty="0"/>
              <a:t>Showed NP-Hardness of computing bandwidth cost and cumulative memory cost</a:t>
            </a:r>
          </a:p>
          <a:p>
            <a:r>
              <a:rPr lang="en-US" dirty="0"/>
              <a:t>Provided upper and lower bounds for cumulative memory cost for several functions</a:t>
            </a:r>
          </a:p>
          <a:p>
            <a:pPr lvl="1"/>
            <a:r>
              <a:rPr lang="en-US" dirty="0"/>
              <a:t>Argon2i, winner of the Password Hashing Competition, is currently being considered for standardization by the Internet Research Task Force (IRTF)</a:t>
            </a:r>
          </a:p>
          <a:p>
            <a:r>
              <a:rPr lang="en-US" dirty="0"/>
              <a:t>Provided lower bounds for bandwidth cost for several functions</a:t>
            </a:r>
          </a:p>
          <a:p>
            <a:r>
              <a:rPr lang="en-US" dirty="0"/>
              <a:t>Showed relationship between bandwidth cost and cumulative memory cost. Thus the goals of memory hardness are </a:t>
            </a:r>
            <a:r>
              <a:rPr lang="en-US"/>
              <a:t>well-aligned.</a:t>
            </a:r>
            <a:endParaRPr lang="en-US" dirty="0"/>
          </a:p>
          <a:p>
            <a:pPr lvl="1"/>
            <a:endParaRPr lang="en-US" dirty="0"/>
          </a:p>
          <a:p>
            <a:endParaRPr lang="en-US" dirty="0"/>
          </a:p>
          <a:p>
            <a:pPr lvl="1"/>
            <a:endParaRPr lang="en-US" dirty="0"/>
          </a:p>
        </p:txBody>
      </p:sp>
      <p:sp>
        <p:nvSpPr>
          <p:cNvPr id="16" name="Text Placeholder 15"/>
          <p:cNvSpPr>
            <a:spLocks noGrp="1"/>
          </p:cNvSpPr>
          <p:nvPr>
            <p:ph type="body" sz="quarter" idx="29"/>
          </p:nvPr>
        </p:nvSpPr>
        <p:spPr>
          <a:xfrm>
            <a:off x="15544800" y="19176352"/>
            <a:ext cx="12801600" cy="1219200"/>
          </a:xfrm>
        </p:spPr>
        <p:txBody>
          <a:bodyPr/>
          <a:lstStyle/>
          <a:p>
            <a:r>
              <a:rPr lang="en-US" dirty="0"/>
              <a:t>results</a:t>
            </a:r>
          </a:p>
        </p:txBody>
      </p:sp>
      <p:pic>
        <p:nvPicPr>
          <p:cNvPr id="26" name="Content Placeholder 25">
            <a:extLst>
              <a:ext uri="{FF2B5EF4-FFF2-40B4-BE49-F238E27FC236}">
                <a16:creationId xmlns:a16="http://schemas.microsoft.com/office/drawing/2014/main" id="{4FD158A9-B9FB-4031-8E88-10E816372D2D}"/>
              </a:ext>
            </a:extLst>
          </p:cNvPr>
          <p:cNvPicPr>
            <a:picLocks noGrp="1" noChangeAspect="1"/>
          </p:cNvPicPr>
          <p:nvPr>
            <p:ph sz="quarter" idx="30"/>
          </p:nvPr>
        </p:nvPicPr>
        <p:blipFill>
          <a:blip r:embed="rId2"/>
          <a:stretch>
            <a:fillRect/>
          </a:stretch>
        </p:blipFill>
        <p:spPr>
          <a:xfrm>
            <a:off x="16388821" y="20916780"/>
            <a:ext cx="4651383" cy="2469549"/>
          </a:xfrm>
          <a:prstGeom prst="rect">
            <a:avLst/>
          </a:prstGeom>
        </p:spPr>
      </p:pic>
      <p:sp>
        <p:nvSpPr>
          <p:cNvPr id="18" name="Text Placeholder 17"/>
          <p:cNvSpPr>
            <a:spLocks noGrp="1"/>
          </p:cNvSpPr>
          <p:nvPr>
            <p:ph type="body" sz="quarter" idx="31"/>
          </p:nvPr>
        </p:nvSpPr>
        <p:spPr/>
        <p:txBody>
          <a:bodyPr/>
          <a:lstStyle/>
          <a:p>
            <a:r>
              <a:rPr lang="en-US"/>
              <a:t>results</a:t>
            </a:r>
            <a:endParaRPr lang="en-US" dirty="0"/>
          </a:p>
        </p:txBody>
      </p:sp>
      <p:sp>
        <p:nvSpPr>
          <p:cNvPr id="21" name="Text Placeholder 20"/>
          <p:cNvSpPr>
            <a:spLocks noGrp="1"/>
          </p:cNvSpPr>
          <p:nvPr>
            <p:ph type="body" sz="quarter" idx="34"/>
          </p:nvPr>
        </p:nvSpPr>
        <p:spPr>
          <a:xfrm>
            <a:off x="29900880" y="25831800"/>
            <a:ext cx="12801600" cy="1219200"/>
          </a:xfrm>
        </p:spPr>
        <p:txBody>
          <a:bodyPr/>
          <a:lstStyle/>
          <a:p>
            <a:r>
              <a:rPr lang="en-US" dirty="0"/>
              <a:t>*citations</a:t>
            </a:r>
          </a:p>
        </p:txBody>
      </p:sp>
      <p:sp>
        <p:nvSpPr>
          <p:cNvPr id="22" name="Content Placeholder 21"/>
          <p:cNvSpPr>
            <a:spLocks noGrp="1"/>
          </p:cNvSpPr>
          <p:nvPr>
            <p:ph sz="quarter" idx="35"/>
          </p:nvPr>
        </p:nvSpPr>
        <p:spPr>
          <a:xfrm>
            <a:off x="29687520" y="27057096"/>
            <a:ext cx="13228320" cy="4572000"/>
          </a:xfrm>
        </p:spPr>
        <p:txBody>
          <a:bodyPr/>
          <a:lstStyle/>
          <a:p>
            <a:r>
              <a:rPr lang="en-US" b="1" dirty="0"/>
              <a:t>Jeremiah </a:t>
            </a:r>
            <a:r>
              <a:rPr lang="en-US" b="1" dirty="0" err="1"/>
              <a:t>Blocki</a:t>
            </a:r>
            <a:r>
              <a:rPr lang="en-US" b="1" dirty="0"/>
              <a:t>, Ben Harsha, Samson Zhou. </a:t>
            </a:r>
            <a:r>
              <a:rPr lang="en-US" i="1" dirty="0"/>
              <a:t>On the Economics of Offline Password Cracking. </a:t>
            </a:r>
            <a:r>
              <a:rPr lang="en-US" dirty="0"/>
              <a:t>IEEE Security and Privacy (S&amp;P, Oakland) 2018</a:t>
            </a:r>
          </a:p>
          <a:p>
            <a:r>
              <a:rPr lang="en-US" b="1" dirty="0"/>
              <a:t>Jeremiah </a:t>
            </a:r>
            <a:r>
              <a:rPr lang="en-US" b="1" dirty="0" err="1"/>
              <a:t>Blocki</a:t>
            </a:r>
            <a:r>
              <a:rPr lang="en-US" b="1" dirty="0"/>
              <a:t>, Ling Ren, Samson Zhou. </a:t>
            </a:r>
            <a:r>
              <a:rPr lang="en-US" i="1" dirty="0"/>
              <a:t>Bandwidth-Hard Functions: Reductions and Lower Bounds.</a:t>
            </a:r>
            <a:r>
              <a:rPr lang="en-US" dirty="0"/>
              <a:t> Manuscript</a:t>
            </a:r>
          </a:p>
          <a:p>
            <a:r>
              <a:rPr lang="en-US" b="1" dirty="0"/>
              <a:t>Jeremiah </a:t>
            </a:r>
            <a:r>
              <a:rPr lang="en-US" b="1" dirty="0" err="1"/>
              <a:t>Blocki</a:t>
            </a:r>
            <a:r>
              <a:rPr lang="en-US" b="1" dirty="0"/>
              <a:t>, Samson Zhou. </a:t>
            </a:r>
            <a:r>
              <a:rPr lang="en-US" i="1" dirty="0"/>
              <a:t>On the Computational Complexity of Minimal Cumulative Cost Graph Pebbling. </a:t>
            </a:r>
            <a:r>
              <a:rPr lang="en-US" dirty="0"/>
              <a:t>Financial Cryptography and Data Security (FC) 2018</a:t>
            </a:r>
          </a:p>
          <a:p>
            <a:r>
              <a:rPr lang="en-US" b="1" dirty="0"/>
              <a:t>Jeremiah </a:t>
            </a:r>
            <a:r>
              <a:rPr lang="en-US" b="1" dirty="0" err="1"/>
              <a:t>Blocki</a:t>
            </a:r>
            <a:r>
              <a:rPr lang="en-US" b="1" dirty="0"/>
              <a:t>, Samson Zhou. </a:t>
            </a:r>
            <a:r>
              <a:rPr lang="en-US" i="1" dirty="0"/>
              <a:t>On the Depth-Robustness and Cumulative Pebbling Cost of Argon2i.  </a:t>
            </a:r>
            <a:r>
              <a:rPr lang="en-US" dirty="0"/>
              <a:t>15th IACR Theory of Cryptography Conference (TCC) 2017</a:t>
            </a:r>
          </a:p>
          <a:p>
            <a:endParaRPr lang="en-US" i="1" dirty="0"/>
          </a:p>
        </p:txBody>
      </p:sp>
      <p:pic>
        <p:nvPicPr>
          <p:cNvPr id="30" name="Picture 29">
            <a:extLst>
              <a:ext uri="{FF2B5EF4-FFF2-40B4-BE49-F238E27FC236}">
                <a16:creationId xmlns:a16="http://schemas.microsoft.com/office/drawing/2014/main" id="{F06751D7-DAD0-4923-B332-7B17201F3384}"/>
              </a:ext>
            </a:extLst>
          </p:cNvPr>
          <p:cNvPicPr>
            <a:picLocks noChangeAspect="1"/>
          </p:cNvPicPr>
          <p:nvPr/>
        </p:nvPicPr>
        <p:blipFill>
          <a:blip r:embed="rId3"/>
          <a:stretch>
            <a:fillRect/>
          </a:stretch>
        </p:blipFill>
        <p:spPr>
          <a:xfrm>
            <a:off x="6809345" y="22588021"/>
            <a:ext cx="4457700" cy="1028700"/>
          </a:xfrm>
          <a:prstGeom prst="rect">
            <a:avLst/>
          </a:prstGeom>
        </p:spPr>
      </p:pic>
      <p:pic>
        <p:nvPicPr>
          <p:cNvPr id="31" name="Picture 30">
            <a:extLst>
              <a:ext uri="{FF2B5EF4-FFF2-40B4-BE49-F238E27FC236}">
                <a16:creationId xmlns:a16="http://schemas.microsoft.com/office/drawing/2014/main" id="{FF6E6985-2B6E-4B47-930A-216F3E126054}"/>
              </a:ext>
            </a:extLst>
          </p:cNvPr>
          <p:cNvPicPr>
            <a:picLocks noChangeAspect="1"/>
          </p:cNvPicPr>
          <p:nvPr/>
        </p:nvPicPr>
        <p:blipFill>
          <a:blip r:embed="rId4"/>
          <a:stretch>
            <a:fillRect/>
          </a:stretch>
        </p:blipFill>
        <p:spPr>
          <a:xfrm>
            <a:off x="4047714" y="20537871"/>
            <a:ext cx="2762250" cy="1657350"/>
          </a:xfrm>
          <a:prstGeom prst="rect">
            <a:avLst/>
          </a:prstGeom>
        </p:spPr>
      </p:pic>
      <p:pic>
        <p:nvPicPr>
          <p:cNvPr id="33" name="Picture 32">
            <a:extLst>
              <a:ext uri="{FF2B5EF4-FFF2-40B4-BE49-F238E27FC236}">
                <a16:creationId xmlns:a16="http://schemas.microsoft.com/office/drawing/2014/main" id="{5332CEED-602B-4104-8569-5281900E23A2}"/>
              </a:ext>
            </a:extLst>
          </p:cNvPr>
          <p:cNvPicPr>
            <a:picLocks noChangeAspect="1"/>
          </p:cNvPicPr>
          <p:nvPr/>
        </p:nvPicPr>
        <p:blipFill>
          <a:blip r:embed="rId5"/>
          <a:stretch>
            <a:fillRect/>
          </a:stretch>
        </p:blipFill>
        <p:spPr>
          <a:xfrm>
            <a:off x="1715576" y="18038214"/>
            <a:ext cx="3200400" cy="1428750"/>
          </a:xfrm>
          <a:prstGeom prst="rect">
            <a:avLst/>
          </a:prstGeom>
        </p:spPr>
      </p:pic>
      <p:pic>
        <p:nvPicPr>
          <p:cNvPr id="34" name="Picture 33">
            <a:extLst>
              <a:ext uri="{FF2B5EF4-FFF2-40B4-BE49-F238E27FC236}">
                <a16:creationId xmlns:a16="http://schemas.microsoft.com/office/drawing/2014/main" id="{FC99A32E-48B7-4632-AECA-96BA40420651}"/>
              </a:ext>
            </a:extLst>
          </p:cNvPr>
          <p:cNvPicPr>
            <a:picLocks noChangeAspect="1"/>
          </p:cNvPicPr>
          <p:nvPr/>
        </p:nvPicPr>
        <p:blipFill>
          <a:blip r:embed="rId6"/>
          <a:stretch>
            <a:fillRect/>
          </a:stretch>
        </p:blipFill>
        <p:spPr>
          <a:xfrm>
            <a:off x="1505264" y="19897828"/>
            <a:ext cx="2745033" cy="1933458"/>
          </a:xfrm>
          <a:prstGeom prst="rect">
            <a:avLst/>
          </a:prstGeom>
        </p:spPr>
      </p:pic>
      <p:pic>
        <p:nvPicPr>
          <p:cNvPr id="37" name="Picture 36">
            <a:extLst>
              <a:ext uri="{FF2B5EF4-FFF2-40B4-BE49-F238E27FC236}">
                <a16:creationId xmlns:a16="http://schemas.microsoft.com/office/drawing/2014/main" id="{0FA8A6A9-93B9-476B-BCF1-AA7A9E726003}"/>
              </a:ext>
            </a:extLst>
          </p:cNvPr>
          <p:cNvPicPr>
            <a:picLocks noChangeAspect="1"/>
          </p:cNvPicPr>
          <p:nvPr/>
        </p:nvPicPr>
        <p:blipFill>
          <a:blip r:embed="rId7"/>
          <a:stretch>
            <a:fillRect/>
          </a:stretch>
        </p:blipFill>
        <p:spPr>
          <a:xfrm>
            <a:off x="3559380" y="19671652"/>
            <a:ext cx="3048000" cy="723900"/>
          </a:xfrm>
          <a:prstGeom prst="rect">
            <a:avLst/>
          </a:prstGeom>
        </p:spPr>
      </p:pic>
      <p:pic>
        <p:nvPicPr>
          <p:cNvPr id="38" name="Picture 37">
            <a:extLst>
              <a:ext uri="{FF2B5EF4-FFF2-40B4-BE49-F238E27FC236}">
                <a16:creationId xmlns:a16="http://schemas.microsoft.com/office/drawing/2014/main" id="{883D708A-9843-4E03-AAF0-EF3DE89298CE}"/>
              </a:ext>
            </a:extLst>
          </p:cNvPr>
          <p:cNvPicPr>
            <a:picLocks noChangeAspect="1"/>
          </p:cNvPicPr>
          <p:nvPr/>
        </p:nvPicPr>
        <p:blipFill>
          <a:blip r:embed="rId8"/>
          <a:stretch>
            <a:fillRect/>
          </a:stretch>
        </p:blipFill>
        <p:spPr>
          <a:xfrm>
            <a:off x="5368893" y="22243907"/>
            <a:ext cx="2143125" cy="2143125"/>
          </a:xfrm>
          <a:prstGeom prst="rect">
            <a:avLst/>
          </a:prstGeom>
        </p:spPr>
      </p:pic>
      <p:pic>
        <p:nvPicPr>
          <p:cNvPr id="39" name="Picture 38">
            <a:extLst>
              <a:ext uri="{FF2B5EF4-FFF2-40B4-BE49-F238E27FC236}">
                <a16:creationId xmlns:a16="http://schemas.microsoft.com/office/drawing/2014/main" id="{0F0E1A03-38B9-4FED-81C6-D586AA59298D}"/>
              </a:ext>
            </a:extLst>
          </p:cNvPr>
          <p:cNvPicPr>
            <a:picLocks noChangeAspect="1"/>
          </p:cNvPicPr>
          <p:nvPr/>
        </p:nvPicPr>
        <p:blipFill>
          <a:blip r:embed="rId9"/>
          <a:stretch>
            <a:fillRect/>
          </a:stretch>
        </p:blipFill>
        <p:spPr>
          <a:xfrm>
            <a:off x="6809345" y="19870720"/>
            <a:ext cx="2327529" cy="1319975"/>
          </a:xfrm>
          <a:prstGeom prst="rect">
            <a:avLst/>
          </a:prstGeom>
        </p:spPr>
      </p:pic>
      <p:pic>
        <p:nvPicPr>
          <p:cNvPr id="40" name="Picture 39">
            <a:extLst>
              <a:ext uri="{FF2B5EF4-FFF2-40B4-BE49-F238E27FC236}">
                <a16:creationId xmlns:a16="http://schemas.microsoft.com/office/drawing/2014/main" id="{8C709B66-4BDA-46F9-B8FE-BF22EFA29041}"/>
              </a:ext>
            </a:extLst>
          </p:cNvPr>
          <p:cNvPicPr>
            <a:picLocks noChangeAspect="1"/>
          </p:cNvPicPr>
          <p:nvPr/>
        </p:nvPicPr>
        <p:blipFill>
          <a:blip r:embed="rId10"/>
          <a:stretch>
            <a:fillRect/>
          </a:stretch>
        </p:blipFill>
        <p:spPr>
          <a:xfrm>
            <a:off x="1868693" y="22529266"/>
            <a:ext cx="3381375" cy="1352550"/>
          </a:xfrm>
          <a:prstGeom prst="rect">
            <a:avLst/>
          </a:prstGeom>
        </p:spPr>
      </p:pic>
      <p:pic>
        <p:nvPicPr>
          <p:cNvPr id="41" name="Picture 40">
            <a:extLst>
              <a:ext uri="{FF2B5EF4-FFF2-40B4-BE49-F238E27FC236}">
                <a16:creationId xmlns:a16="http://schemas.microsoft.com/office/drawing/2014/main" id="{E47FCBA9-2DEF-4BAF-8BD4-EEC3FB225730}"/>
              </a:ext>
            </a:extLst>
          </p:cNvPr>
          <p:cNvPicPr>
            <a:picLocks noChangeAspect="1"/>
          </p:cNvPicPr>
          <p:nvPr/>
        </p:nvPicPr>
        <p:blipFill>
          <a:blip r:embed="rId11"/>
          <a:stretch>
            <a:fillRect/>
          </a:stretch>
        </p:blipFill>
        <p:spPr>
          <a:xfrm>
            <a:off x="8572814" y="18373345"/>
            <a:ext cx="2480828" cy="1093619"/>
          </a:xfrm>
          <a:prstGeom prst="rect">
            <a:avLst/>
          </a:prstGeom>
        </p:spPr>
      </p:pic>
      <p:pic>
        <p:nvPicPr>
          <p:cNvPr id="42" name="Picture 41">
            <a:extLst>
              <a:ext uri="{FF2B5EF4-FFF2-40B4-BE49-F238E27FC236}">
                <a16:creationId xmlns:a16="http://schemas.microsoft.com/office/drawing/2014/main" id="{7040D72B-CD2A-45A4-9C51-962C61454302}"/>
              </a:ext>
            </a:extLst>
          </p:cNvPr>
          <p:cNvPicPr>
            <a:picLocks noChangeAspect="1"/>
          </p:cNvPicPr>
          <p:nvPr/>
        </p:nvPicPr>
        <p:blipFill>
          <a:blip r:embed="rId12"/>
          <a:stretch>
            <a:fillRect/>
          </a:stretch>
        </p:blipFill>
        <p:spPr>
          <a:xfrm>
            <a:off x="5874386" y="17919642"/>
            <a:ext cx="1536573" cy="1516176"/>
          </a:xfrm>
          <a:prstGeom prst="rect">
            <a:avLst/>
          </a:prstGeom>
        </p:spPr>
      </p:pic>
      <p:pic>
        <p:nvPicPr>
          <p:cNvPr id="43" name="Picture 42">
            <a:extLst>
              <a:ext uri="{FF2B5EF4-FFF2-40B4-BE49-F238E27FC236}">
                <a16:creationId xmlns:a16="http://schemas.microsoft.com/office/drawing/2014/main" id="{1F7D4619-BB01-44A8-9D53-536E3B1AF479}"/>
              </a:ext>
            </a:extLst>
          </p:cNvPr>
          <p:cNvPicPr>
            <a:picLocks noChangeAspect="1"/>
          </p:cNvPicPr>
          <p:nvPr/>
        </p:nvPicPr>
        <p:blipFill>
          <a:blip r:embed="rId13"/>
          <a:stretch>
            <a:fillRect/>
          </a:stretch>
        </p:blipFill>
        <p:spPr>
          <a:xfrm>
            <a:off x="11539774" y="18045767"/>
            <a:ext cx="1751871" cy="1421197"/>
          </a:xfrm>
          <a:prstGeom prst="rect">
            <a:avLst/>
          </a:prstGeom>
        </p:spPr>
      </p:pic>
      <p:pic>
        <p:nvPicPr>
          <p:cNvPr id="44" name="Picture 43">
            <a:extLst>
              <a:ext uri="{FF2B5EF4-FFF2-40B4-BE49-F238E27FC236}">
                <a16:creationId xmlns:a16="http://schemas.microsoft.com/office/drawing/2014/main" id="{1E891075-6B0C-4C1F-91C8-7AC7D43C1C76}"/>
              </a:ext>
            </a:extLst>
          </p:cNvPr>
          <p:cNvPicPr>
            <a:picLocks noChangeAspect="1"/>
          </p:cNvPicPr>
          <p:nvPr/>
        </p:nvPicPr>
        <p:blipFill>
          <a:blip r:embed="rId14"/>
          <a:stretch>
            <a:fillRect/>
          </a:stretch>
        </p:blipFill>
        <p:spPr>
          <a:xfrm>
            <a:off x="7410959" y="21482830"/>
            <a:ext cx="5715000" cy="695325"/>
          </a:xfrm>
          <a:prstGeom prst="rect">
            <a:avLst/>
          </a:prstGeom>
        </p:spPr>
      </p:pic>
      <p:pic>
        <p:nvPicPr>
          <p:cNvPr id="45" name="Picture 44">
            <a:extLst>
              <a:ext uri="{FF2B5EF4-FFF2-40B4-BE49-F238E27FC236}">
                <a16:creationId xmlns:a16="http://schemas.microsoft.com/office/drawing/2014/main" id="{72A5F19F-DA51-4C16-9FD2-D54E5246036B}"/>
              </a:ext>
            </a:extLst>
          </p:cNvPr>
          <p:cNvPicPr>
            <a:picLocks noChangeAspect="1"/>
          </p:cNvPicPr>
          <p:nvPr/>
        </p:nvPicPr>
        <p:blipFill>
          <a:blip r:embed="rId15"/>
          <a:stretch>
            <a:fillRect/>
          </a:stretch>
        </p:blipFill>
        <p:spPr>
          <a:xfrm>
            <a:off x="9359093" y="20263802"/>
            <a:ext cx="3973704" cy="809162"/>
          </a:xfrm>
          <a:prstGeom prst="rect">
            <a:avLst/>
          </a:prstGeom>
        </p:spPr>
      </p:pic>
      <p:pic>
        <p:nvPicPr>
          <p:cNvPr id="46" name="Picture 45">
            <a:extLst>
              <a:ext uri="{FF2B5EF4-FFF2-40B4-BE49-F238E27FC236}">
                <a16:creationId xmlns:a16="http://schemas.microsoft.com/office/drawing/2014/main" id="{869C74C9-CB46-49A0-AAFE-AC5EDBF95B7F}"/>
              </a:ext>
            </a:extLst>
          </p:cNvPr>
          <p:cNvPicPr>
            <a:picLocks noChangeAspect="1"/>
          </p:cNvPicPr>
          <p:nvPr/>
        </p:nvPicPr>
        <p:blipFill>
          <a:blip r:embed="rId16"/>
          <a:stretch>
            <a:fillRect/>
          </a:stretch>
        </p:blipFill>
        <p:spPr>
          <a:xfrm>
            <a:off x="10916159" y="22446888"/>
            <a:ext cx="2209800" cy="2066925"/>
          </a:xfrm>
          <a:prstGeom prst="rect">
            <a:avLst/>
          </a:prstGeom>
        </p:spPr>
      </p:pic>
      <p:pic>
        <p:nvPicPr>
          <p:cNvPr id="10" name="Picture 9">
            <a:extLst>
              <a:ext uri="{FF2B5EF4-FFF2-40B4-BE49-F238E27FC236}">
                <a16:creationId xmlns:a16="http://schemas.microsoft.com/office/drawing/2014/main" id="{8F4748BB-CD52-4C94-870E-13CBE72A9295}"/>
              </a:ext>
            </a:extLst>
          </p:cNvPr>
          <p:cNvPicPr>
            <a:picLocks noChangeAspect="1"/>
          </p:cNvPicPr>
          <p:nvPr/>
        </p:nvPicPr>
        <p:blipFill>
          <a:blip r:embed="rId17"/>
          <a:stretch>
            <a:fillRect/>
          </a:stretch>
        </p:blipFill>
        <p:spPr>
          <a:xfrm>
            <a:off x="3366007" y="28344685"/>
            <a:ext cx="9214204" cy="2935948"/>
          </a:xfrm>
          <a:prstGeom prst="rect">
            <a:avLst/>
          </a:prstGeom>
        </p:spPr>
      </p:pic>
      <p:pic>
        <p:nvPicPr>
          <p:cNvPr id="47" name="Picture 46">
            <a:extLst>
              <a:ext uri="{FF2B5EF4-FFF2-40B4-BE49-F238E27FC236}">
                <a16:creationId xmlns:a16="http://schemas.microsoft.com/office/drawing/2014/main" id="{2BFEBE3D-C1BD-4CAF-970C-322388D4738F}"/>
              </a:ext>
            </a:extLst>
          </p:cNvPr>
          <p:cNvPicPr>
            <a:picLocks noChangeAspect="1"/>
          </p:cNvPicPr>
          <p:nvPr/>
        </p:nvPicPr>
        <p:blipFill>
          <a:blip r:embed="rId18"/>
          <a:stretch>
            <a:fillRect/>
          </a:stretch>
        </p:blipFill>
        <p:spPr>
          <a:xfrm>
            <a:off x="21986318" y="20618251"/>
            <a:ext cx="4877788" cy="4601924"/>
          </a:xfrm>
          <a:prstGeom prst="rect">
            <a:avLst/>
          </a:prstGeom>
        </p:spPr>
      </p:pic>
      <p:pic>
        <p:nvPicPr>
          <p:cNvPr id="48" name="Picture 47">
            <a:extLst>
              <a:ext uri="{FF2B5EF4-FFF2-40B4-BE49-F238E27FC236}">
                <a16:creationId xmlns:a16="http://schemas.microsoft.com/office/drawing/2014/main" id="{683AC4AD-90B1-4B4C-9842-C8529A8C6AE9}"/>
              </a:ext>
            </a:extLst>
          </p:cNvPr>
          <p:cNvPicPr>
            <a:picLocks noChangeAspect="1"/>
          </p:cNvPicPr>
          <p:nvPr/>
        </p:nvPicPr>
        <p:blipFill>
          <a:blip r:embed="rId19"/>
          <a:stretch>
            <a:fillRect/>
          </a:stretch>
        </p:blipFill>
        <p:spPr>
          <a:xfrm>
            <a:off x="16056086" y="23593104"/>
            <a:ext cx="5836849" cy="1723380"/>
          </a:xfrm>
          <a:prstGeom prst="rect">
            <a:avLst/>
          </a:prstGeom>
        </p:spPr>
      </p:pic>
      <p:pic>
        <p:nvPicPr>
          <p:cNvPr id="51" name="Picture 50">
            <a:extLst>
              <a:ext uri="{FF2B5EF4-FFF2-40B4-BE49-F238E27FC236}">
                <a16:creationId xmlns:a16="http://schemas.microsoft.com/office/drawing/2014/main" id="{F30AC8A7-7920-4068-9041-EF6904B09400}"/>
              </a:ext>
            </a:extLst>
          </p:cNvPr>
          <p:cNvPicPr>
            <a:picLocks noChangeAspect="1"/>
          </p:cNvPicPr>
          <p:nvPr/>
        </p:nvPicPr>
        <p:blipFill>
          <a:blip r:embed="rId20"/>
          <a:stretch>
            <a:fillRect/>
          </a:stretch>
        </p:blipFill>
        <p:spPr>
          <a:xfrm>
            <a:off x="15362311" y="25442874"/>
            <a:ext cx="6079322" cy="5837759"/>
          </a:xfrm>
          <a:prstGeom prst="rect">
            <a:avLst/>
          </a:prstGeom>
        </p:spPr>
      </p:pic>
      <p:pic>
        <p:nvPicPr>
          <p:cNvPr id="54" name="Picture 53">
            <a:extLst>
              <a:ext uri="{FF2B5EF4-FFF2-40B4-BE49-F238E27FC236}">
                <a16:creationId xmlns:a16="http://schemas.microsoft.com/office/drawing/2014/main" id="{20CFADE6-AC45-4F5E-BBC5-9E803EC66D90}"/>
              </a:ext>
            </a:extLst>
          </p:cNvPr>
          <p:cNvPicPr>
            <a:picLocks noChangeAspect="1"/>
          </p:cNvPicPr>
          <p:nvPr/>
        </p:nvPicPr>
        <p:blipFill>
          <a:blip r:embed="rId21"/>
          <a:stretch>
            <a:fillRect/>
          </a:stretch>
        </p:blipFill>
        <p:spPr>
          <a:xfrm>
            <a:off x="21892935" y="25472956"/>
            <a:ext cx="6356041" cy="5807677"/>
          </a:xfrm>
          <a:prstGeom prst="rect">
            <a:avLst/>
          </a:prstGeom>
        </p:spPr>
      </p:pic>
      <mc:AlternateContent xmlns:mc="http://schemas.openxmlformats.org/markup-compatibility/2006" xmlns:a14="http://schemas.microsoft.com/office/drawing/2010/main">
        <mc:Choice Requires="a14">
          <p:sp>
            <p:nvSpPr>
              <p:cNvPr id="56" name="Content Placeholder 55">
                <a:extLst>
                  <a:ext uri="{FF2B5EF4-FFF2-40B4-BE49-F238E27FC236}">
                    <a16:creationId xmlns:a16="http://schemas.microsoft.com/office/drawing/2014/main" id="{53C2BB96-4AC3-4E5B-B4C3-C325945DE20D}"/>
                  </a:ext>
                </a:extLst>
              </p:cNvPr>
              <p:cNvSpPr>
                <a:spLocks noGrp="1"/>
              </p:cNvSpPr>
              <p:nvPr>
                <p:ph sz="quarter" idx="32"/>
              </p:nvPr>
            </p:nvSpPr>
            <p:spPr>
              <a:xfrm>
                <a:off x="29900880" y="7071359"/>
                <a:ext cx="12801600" cy="18148816"/>
              </a:xfrm>
            </p:spPr>
            <p:txBody>
              <a:bodyPr/>
              <a:lstStyle/>
              <a:p>
                <a:r>
                  <a:rPr lang="en-US" dirty="0"/>
                  <a:t>Bandwidth-hardness, which measures the amount of energy needed to compute a function, can be measured as red-blue graph pebbling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Pebbling game goal is to place a pebble at the last node. Rules:</a:t>
                </a:r>
              </a:p>
              <a:p>
                <a:pPr lvl="1"/>
                <a:r>
                  <a:rPr lang="en-US" dirty="0"/>
                  <a:t>1) Can only place red node if all parent nodes contain red nodes</a:t>
                </a:r>
              </a:p>
              <a:p>
                <a:pPr lvl="1"/>
                <a:r>
                  <a:rPr lang="en-US" dirty="0"/>
                  <a:t>2) Can swap between red and blue pebbles at a node</a:t>
                </a:r>
              </a:p>
              <a:p>
                <a:pPr lvl="1"/>
                <a:r>
                  <a:rPr lang="en-US" dirty="0"/>
                  <a:t>3) Can only have </a:t>
                </a:r>
                <a14:m>
                  <m:oMath xmlns:m="http://schemas.openxmlformats.org/officeDocument/2006/math">
                    <m:r>
                      <a:rPr lang="en-US" b="0" i="1" smtClean="0">
                        <a:latin typeface="Cambria Math" panose="02040503050406030204" pitchFamily="18" charset="0"/>
                      </a:rPr>
                      <m:t>𝑚</m:t>
                    </m:r>
                  </m:oMath>
                </a14:m>
                <a:r>
                  <a:rPr lang="en-US" dirty="0"/>
                  <a:t> red pebbles at a time</a:t>
                </a:r>
              </a:p>
              <a:p>
                <a:pPr lvl="1"/>
                <a:endParaRPr lang="en-US" dirty="0"/>
              </a:p>
              <a:p>
                <a:pPr lvl="1"/>
                <a:endParaRPr lang="en-US" dirty="0"/>
              </a:p>
              <a:p>
                <a:pPr lvl="1"/>
                <a:endParaRPr lang="en-US" dirty="0"/>
              </a:p>
              <a:p>
                <a:pPr lvl="1"/>
                <a:endParaRPr lang="en-US" dirty="0"/>
              </a:p>
              <a:p>
                <a:pPr lvl="1"/>
                <a:endParaRPr lang="en-US" dirty="0"/>
              </a:p>
              <a:p>
                <a:pPr lvl="1"/>
                <a:endParaRPr lang="en-US" dirty="0"/>
              </a:p>
              <a:p>
                <a:pPr lvl="1"/>
                <a:endParaRPr lang="en-US" dirty="0"/>
              </a:p>
              <a:p>
                <a:r>
                  <a:rPr lang="en-US" dirty="0"/>
                  <a:t>NP-hard to compute the cumulative memory or bandwidth cost of a function.</a:t>
                </a:r>
              </a:p>
              <a:p>
                <a:r>
                  <a:rPr lang="en-US" dirty="0"/>
                  <a:t>The cumulative memory cost of Argon2i is </a:t>
                </a:r>
                <a14:m>
                  <m:oMath xmlns:m="http://schemas.openxmlformats.org/officeDocument/2006/math">
                    <m:r>
                      <m:rPr>
                        <m:sty m:val="p"/>
                      </m:rPr>
                      <a:rPr lang="en-US" b="0" i="0" smtClean="0">
                        <a:latin typeface="Cambria Math" panose="02040503050406030204" pitchFamily="18" charset="0"/>
                      </a:rPr>
                      <m:t>Ω</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1.75</m:t>
                        </m:r>
                      </m:sup>
                    </m:sSup>
                    <m:r>
                      <a:rPr lang="en-US" b="0" i="1" smtClean="0">
                        <a:latin typeface="Cambria Math" panose="02040503050406030204" pitchFamily="18" charset="0"/>
                      </a:rPr>
                      <m:t>)</m:t>
                    </m:r>
                  </m:oMath>
                </a14:m>
                <a:r>
                  <a:rPr lang="en-US" dirty="0"/>
                  <a:t> but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1.768</m:t>
                        </m:r>
                      </m:sup>
                    </m:sSup>
                    <m:r>
                      <a:rPr lang="en-US" b="0" i="1" smtClean="0">
                        <a:latin typeface="Cambria Math" panose="02040503050406030204" pitchFamily="18" charset="0"/>
                      </a:rPr>
                      <m:t>)</m:t>
                    </m:r>
                  </m:oMath>
                </a14:m>
                <a:r>
                  <a:rPr lang="en-US" dirty="0"/>
                  <a:t>.</a:t>
                </a:r>
              </a:p>
              <a:p>
                <a:r>
                  <a:rPr lang="en-US" dirty="0"/>
                  <a:t>The bandwidth cost of Argon2i is </a:t>
                </a:r>
                <a14:m>
                  <m:oMath xmlns:m="http://schemas.openxmlformats.org/officeDocument/2006/math">
                    <m:r>
                      <m:rPr>
                        <m:sty m:val="p"/>
                      </m:rPr>
                      <a:rPr lang="en-US">
                        <a:latin typeface="Cambria Math" panose="02040503050406030204" pitchFamily="18" charset="0"/>
                      </a:rPr>
                      <m:t>Ω</m:t>
                    </m:r>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𝑛</m:t>
                        </m:r>
                      </m:e>
                      <m:sup>
                        <m:r>
                          <a:rPr lang="en-US" b="0" i="1" smtClean="0">
                            <a:latin typeface="Cambria Math" panose="02040503050406030204" pitchFamily="18" charset="0"/>
                          </a:rPr>
                          <m:t>5/3</m:t>
                        </m:r>
                      </m:sup>
                    </m:sSup>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𝑟</m:t>
                        </m:r>
                      </m:sub>
                    </m:sSub>
                    <m:r>
                      <a:rPr lang="en-US" b="0" i="1" smtClean="0">
                        <a:latin typeface="Cambria Math" panose="02040503050406030204" pitchFamily="18" charset="0"/>
                      </a:rPr>
                      <m:t>+</m:t>
                    </m:r>
                    <m:r>
                      <a:rPr lang="en-US" b="0" i="1" smtClean="0">
                        <a:latin typeface="Cambria Math" panose="02040503050406030204" pitchFamily="18" charset="0"/>
                      </a:rPr>
                      <m:t>𝑛</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𝑏</m:t>
                        </m:r>
                      </m:sub>
                    </m:sSub>
                    <m:r>
                      <a:rPr lang="en-US" i="1">
                        <a:latin typeface="Cambria Math" panose="02040503050406030204" pitchFamily="18" charset="0"/>
                      </a:rPr>
                      <m:t>)</m:t>
                    </m:r>
                  </m:oMath>
                </a14:m>
                <a:r>
                  <a:rPr lang="en-US" dirty="0"/>
                  <a:t> .</a:t>
                </a:r>
              </a:p>
              <a:p>
                <a14:m>
                  <m:oMath xmlns:m="http://schemas.openxmlformats.org/officeDocument/2006/math">
                    <m:r>
                      <m:rPr>
                        <m:sty m:val="p"/>
                      </m:rPr>
                      <a:rPr lang="en-US">
                        <a:latin typeface="Cambria Math" panose="02040503050406030204" pitchFamily="18" charset="0"/>
                      </a:rPr>
                      <m:t>BWC</m:t>
                    </m:r>
                    <m:r>
                      <a:rPr lang="en-US" i="1">
                        <a:latin typeface="Cambria Math" panose="02040503050406030204" pitchFamily="18" charset="0"/>
                      </a:rPr>
                      <m:t>(</m:t>
                    </m:r>
                    <m:r>
                      <a:rPr lang="en-US" i="1">
                        <a:latin typeface="Cambria Math" panose="02040503050406030204" pitchFamily="18" charset="0"/>
                      </a:rPr>
                      <m:t>𝑓</m:t>
                    </m:r>
                    <m:r>
                      <a:rPr lang="en-US" i="1">
                        <a:latin typeface="Cambria Math" panose="02040503050406030204" pitchFamily="18" charset="0"/>
                      </a:rPr>
                      <m:t>)=</m:t>
                    </m:r>
                    <m:r>
                      <m:rPr>
                        <m:sty m:val="p"/>
                      </m:rPr>
                      <a:rPr lang="en-US" b="0" i="0" smtClean="0">
                        <a:latin typeface="Cambria Math" panose="02040503050406030204" pitchFamily="18" charset="0"/>
                      </a:rPr>
                      <m:t>Ω</m:t>
                    </m:r>
                    <m:d>
                      <m:dPr>
                        <m:ctrlPr>
                          <a:rPr lang="en-US" b="0" i="1" smtClean="0">
                            <a:latin typeface="Cambria Math" panose="02040503050406030204" pitchFamily="18" charset="0"/>
                          </a:rPr>
                        </m:ctrlPr>
                      </m:dPr>
                      <m:e>
                        <m:rad>
                          <m:radPr>
                            <m:degHide m:val="on"/>
                            <m:ctrlPr>
                              <a:rPr lang="en-US" b="0" i="1" smtClean="0">
                                <a:latin typeface="Cambria Math" panose="02040503050406030204" pitchFamily="18" charset="0"/>
                              </a:rPr>
                            </m:ctrlPr>
                          </m:radPr>
                          <m:deg/>
                          <m:e>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𝑏</m:t>
                                </m:r>
                              </m:sub>
                            </m:sSub>
                            <m:sSub>
                              <m:sSubPr>
                                <m:ctrlPr>
                                  <a:rPr lang="en-US" i="1">
                                    <a:latin typeface="Cambria Math" panose="02040503050406030204" pitchFamily="18" charset="0"/>
                                  </a:rPr>
                                </m:ctrlPr>
                              </m:sSubPr>
                              <m:e>
                                <m:r>
                                  <a:rPr lang="en-US" i="1">
                                    <a:latin typeface="Cambria Math" panose="02040503050406030204" pitchFamily="18" charset="0"/>
                                  </a:rPr>
                                  <m:t>𝑐</m:t>
                                </m:r>
                              </m:e>
                              <m:sub>
                                <m:r>
                                  <a:rPr lang="en-US" i="1">
                                    <a:latin typeface="Cambria Math" panose="02040503050406030204" pitchFamily="18" charset="0"/>
                                  </a:rPr>
                                  <m:t>𝑟</m:t>
                                </m:r>
                              </m:sub>
                            </m:sSub>
                            <m:r>
                              <m:rPr>
                                <m:sty m:val="p"/>
                              </m:rPr>
                              <a:rPr lang="en-US">
                                <a:latin typeface="Cambria Math" panose="02040503050406030204" pitchFamily="18" charset="0"/>
                              </a:rPr>
                              <m:t>CMC</m:t>
                            </m:r>
                            <m:d>
                              <m:dPr>
                                <m:ctrlPr>
                                  <a:rPr lang="en-US" i="1">
                                    <a:latin typeface="Cambria Math" panose="02040503050406030204" pitchFamily="18" charset="0"/>
                                  </a:rPr>
                                </m:ctrlPr>
                              </m:dPr>
                              <m:e>
                                <m:r>
                                  <a:rPr lang="en-US" i="1">
                                    <a:latin typeface="Cambria Math" panose="02040503050406030204" pitchFamily="18" charset="0"/>
                                  </a:rPr>
                                  <m:t>𝑓</m:t>
                                </m:r>
                              </m:e>
                            </m:d>
                          </m:e>
                        </m:ra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𝑏</m:t>
                            </m:r>
                          </m:sub>
                        </m:sSub>
                        <m:r>
                          <a:rPr lang="en-US" b="0" i="1" smtClean="0">
                            <a:latin typeface="Cambria Math" panose="02040503050406030204" pitchFamily="18" charset="0"/>
                          </a:rPr>
                          <m:t>𝑚</m:t>
                        </m:r>
                      </m:e>
                    </m:d>
                  </m:oMath>
                </a14:m>
                <a:r>
                  <a:rPr lang="en-US" i="1" dirty="0"/>
                  <a:t>, </a:t>
                </a:r>
                <a:r>
                  <a:rPr lang="en-US" dirty="0"/>
                  <a:t>where BWC is the bandwidth cost and   CMC is the cumulative memory cost of evaluating a function </a:t>
                </a:r>
                <a14:m>
                  <m:oMath xmlns:m="http://schemas.openxmlformats.org/officeDocument/2006/math">
                    <m:r>
                      <a:rPr lang="en-US" i="1">
                        <a:latin typeface="Cambria Math" panose="02040503050406030204" pitchFamily="18" charset="0"/>
                      </a:rPr>
                      <m:t>𝑓</m:t>
                    </m:r>
                  </m:oMath>
                </a14:m>
                <a:r>
                  <a:rPr lang="en-US" i="1" dirty="0"/>
                  <a:t>.</a:t>
                </a:r>
              </a:p>
            </p:txBody>
          </p:sp>
        </mc:Choice>
        <mc:Fallback xmlns="">
          <p:sp>
            <p:nvSpPr>
              <p:cNvPr id="56" name="Content Placeholder 55">
                <a:extLst>
                  <a:ext uri="{FF2B5EF4-FFF2-40B4-BE49-F238E27FC236}">
                    <a16:creationId xmlns:a16="http://schemas.microsoft.com/office/drawing/2014/main" id="{53C2BB96-4AC3-4E5B-B4C3-C325945DE20D}"/>
                  </a:ext>
                </a:extLst>
              </p:cNvPr>
              <p:cNvSpPr>
                <a:spLocks noGrp="1" noRot="1" noChangeAspect="1" noMove="1" noResize="1" noEditPoints="1" noAdjustHandles="1" noChangeArrowheads="1" noChangeShapeType="1" noTextEdit="1"/>
              </p:cNvSpPr>
              <p:nvPr>
                <p:ph sz="quarter" idx="32"/>
              </p:nvPr>
            </p:nvSpPr>
            <p:spPr>
              <a:xfrm>
                <a:off x="29900880" y="7071359"/>
                <a:ext cx="12801600" cy="18148816"/>
              </a:xfrm>
              <a:blipFill>
                <a:blip r:embed="rId22"/>
                <a:stretch>
                  <a:fillRect r="-1524"/>
                </a:stretch>
              </a:blipFill>
            </p:spPr>
            <p:txBody>
              <a:bodyPr/>
              <a:lstStyle/>
              <a:p>
                <a:r>
                  <a:rPr lang="en-US">
                    <a:noFill/>
                  </a:rPr>
                  <a:t> </a:t>
                </a:r>
              </a:p>
            </p:txBody>
          </p:sp>
        </mc:Fallback>
      </mc:AlternateContent>
      <p:pic>
        <p:nvPicPr>
          <p:cNvPr id="57" name="Picture 56">
            <a:extLst>
              <a:ext uri="{FF2B5EF4-FFF2-40B4-BE49-F238E27FC236}">
                <a16:creationId xmlns:a16="http://schemas.microsoft.com/office/drawing/2014/main" id="{CFD1F3D1-5076-4D13-818A-6207B0C3DF96}"/>
              </a:ext>
            </a:extLst>
          </p:cNvPr>
          <p:cNvPicPr>
            <a:picLocks noChangeAspect="1"/>
          </p:cNvPicPr>
          <p:nvPr/>
        </p:nvPicPr>
        <p:blipFill>
          <a:blip r:embed="rId23"/>
          <a:stretch>
            <a:fillRect/>
          </a:stretch>
        </p:blipFill>
        <p:spPr>
          <a:xfrm>
            <a:off x="38678688" y="720850"/>
            <a:ext cx="4023792" cy="3698750"/>
          </a:xfrm>
          <a:prstGeom prst="rect">
            <a:avLst/>
          </a:prstGeom>
        </p:spPr>
      </p:pic>
      <p:pic>
        <p:nvPicPr>
          <p:cNvPr id="59" name="Picture 58">
            <a:extLst>
              <a:ext uri="{FF2B5EF4-FFF2-40B4-BE49-F238E27FC236}">
                <a16:creationId xmlns:a16="http://schemas.microsoft.com/office/drawing/2014/main" id="{CBA91990-9726-44A5-929F-CBBDBAE62975}"/>
              </a:ext>
            </a:extLst>
          </p:cNvPr>
          <p:cNvPicPr>
            <a:picLocks noChangeAspect="1"/>
          </p:cNvPicPr>
          <p:nvPr/>
        </p:nvPicPr>
        <p:blipFill>
          <a:blip r:embed="rId24"/>
          <a:stretch>
            <a:fillRect/>
          </a:stretch>
        </p:blipFill>
        <p:spPr>
          <a:xfrm>
            <a:off x="1075297" y="727335"/>
            <a:ext cx="3774635" cy="3774635"/>
          </a:xfrm>
          <a:prstGeom prst="rect">
            <a:avLst/>
          </a:prstGeom>
        </p:spPr>
      </p:pic>
      <p:cxnSp>
        <p:nvCxnSpPr>
          <p:cNvPr id="60" name="Straight Arrow Connector 59">
            <a:extLst>
              <a:ext uri="{FF2B5EF4-FFF2-40B4-BE49-F238E27FC236}">
                <a16:creationId xmlns:a16="http://schemas.microsoft.com/office/drawing/2014/main" id="{04600E3C-7258-4F63-8B1B-B10D85DDA35E}"/>
              </a:ext>
            </a:extLst>
          </p:cNvPr>
          <p:cNvCxnSpPr/>
          <p:nvPr/>
        </p:nvCxnSpPr>
        <p:spPr>
          <a:xfrm>
            <a:off x="30516507" y="9319540"/>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95E0460B-2B71-4764-AF89-0905A1780512}"/>
              </a:ext>
            </a:extLst>
          </p:cNvPr>
          <p:cNvCxnSpPr/>
          <p:nvPr/>
        </p:nvCxnSpPr>
        <p:spPr>
          <a:xfrm>
            <a:off x="31945646" y="9319540"/>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5A08E7D1-C2D4-4315-93F0-3295299D2FAE}"/>
              </a:ext>
            </a:extLst>
          </p:cNvPr>
          <p:cNvCxnSpPr/>
          <p:nvPr/>
        </p:nvCxnSpPr>
        <p:spPr>
          <a:xfrm>
            <a:off x="33374785" y="9319540"/>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961B76D-2F29-4865-BA8A-D2E8B4202129}"/>
              </a:ext>
            </a:extLst>
          </p:cNvPr>
          <p:cNvCxnSpPr/>
          <p:nvPr/>
        </p:nvCxnSpPr>
        <p:spPr>
          <a:xfrm>
            <a:off x="34793038" y="9319540"/>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41E167ED-9268-46D6-A827-3E227A57E000}"/>
              </a:ext>
            </a:extLst>
          </p:cNvPr>
          <p:cNvSpPr/>
          <p:nvPr/>
        </p:nvSpPr>
        <p:spPr>
          <a:xfrm>
            <a:off x="29654205" y="8901348"/>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7" name="Curved Connector 16">
            <a:extLst>
              <a:ext uri="{FF2B5EF4-FFF2-40B4-BE49-F238E27FC236}">
                <a16:creationId xmlns:a16="http://schemas.microsoft.com/office/drawing/2014/main" id="{7C53A1C4-6F93-4656-A9FF-A14B3F2A4A2B}"/>
              </a:ext>
            </a:extLst>
          </p:cNvPr>
          <p:cNvCxnSpPr/>
          <p:nvPr/>
        </p:nvCxnSpPr>
        <p:spPr>
          <a:xfrm rot="5400000" flipH="1" flipV="1">
            <a:off x="31502053" y="7471301"/>
            <a:ext cx="12700" cy="2847392"/>
          </a:xfrm>
          <a:prstGeom prst="curvedConnector3">
            <a:avLst>
              <a:gd name="adj1" fmla="val 400408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8" name="Curved Connector 17">
            <a:extLst>
              <a:ext uri="{FF2B5EF4-FFF2-40B4-BE49-F238E27FC236}">
                <a16:creationId xmlns:a16="http://schemas.microsoft.com/office/drawing/2014/main" id="{2D0D3B7A-5AF7-4838-8CB9-75F112E04935}"/>
              </a:ext>
            </a:extLst>
          </p:cNvPr>
          <p:cNvCxnSpPr>
            <a:cxnSpLocks/>
            <a:stCxn id="65" idx="4"/>
            <a:endCxn id="74" idx="4"/>
          </p:cNvCxnSpPr>
          <p:nvPr/>
        </p:nvCxnSpPr>
        <p:spPr>
          <a:xfrm rot="16200000" flipH="1">
            <a:off x="32928891" y="6913898"/>
            <a:ext cx="19963" cy="5693034"/>
          </a:xfrm>
          <a:prstGeom prst="curvedConnector3">
            <a:avLst>
              <a:gd name="adj1" fmla="val 51894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69" name="Curved Connector 18">
            <a:extLst>
              <a:ext uri="{FF2B5EF4-FFF2-40B4-BE49-F238E27FC236}">
                <a16:creationId xmlns:a16="http://schemas.microsoft.com/office/drawing/2014/main" id="{67B89180-8189-4E1A-8F8B-6F7F81B7856C}"/>
              </a:ext>
            </a:extLst>
          </p:cNvPr>
          <p:cNvCxnSpPr/>
          <p:nvPr/>
        </p:nvCxnSpPr>
        <p:spPr>
          <a:xfrm rot="5400000" flipH="1" flipV="1">
            <a:off x="32913956" y="8307687"/>
            <a:ext cx="12700" cy="2847392"/>
          </a:xfrm>
          <a:prstGeom prst="curvedConnector3">
            <a:avLst>
              <a:gd name="adj1" fmla="val -532652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3D54BF85-C9B4-4F9B-A6CC-EB5310431D2B}"/>
              </a:ext>
            </a:extLst>
          </p:cNvPr>
          <p:cNvSpPr/>
          <p:nvPr/>
        </p:nvSpPr>
        <p:spPr>
          <a:xfrm>
            <a:off x="31050685" y="8869597"/>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B92109F5-91D8-49AC-9880-ABE3C236D97A}"/>
              </a:ext>
            </a:extLst>
          </p:cNvPr>
          <p:cNvSpPr/>
          <p:nvPr/>
        </p:nvSpPr>
        <p:spPr>
          <a:xfrm>
            <a:off x="32472049" y="8920398"/>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3" name="Oval 72">
            <a:extLst>
              <a:ext uri="{FF2B5EF4-FFF2-40B4-BE49-F238E27FC236}">
                <a16:creationId xmlns:a16="http://schemas.microsoft.com/office/drawing/2014/main" id="{8B931BA8-67D9-426E-B3D8-6EAA43B36C9A}"/>
              </a:ext>
            </a:extLst>
          </p:cNvPr>
          <p:cNvSpPr/>
          <p:nvPr/>
        </p:nvSpPr>
        <p:spPr>
          <a:xfrm>
            <a:off x="33905076" y="8894997"/>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4" name="Oval 73">
            <a:extLst>
              <a:ext uri="{FF2B5EF4-FFF2-40B4-BE49-F238E27FC236}">
                <a16:creationId xmlns:a16="http://schemas.microsoft.com/office/drawing/2014/main" id="{B85AC567-80E4-4DCF-BEAC-2C84488747BC}"/>
              </a:ext>
            </a:extLst>
          </p:cNvPr>
          <p:cNvSpPr/>
          <p:nvPr/>
        </p:nvSpPr>
        <p:spPr>
          <a:xfrm>
            <a:off x="35347239" y="8921311"/>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0" name="Straight Arrow Connector 79">
            <a:extLst>
              <a:ext uri="{FF2B5EF4-FFF2-40B4-BE49-F238E27FC236}">
                <a16:creationId xmlns:a16="http://schemas.microsoft.com/office/drawing/2014/main" id="{CDBDC595-BD20-4945-BA50-E4D89873FC62}"/>
              </a:ext>
            </a:extLst>
          </p:cNvPr>
          <p:cNvCxnSpPr/>
          <p:nvPr/>
        </p:nvCxnSpPr>
        <p:spPr>
          <a:xfrm>
            <a:off x="37680958" y="9319540"/>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5B4DD518-D930-4459-BFEB-943A10A97916}"/>
              </a:ext>
            </a:extLst>
          </p:cNvPr>
          <p:cNvCxnSpPr/>
          <p:nvPr/>
        </p:nvCxnSpPr>
        <p:spPr>
          <a:xfrm>
            <a:off x="39110097" y="9319540"/>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D3F65621-BA9A-448B-BBDC-69F9E4E3225F}"/>
              </a:ext>
            </a:extLst>
          </p:cNvPr>
          <p:cNvCxnSpPr/>
          <p:nvPr/>
        </p:nvCxnSpPr>
        <p:spPr>
          <a:xfrm>
            <a:off x="40539236" y="9319540"/>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8A3E3DE-C972-4281-A9B8-3268CFE10E98}"/>
              </a:ext>
            </a:extLst>
          </p:cNvPr>
          <p:cNvCxnSpPr/>
          <p:nvPr/>
        </p:nvCxnSpPr>
        <p:spPr>
          <a:xfrm>
            <a:off x="41957489" y="9319540"/>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4" name="Oval 83">
            <a:extLst>
              <a:ext uri="{FF2B5EF4-FFF2-40B4-BE49-F238E27FC236}">
                <a16:creationId xmlns:a16="http://schemas.microsoft.com/office/drawing/2014/main" id="{7895F4B8-278F-4A09-9A44-0CE44F48A4FE}"/>
              </a:ext>
            </a:extLst>
          </p:cNvPr>
          <p:cNvSpPr/>
          <p:nvPr/>
        </p:nvSpPr>
        <p:spPr>
          <a:xfrm>
            <a:off x="36818656" y="8901348"/>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5" name="Curved Connector 16">
            <a:extLst>
              <a:ext uri="{FF2B5EF4-FFF2-40B4-BE49-F238E27FC236}">
                <a16:creationId xmlns:a16="http://schemas.microsoft.com/office/drawing/2014/main" id="{A6702247-1273-45FD-AC33-D5378D342EDD}"/>
              </a:ext>
            </a:extLst>
          </p:cNvPr>
          <p:cNvCxnSpPr/>
          <p:nvPr/>
        </p:nvCxnSpPr>
        <p:spPr>
          <a:xfrm rot="5400000" flipH="1" flipV="1">
            <a:off x="38666504" y="7471301"/>
            <a:ext cx="12700" cy="2847392"/>
          </a:xfrm>
          <a:prstGeom prst="curvedConnector3">
            <a:avLst>
              <a:gd name="adj1" fmla="val 400408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6" name="Curved Connector 17">
            <a:extLst>
              <a:ext uri="{FF2B5EF4-FFF2-40B4-BE49-F238E27FC236}">
                <a16:creationId xmlns:a16="http://schemas.microsoft.com/office/drawing/2014/main" id="{5B26E1B0-FE2C-40ED-92D3-51779AB38AE9}"/>
              </a:ext>
            </a:extLst>
          </p:cNvPr>
          <p:cNvCxnSpPr>
            <a:cxnSpLocks/>
            <a:stCxn id="84" idx="4"/>
            <a:endCxn id="91" idx="4"/>
          </p:cNvCxnSpPr>
          <p:nvPr/>
        </p:nvCxnSpPr>
        <p:spPr>
          <a:xfrm rot="16200000" flipH="1">
            <a:off x="40093342" y="6913898"/>
            <a:ext cx="19963" cy="5693034"/>
          </a:xfrm>
          <a:prstGeom prst="curvedConnector3">
            <a:avLst>
              <a:gd name="adj1" fmla="val 51894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7" name="Curved Connector 18">
            <a:extLst>
              <a:ext uri="{FF2B5EF4-FFF2-40B4-BE49-F238E27FC236}">
                <a16:creationId xmlns:a16="http://schemas.microsoft.com/office/drawing/2014/main" id="{D9086CAC-238E-42DA-835C-26CAF58D2C9D}"/>
              </a:ext>
            </a:extLst>
          </p:cNvPr>
          <p:cNvCxnSpPr/>
          <p:nvPr/>
        </p:nvCxnSpPr>
        <p:spPr>
          <a:xfrm rot="5400000" flipH="1" flipV="1">
            <a:off x="40078407" y="8307687"/>
            <a:ext cx="12700" cy="2847392"/>
          </a:xfrm>
          <a:prstGeom prst="curvedConnector3">
            <a:avLst>
              <a:gd name="adj1" fmla="val -532652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0686D28C-EA32-4152-92A8-A558649E6DC6}"/>
              </a:ext>
            </a:extLst>
          </p:cNvPr>
          <p:cNvSpPr/>
          <p:nvPr/>
        </p:nvSpPr>
        <p:spPr>
          <a:xfrm>
            <a:off x="38215136" y="8869597"/>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9" name="Oval 88">
            <a:extLst>
              <a:ext uri="{FF2B5EF4-FFF2-40B4-BE49-F238E27FC236}">
                <a16:creationId xmlns:a16="http://schemas.microsoft.com/office/drawing/2014/main" id="{FBFFA160-97E8-4D2D-8495-A965F29C5E19}"/>
              </a:ext>
            </a:extLst>
          </p:cNvPr>
          <p:cNvSpPr/>
          <p:nvPr/>
        </p:nvSpPr>
        <p:spPr>
          <a:xfrm>
            <a:off x="39636500" y="8920398"/>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0" name="Oval 89">
            <a:extLst>
              <a:ext uri="{FF2B5EF4-FFF2-40B4-BE49-F238E27FC236}">
                <a16:creationId xmlns:a16="http://schemas.microsoft.com/office/drawing/2014/main" id="{5729C805-8310-4D01-9589-6FEA550ED21A}"/>
              </a:ext>
            </a:extLst>
          </p:cNvPr>
          <p:cNvSpPr/>
          <p:nvPr/>
        </p:nvSpPr>
        <p:spPr>
          <a:xfrm>
            <a:off x="41069527" y="8894997"/>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1" name="Oval 90">
            <a:extLst>
              <a:ext uri="{FF2B5EF4-FFF2-40B4-BE49-F238E27FC236}">
                <a16:creationId xmlns:a16="http://schemas.microsoft.com/office/drawing/2014/main" id="{9A9695A1-CE77-4E35-8444-165313AE0F94}"/>
              </a:ext>
            </a:extLst>
          </p:cNvPr>
          <p:cNvSpPr/>
          <p:nvPr/>
        </p:nvSpPr>
        <p:spPr>
          <a:xfrm>
            <a:off x="42511690" y="8921311"/>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3" name="Straight Arrow Connector 142">
            <a:extLst>
              <a:ext uri="{FF2B5EF4-FFF2-40B4-BE49-F238E27FC236}">
                <a16:creationId xmlns:a16="http://schemas.microsoft.com/office/drawing/2014/main" id="{1FF5FF79-CC5F-42F8-BB44-FBEF33478A14}"/>
              </a:ext>
            </a:extLst>
          </p:cNvPr>
          <p:cNvCxnSpPr/>
          <p:nvPr/>
        </p:nvCxnSpPr>
        <p:spPr>
          <a:xfrm>
            <a:off x="30516507" y="1182020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25BA949D-FB10-4A8E-B979-0EB628F6582C}"/>
              </a:ext>
            </a:extLst>
          </p:cNvPr>
          <p:cNvCxnSpPr/>
          <p:nvPr/>
        </p:nvCxnSpPr>
        <p:spPr>
          <a:xfrm>
            <a:off x="31945646" y="1182020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83E00560-9C6F-4707-A3EE-309957E06361}"/>
              </a:ext>
            </a:extLst>
          </p:cNvPr>
          <p:cNvCxnSpPr/>
          <p:nvPr/>
        </p:nvCxnSpPr>
        <p:spPr>
          <a:xfrm>
            <a:off x="33374785" y="1182020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12BA4A74-47F7-4191-BE17-538807EA716C}"/>
              </a:ext>
            </a:extLst>
          </p:cNvPr>
          <p:cNvCxnSpPr/>
          <p:nvPr/>
        </p:nvCxnSpPr>
        <p:spPr>
          <a:xfrm>
            <a:off x="34793038" y="1182020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B8E527A7-4D95-42D4-9558-35EEB19FCCC8}"/>
              </a:ext>
            </a:extLst>
          </p:cNvPr>
          <p:cNvSpPr/>
          <p:nvPr/>
        </p:nvSpPr>
        <p:spPr>
          <a:xfrm>
            <a:off x="29654205" y="11402009"/>
            <a:ext cx="876300" cy="849086"/>
          </a:xfrm>
          <a:prstGeom prst="ellipse">
            <a:avLst/>
          </a:prstGeom>
          <a:solidFill>
            <a:srgbClr val="0070C0"/>
          </a:solid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8" name="Curved Connector 16">
            <a:extLst>
              <a:ext uri="{FF2B5EF4-FFF2-40B4-BE49-F238E27FC236}">
                <a16:creationId xmlns:a16="http://schemas.microsoft.com/office/drawing/2014/main" id="{836A1C40-2822-48FA-B851-263DCA7C91FF}"/>
              </a:ext>
            </a:extLst>
          </p:cNvPr>
          <p:cNvCxnSpPr/>
          <p:nvPr/>
        </p:nvCxnSpPr>
        <p:spPr>
          <a:xfrm rot="5400000" flipH="1" flipV="1">
            <a:off x="31502053" y="9971962"/>
            <a:ext cx="12700" cy="2847392"/>
          </a:xfrm>
          <a:prstGeom prst="curvedConnector3">
            <a:avLst>
              <a:gd name="adj1" fmla="val 400408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49" name="Curved Connector 17">
            <a:extLst>
              <a:ext uri="{FF2B5EF4-FFF2-40B4-BE49-F238E27FC236}">
                <a16:creationId xmlns:a16="http://schemas.microsoft.com/office/drawing/2014/main" id="{D6F29313-4225-4F5C-BA62-3FB5223FAD09}"/>
              </a:ext>
            </a:extLst>
          </p:cNvPr>
          <p:cNvCxnSpPr>
            <a:cxnSpLocks/>
            <a:stCxn id="147" idx="4"/>
            <a:endCxn id="154" idx="4"/>
          </p:cNvCxnSpPr>
          <p:nvPr/>
        </p:nvCxnSpPr>
        <p:spPr>
          <a:xfrm rot="16200000" flipH="1">
            <a:off x="32928891" y="9414559"/>
            <a:ext cx="19963" cy="5693034"/>
          </a:xfrm>
          <a:prstGeom prst="curvedConnector3">
            <a:avLst>
              <a:gd name="adj1" fmla="val 51894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50" name="Curved Connector 18">
            <a:extLst>
              <a:ext uri="{FF2B5EF4-FFF2-40B4-BE49-F238E27FC236}">
                <a16:creationId xmlns:a16="http://schemas.microsoft.com/office/drawing/2014/main" id="{BCE8360B-BD41-49FC-964C-99A36C8A3E8F}"/>
              </a:ext>
            </a:extLst>
          </p:cNvPr>
          <p:cNvCxnSpPr/>
          <p:nvPr/>
        </p:nvCxnSpPr>
        <p:spPr>
          <a:xfrm rot="5400000" flipH="1" flipV="1">
            <a:off x="32913956" y="10808348"/>
            <a:ext cx="12700" cy="2847392"/>
          </a:xfrm>
          <a:prstGeom prst="curvedConnector3">
            <a:avLst>
              <a:gd name="adj1" fmla="val -532652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EC589FBC-F731-48AD-9DB6-84FFEC1ABFB2}"/>
              </a:ext>
            </a:extLst>
          </p:cNvPr>
          <p:cNvSpPr/>
          <p:nvPr/>
        </p:nvSpPr>
        <p:spPr>
          <a:xfrm>
            <a:off x="31050685" y="11370258"/>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2" name="Oval 151">
            <a:extLst>
              <a:ext uri="{FF2B5EF4-FFF2-40B4-BE49-F238E27FC236}">
                <a16:creationId xmlns:a16="http://schemas.microsoft.com/office/drawing/2014/main" id="{56F8EDCF-0C87-4879-B453-67710DE14FB1}"/>
              </a:ext>
            </a:extLst>
          </p:cNvPr>
          <p:cNvSpPr/>
          <p:nvPr/>
        </p:nvSpPr>
        <p:spPr>
          <a:xfrm>
            <a:off x="32472049" y="11421059"/>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3" name="Oval 152">
            <a:extLst>
              <a:ext uri="{FF2B5EF4-FFF2-40B4-BE49-F238E27FC236}">
                <a16:creationId xmlns:a16="http://schemas.microsoft.com/office/drawing/2014/main" id="{B64566B6-98C7-4C83-8E02-4CE4FAA66AFF}"/>
              </a:ext>
            </a:extLst>
          </p:cNvPr>
          <p:cNvSpPr/>
          <p:nvPr/>
        </p:nvSpPr>
        <p:spPr>
          <a:xfrm>
            <a:off x="33905076" y="11395658"/>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Oval 153">
            <a:extLst>
              <a:ext uri="{FF2B5EF4-FFF2-40B4-BE49-F238E27FC236}">
                <a16:creationId xmlns:a16="http://schemas.microsoft.com/office/drawing/2014/main" id="{33B3682B-3642-4B2F-A422-C075024E194E}"/>
              </a:ext>
            </a:extLst>
          </p:cNvPr>
          <p:cNvSpPr/>
          <p:nvPr/>
        </p:nvSpPr>
        <p:spPr>
          <a:xfrm>
            <a:off x="35347239" y="11421972"/>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5" name="Straight Arrow Connector 154">
            <a:extLst>
              <a:ext uri="{FF2B5EF4-FFF2-40B4-BE49-F238E27FC236}">
                <a16:creationId xmlns:a16="http://schemas.microsoft.com/office/drawing/2014/main" id="{7DEA65FB-0249-42E4-B3AE-171F11A375F3}"/>
              </a:ext>
            </a:extLst>
          </p:cNvPr>
          <p:cNvCxnSpPr/>
          <p:nvPr/>
        </p:nvCxnSpPr>
        <p:spPr>
          <a:xfrm>
            <a:off x="37680958" y="1182020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69AD8552-3011-46ED-9C00-65B4F49C5E37}"/>
              </a:ext>
            </a:extLst>
          </p:cNvPr>
          <p:cNvCxnSpPr/>
          <p:nvPr/>
        </p:nvCxnSpPr>
        <p:spPr>
          <a:xfrm>
            <a:off x="39110097" y="1182020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21DDDB74-6E92-4518-8A71-12B0F859E4A4}"/>
              </a:ext>
            </a:extLst>
          </p:cNvPr>
          <p:cNvCxnSpPr/>
          <p:nvPr/>
        </p:nvCxnSpPr>
        <p:spPr>
          <a:xfrm>
            <a:off x="40539236" y="1182020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80DD3C51-51C0-462D-B504-3746B68435E6}"/>
              </a:ext>
            </a:extLst>
          </p:cNvPr>
          <p:cNvCxnSpPr/>
          <p:nvPr/>
        </p:nvCxnSpPr>
        <p:spPr>
          <a:xfrm>
            <a:off x="41957489" y="1182020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9" name="Oval 158">
            <a:extLst>
              <a:ext uri="{FF2B5EF4-FFF2-40B4-BE49-F238E27FC236}">
                <a16:creationId xmlns:a16="http://schemas.microsoft.com/office/drawing/2014/main" id="{8F7A8674-1A2C-400C-B515-97D9795D1B8A}"/>
              </a:ext>
            </a:extLst>
          </p:cNvPr>
          <p:cNvSpPr/>
          <p:nvPr/>
        </p:nvSpPr>
        <p:spPr>
          <a:xfrm>
            <a:off x="36818656" y="11402009"/>
            <a:ext cx="876300" cy="849086"/>
          </a:xfrm>
          <a:prstGeom prst="ellipse">
            <a:avLst/>
          </a:prstGeom>
          <a:solidFill>
            <a:srgbClr val="0070C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60" name="Curved Connector 16">
            <a:extLst>
              <a:ext uri="{FF2B5EF4-FFF2-40B4-BE49-F238E27FC236}">
                <a16:creationId xmlns:a16="http://schemas.microsoft.com/office/drawing/2014/main" id="{2ACF3560-E5EA-4A88-B206-62B0C51477B9}"/>
              </a:ext>
            </a:extLst>
          </p:cNvPr>
          <p:cNvCxnSpPr/>
          <p:nvPr/>
        </p:nvCxnSpPr>
        <p:spPr>
          <a:xfrm rot="5400000" flipH="1" flipV="1">
            <a:off x="38666504" y="9971962"/>
            <a:ext cx="12700" cy="2847392"/>
          </a:xfrm>
          <a:prstGeom prst="curvedConnector3">
            <a:avLst>
              <a:gd name="adj1" fmla="val 400408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1" name="Curved Connector 17">
            <a:extLst>
              <a:ext uri="{FF2B5EF4-FFF2-40B4-BE49-F238E27FC236}">
                <a16:creationId xmlns:a16="http://schemas.microsoft.com/office/drawing/2014/main" id="{9C471CFF-9572-4E1D-A8EC-8FD2C79260E9}"/>
              </a:ext>
            </a:extLst>
          </p:cNvPr>
          <p:cNvCxnSpPr>
            <a:cxnSpLocks/>
            <a:stCxn id="159" idx="4"/>
            <a:endCxn id="166" idx="4"/>
          </p:cNvCxnSpPr>
          <p:nvPr/>
        </p:nvCxnSpPr>
        <p:spPr>
          <a:xfrm rot="16200000" flipH="1">
            <a:off x="40093342" y="9414559"/>
            <a:ext cx="19963" cy="5693034"/>
          </a:xfrm>
          <a:prstGeom prst="curvedConnector3">
            <a:avLst>
              <a:gd name="adj1" fmla="val 51894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2" name="Curved Connector 18">
            <a:extLst>
              <a:ext uri="{FF2B5EF4-FFF2-40B4-BE49-F238E27FC236}">
                <a16:creationId xmlns:a16="http://schemas.microsoft.com/office/drawing/2014/main" id="{1F58E674-F1B6-4C41-BE28-FCF8B4A07CD8}"/>
              </a:ext>
            </a:extLst>
          </p:cNvPr>
          <p:cNvCxnSpPr/>
          <p:nvPr/>
        </p:nvCxnSpPr>
        <p:spPr>
          <a:xfrm rot="5400000" flipH="1" flipV="1">
            <a:off x="40078407" y="10808348"/>
            <a:ext cx="12700" cy="2847392"/>
          </a:xfrm>
          <a:prstGeom prst="curvedConnector3">
            <a:avLst>
              <a:gd name="adj1" fmla="val -532652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63" name="Oval 162">
            <a:extLst>
              <a:ext uri="{FF2B5EF4-FFF2-40B4-BE49-F238E27FC236}">
                <a16:creationId xmlns:a16="http://schemas.microsoft.com/office/drawing/2014/main" id="{88FF3509-70F2-4ED2-A197-E23F6FA3797F}"/>
              </a:ext>
            </a:extLst>
          </p:cNvPr>
          <p:cNvSpPr/>
          <p:nvPr/>
        </p:nvSpPr>
        <p:spPr>
          <a:xfrm>
            <a:off x="38215136" y="11370258"/>
            <a:ext cx="876300" cy="84908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4" name="Oval 163">
            <a:extLst>
              <a:ext uri="{FF2B5EF4-FFF2-40B4-BE49-F238E27FC236}">
                <a16:creationId xmlns:a16="http://schemas.microsoft.com/office/drawing/2014/main" id="{2F51C006-4DD4-4330-8861-710914155A01}"/>
              </a:ext>
            </a:extLst>
          </p:cNvPr>
          <p:cNvSpPr/>
          <p:nvPr/>
        </p:nvSpPr>
        <p:spPr>
          <a:xfrm>
            <a:off x="39636500" y="11421059"/>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5" name="Oval 164">
            <a:extLst>
              <a:ext uri="{FF2B5EF4-FFF2-40B4-BE49-F238E27FC236}">
                <a16:creationId xmlns:a16="http://schemas.microsoft.com/office/drawing/2014/main" id="{AF4B9ACD-10D7-4BDD-A08B-6E748C8F067A}"/>
              </a:ext>
            </a:extLst>
          </p:cNvPr>
          <p:cNvSpPr/>
          <p:nvPr/>
        </p:nvSpPr>
        <p:spPr>
          <a:xfrm>
            <a:off x="41069527" y="11395658"/>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6" name="Oval 165">
            <a:extLst>
              <a:ext uri="{FF2B5EF4-FFF2-40B4-BE49-F238E27FC236}">
                <a16:creationId xmlns:a16="http://schemas.microsoft.com/office/drawing/2014/main" id="{1C0447DC-3B9A-4EE6-A242-1617ABB3093F}"/>
              </a:ext>
            </a:extLst>
          </p:cNvPr>
          <p:cNvSpPr/>
          <p:nvPr/>
        </p:nvSpPr>
        <p:spPr>
          <a:xfrm>
            <a:off x="42511690" y="11421972"/>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15" name="Straight Arrow Connector 214">
            <a:extLst>
              <a:ext uri="{FF2B5EF4-FFF2-40B4-BE49-F238E27FC236}">
                <a16:creationId xmlns:a16="http://schemas.microsoft.com/office/drawing/2014/main" id="{DC38E062-0508-4313-A565-950E842B2A9B}"/>
              </a:ext>
            </a:extLst>
          </p:cNvPr>
          <p:cNvCxnSpPr/>
          <p:nvPr/>
        </p:nvCxnSpPr>
        <p:spPr>
          <a:xfrm>
            <a:off x="30528755" y="14373486"/>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BF7C958D-C4E7-4E6B-A2E4-21EE0C681068}"/>
              </a:ext>
            </a:extLst>
          </p:cNvPr>
          <p:cNvCxnSpPr/>
          <p:nvPr/>
        </p:nvCxnSpPr>
        <p:spPr>
          <a:xfrm>
            <a:off x="31957894" y="14373486"/>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137E9808-4F64-49F2-85CB-706CBCFCD7A6}"/>
              </a:ext>
            </a:extLst>
          </p:cNvPr>
          <p:cNvCxnSpPr/>
          <p:nvPr/>
        </p:nvCxnSpPr>
        <p:spPr>
          <a:xfrm>
            <a:off x="33387033" y="14373486"/>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3EB54AA6-F4A4-4922-A953-544B90D0E0F7}"/>
              </a:ext>
            </a:extLst>
          </p:cNvPr>
          <p:cNvCxnSpPr/>
          <p:nvPr/>
        </p:nvCxnSpPr>
        <p:spPr>
          <a:xfrm>
            <a:off x="34805286" y="14373486"/>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19" name="Oval 218">
            <a:extLst>
              <a:ext uri="{FF2B5EF4-FFF2-40B4-BE49-F238E27FC236}">
                <a16:creationId xmlns:a16="http://schemas.microsoft.com/office/drawing/2014/main" id="{D2F66E01-C6E1-424C-9841-8E41A1EA7369}"/>
              </a:ext>
            </a:extLst>
          </p:cNvPr>
          <p:cNvSpPr/>
          <p:nvPr/>
        </p:nvSpPr>
        <p:spPr>
          <a:xfrm>
            <a:off x="29666453" y="13955294"/>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0" name="Curved Connector 16">
            <a:extLst>
              <a:ext uri="{FF2B5EF4-FFF2-40B4-BE49-F238E27FC236}">
                <a16:creationId xmlns:a16="http://schemas.microsoft.com/office/drawing/2014/main" id="{BFF9473D-5BAF-4B7A-AC56-A303D5F38962}"/>
              </a:ext>
            </a:extLst>
          </p:cNvPr>
          <p:cNvCxnSpPr/>
          <p:nvPr/>
        </p:nvCxnSpPr>
        <p:spPr>
          <a:xfrm rot="5400000" flipH="1" flipV="1">
            <a:off x="31514301" y="12525247"/>
            <a:ext cx="12700" cy="2847392"/>
          </a:xfrm>
          <a:prstGeom prst="curvedConnector3">
            <a:avLst>
              <a:gd name="adj1" fmla="val 400408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1" name="Curved Connector 17">
            <a:extLst>
              <a:ext uri="{FF2B5EF4-FFF2-40B4-BE49-F238E27FC236}">
                <a16:creationId xmlns:a16="http://schemas.microsoft.com/office/drawing/2014/main" id="{0510DD95-9E37-4CF9-9709-C03407CF7985}"/>
              </a:ext>
            </a:extLst>
          </p:cNvPr>
          <p:cNvCxnSpPr>
            <a:cxnSpLocks/>
            <a:stCxn id="219" idx="4"/>
            <a:endCxn id="226" idx="4"/>
          </p:cNvCxnSpPr>
          <p:nvPr/>
        </p:nvCxnSpPr>
        <p:spPr>
          <a:xfrm rot="16200000" flipH="1">
            <a:off x="32941139" y="11967844"/>
            <a:ext cx="19963" cy="5693034"/>
          </a:xfrm>
          <a:prstGeom prst="curvedConnector3">
            <a:avLst>
              <a:gd name="adj1" fmla="val 51894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22" name="Curved Connector 18">
            <a:extLst>
              <a:ext uri="{FF2B5EF4-FFF2-40B4-BE49-F238E27FC236}">
                <a16:creationId xmlns:a16="http://schemas.microsoft.com/office/drawing/2014/main" id="{F6B69182-B239-41E4-9071-A4E23EEEB13E}"/>
              </a:ext>
            </a:extLst>
          </p:cNvPr>
          <p:cNvCxnSpPr/>
          <p:nvPr/>
        </p:nvCxnSpPr>
        <p:spPr>
          <a:xfrm rot="5400000" flipH="1" flipV="1">
            <a:off x="32926204" y="13361633"/>
            <a:ext cx="12700" cy="2847392"/>
          </a:xfrm>
          <a:prstGeom prst="curvedConnector3">
            <a:avLst>
              <a:gd name="adj1" fmla="val -532652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23" name="Oval 222">
            <a:extLst>
              <a:ext uri="{FF2B5EF4-FFF2-40B4-BE49-F238E27FC236}">
                <a16:creationId xmlns:a16="http://schemas.microsoft.com/office/drawing/2014/main" id="{598DC8AC-3568-4BAA-914C-5CA97F06A8C0}"/>
              </a:ext>
            </a:extLst>
          </p:cNvPr>
          <p:cNvSpPr/>
          <p:nvPr/>
        </p:nvSpPr>
        <p:spPr>
          <a:xfrm>
            <a:off x="31062933" y="13923543"/>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4" name="Oval 223">
            <a:extLst>
              <a:ext uri="{FF2B5EF4-FFF2-40B4-BE49-F238E27FC236}">
                <a16:creationId xmlns:a16="http://schemas.microsoft.com/office/drawing/2014/main" id="{285A5E9F-F6A4-446C-961A-56F1117500F8}"/>
              </a:ext>
            </a:extLst>
          </p:cNvPr>
          <p:cNvSpPr/>
          <p:nvPr/>
        </p:nvSpPr>
        <p:spPr>
          <a:xfrm>
            <a:off x="32484297" y="13974344"/>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Oval 224">
            <a:extLst>
              <a:ext uri="{FF2B5EF4-FFF2-40B4-BE49-F238E27FC236}">
                <a16:creationId xmlns:a16="http://schemas.microsoft.com/office/drawing/2014/main" id="{184A22BA-9391-4239-A019-8F869F74ECAA}"/>
              </a:ext>
            </a:extLst>
          </p:cNvPr>
          <p:cNvSpPr/>
          <p:nvPr/>
        </p:nvSpPr>
        <p:spPr>
          <a:xfrm>
            <a:off x="33917324" y="13948943"/>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6" name="Oval 225">
            <a:extLst>
              <a:ext uri="{FF2B5EF4-FFF2-40B4-BE49-F238E27FC236}">
                <a16:creationId xmlns:a16="http://schemas.microsoft.com/office/drawing/2014/main" id="{72768AB8-8F6F-4A59-9BDE-7EF06B5B326B}"/>
              </a:ext>
            </a:extLst>
          </p:cNvPr>
          <p:cNvSpPr/>
          <p:nvPr/>
        </p:nvSpPr>
        <p:spPr>
          <a:xfrm>
            <a:off x="35359487" y="13975257"/>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27" name="Straight Arrow Connector 226">
            <a:extLst>
              <a:ext uri="{FF2B5EF4-FFF2-40B4-BE49-F238E27FC236}">
                <a16:creationId xmlns:a16="http://schemas.microsoft.com/office/drawing/2014/main" id="{DC22CDA3-AC13-4CA0-9117-74091E125DB0}"/>
              </a:ext>
            </a:extLst>
          </p:cNvPr>
          <p:cNvCxnSpPr/>
          <p:nvPr/>
        </p:nvCxnSpPr>
        <p:spPr>
          <a:xfrm>
            <a:off x="37693206" y="14373486"/>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F6432BA7-7464-42E1-8F03-E96E54D6E2A2}"/>
              </a:ext>
            </a:extLst>
          </p:cNvPr>
          <p:cNvCxnSpPr/>
          <p:nvPr/>
        </p:nvCxnSpPr>
        <p:spPr>
          <a:xfrm>
            <a:off x="39122345" y="14373486"/>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2231302C-CEF6-4BD1-9EF8-C27CEAEAFAA4}"/>
              </a:ext>
            </a:extLst>
          </p:cNvPr>
          <p:cNvCxnSpPr/>
          <p:nvPr/>
        </p:nvCxnSpPr>
        <p:spPr>
          <a:xfrm>
            <a:off x="40551484" y="14373486"/>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19E112CF-29D7-4BFF-94D1-54810DECF1A0}"/>
              </a:ext>
            </a:extLst>
          </p:cNvPr>
          <p:cNvCxnSpPr/>
          <p:nvPr/>
        </p:nvCxnSpPr>
        <p:spPr>
          <a:xfrm>
            <a:off x="41969737" y="14373486"/>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1" name="Oval 230">
            <a:extLst>
              <a:ext uri="{FF2B5EF4-FFF2-40B4-BE49-F238E27FC236}">
                <a16:creationId xmlns:a16="http://schemas.microsoft.com/office/drawing/2014/main" id="{A57EF3D8-D63E-4462-8D66-49AB89264BD6}"/>
              </a:ext>
            </a:extLst>
          </p:cNvPr>
          <p:cNvSpPr/>
          <p:nvPr/>
        </p:nvSpPr>
        <p:spPr>
          <a:xfrm>
            <a:off x="36830904" y="13955294"/>
            <a:ext cx="876300" cy="84908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2" name="Curved Connector 16">
            <a:extLst>
              <a:ext uri="{FF2B5EF4-FFF2-40B4-BE49-F238E27FC236}">
                <a16:creationId xmlns:a16="http://schemas.microsoft.com/office/drawing/2014/main" id="{5D783C65-8B28-457B-9276-0A98EB7DCCA8}"/>
              </a:ext>
            </a:extLst>
          </p:cNvPr>
          <p:cNvCxnSpPr/>
          <p:nvPr/>
        </p:nvCxnSpPr>
        <p:spPr>
          <a:xfrm rot="5400000" flipH="1" flipV="1">
            <a:off x="38678752" y="12525247"/>
            <a:ext cx="12700" cy="2847392"/>
          </a:xfrm>
          <a:prstGeom prst="curvedConnector3">
            <a:avLst>
              <a:gd name="adj1" fmla="val 4004087"/>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3" name="Curved Connector 17">
            <a:extLst>
              <a:ext uri="{FF2B5EF4-FFF2-40B4-BE49-F238E27FC236}">
                <a16:creationId xmlns:a16="http://schemas.microsoft.com/office/drawing/2014/main" id="{C79B9C1E-02C9-4967-A3E5-8D831906EFD5}"/>
              </a:ext>
            </a:extLst>
          </p:cNvPr>
          <p:cNvCxnSpPr>
            <a:cxnSpLocks/>
            <a:stCxn id="231" idx="4"/>
            <a:endCxn id="238" idx="4"/>
          </p:cNvCxnSpPr>
          <p:nvPr/>
        </p:nvCxnSpPr>
        <p:spPr>
          <a:xfrm rot="16200000" flipH="1">
            <a:off x="40105590" y="11967844"/>
            <a:ext cx="19963" cy="5693034"/>
          </a:xfrm>
          <a:prstGeom prst="curvedConnector3">
            <a:avLst>
              <a:gd name="adj1" fmla="val 5189415"/>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34" name="Curved Connector 18">
            <a:extLst>
              <a:ext uri="{FF2B5EF4-FFF2-40B4-BE49-F238E27FC236}">
                <a16:creationId xmlns:a16="http://schemas.microsoft.com/office/drawing/2014/main" id="{8C6C291F-800A-4EE3-BED1-5ED87A73AE75}"/>
              </a:ext>
            </a:extLst>
          </p:cNvPr>
          <p:cNvCxnSpPr/>
          <p:nvPr/>
        </p:nvCxnSpPr>
        <p:spPr>
          <a:xfrm rot="5400000" flipH="1" flipV="1">
            <a:off x="40090655" y="13361633"/>
            <a:ext cx="12700" cy="2847392"/>
          </a:xfrm>
          <a:prstGeom prst="curvedConnector3">
            <a:avLst>
              <a:gd name="adj1" fmla="val -5326520"/>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35" name="Oval 234">
            <a:extLst>
              <a:ext uri="{FF2B5EF4-FFF2-40B4-BE49-F238E27FC236}">
                <a16:creationId xmlns:a16="http://schemas.microsoft.com/office/drawing/2014/main" id="{8E1DC0C2-85A6-401B-BCAB-1534E0286FFD}"/>
              </a:ext>
            </a:extLst>
          </p:cNvPr>
          <p:cNvSpPr/>
          <p:nvPr/>
        </p:nvSpPr>
        <p:spPr>
          <a:xfrm>
            <a:off x="38227384" y="13923543"/>
            <a:ext cx="876300" cy="849086"/>
          </a:xfrm>
          <a:prstGeom prst="ellipse">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6" name="Oval 235">
            <a:extLst>
              <a:ext uri="{FF2B5EF4-FFF2-40B4-BE49-F238E27FC236}">
                <a16:creationId xmlns:a16="http://schemas.microsoft.com/office/drawing/2014/main" id="{3522CD87-0690-4DA3-8438-AC7A81297A65}"/>
              </a:ext>
            </a:extLst>
          </p:cNvPr>
          <p:cNvSpPr/>
          <p:nvPr/>
        </p:nvSpPr>
        <p:spPr>
          <a:xfrm>
            <a:off x="39648748" y="13974344"/>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7" name="Oval 236">
            <a:extLst>
              <a:ext uri="{FF2B5EF4-FFF2-40B4-BE49-F238E27FC236}">
                <a16:creationId xmlns:a16="http://schemas.microsoft.com/office/drawing/2014/main" id="{7CEE134F-1FB5-4A56-A34E-ECC4CEB59002}"/>
              </a:ext>
            </a:extLst>
          </p:cNvPr>
          <p:cNvSpPr/>
          <p:nvPr/>
        </p:nvSpPr>
        <p:spPr>
          <a:xfrm>
            <a:off x="41081775" y="13948943"/>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8" name="Oval 237">
            <a:extLst>
              <a:ext uri="{FF2B5EF4-FFF2-40B4-BE49-F238E27FC236}">
                <a16:creationId xmlns:a16="http://schemas.microsoft.com/office/drawing/2014/main" id="{36A7C4C1-95E8-42A0-9167-27C8BBBD61DC}"/>
              </a:ext>
            </a:extLst>
          </p:cNvPr>
          <p:cNvSpPr/>
          <p:nvPr/>
        </p:nvSpPr>
        <p:spPr>
          <a:xfrm>
            <a:off x="42523938" y="13975257"/>
            <a:ext cx="876300" cy="849086"/>
          </a:xfrm>
          <a:prstGeom prst="ellipse">
            <a:avLst/>
          </a:prstGeom>
          <a:solidFill>
            <a:srgbClr val="FF0000"/>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39" name="Oval 238">
                <a:extLst>
                  <a:ext uri="{FF2B5EF4-FFF2-40B4-BE49-F238E27FC236}">
                    <a16:creationId xmlns:a16="http://schemas.microsoft.com/office/drawing/2014/main" id="{A3FF9856-395E-415A-90EA-91AFA36970E5}"/>
                  </a:ext>
                </a:extLst>
              </p:cNvPr>
              <p:cNvSpPr/>
              <p:nvPr/>
            </p:nvSpPr>
            <p:spPr>
              <a:xfrm>
                <a:off x="31852105" y="19496478"/>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h</m:t>
                          </m:r>
                        </m:e>
                        <m:sub>
                          <m:r>
                            <a:rPr lang="en-US" sz="3200" b="0" i="1" smtClean="0">
                              <a:solidFill>
                                <a:schemeClr val="tx1"/>
                              </a:solidFill>
                              <a:latin typeface="Cambria Math" panose="02040503050406030204" pitchFamily="18" charset="0"/>
                            </a:rPr>
                            <m:t>1</m:t>
                          </m:r>
                        </m:sub>
                      </m:sSub>
                    </m:oMath>
                  </m:oMathPara>
                </a14:m>
                <a:endParaRPr lang="en-US" sz="3200" b="0" dirty="0"/>
              </a:p>
            </p:txBody>
          </p:sp>
        </mc:Choice>
        <mc:Fallback xmlns="">
          <p:sp>
            <p:nvSpPr>
              <p:cNvPr id="239" name="Oval 238">
                <a:extLst>
                  <a:ext uri="{FF2B5EF4-FFF2-40B4-BE49-F238E27FC236}">
                    <a16:creationId xmlns:a16="http://schemas.microsoft.com/office/drawing/2014/main" id="{A3FF9856-395E-415A-90EA-91AFA36970E5}"/>
                  </a:ext>
                </a:extLst>
              </p:cNvPr>
              <p:cNvSpPr>
                <a:spLocks noRot="1" noChangeAspect="1" noMove="1" noResize="1" noEditPoints="1" noAdjustHandles="1" noChangeArrowheads="1" noChangeShapeType="1" noTextEdit="1"/>
              </p:cNvSpPr>
              <p:nvPr/>
            </p:nvSpPr>
            <p:spPr>
              <a:xfrm>
                <a:off x="31852105" y="19496478"/>
                <a:ext cx="876300" cy="849086"/>
              </a:xfrm>
              <a:prstGeom prst="ellipse">
                <a:avLst/>
              </a:prstGeom>
              <a:blipFill>
                <a:blip r:embed="rId25"/>
                <a:stretch>
                  <a:fillRect/>
                </a:stretch>
              </a:blipFill>
              <a:ln w="38100"/>
            </p:spPr>
            <p:txBody>
              <a:bodyPr/>
              <a:lstStyle/>
              <a:p>
                <a:r>
                  <a:rPr lang="en-US">
                    <a:noFill/>
                  </a:rPr>
                  <a:t> </a:t>
                </a:r>
              </a:p>
            </p:txBody>
          </p:sp>
        </mc:Fallback>
      </mc:AlternateContent>
      <p:cxnSp>
        <p:nvCxnSpPr>
          <p:cNvPr id="240" name="Straight Arrow Connector 239">
            <a:extLst>
              <a:ext uri="{FF2B5EF4-FFF2-40B4-BE49-F238E27FC236}">
                <a16:creationId xmlns:a16="http://schemas.microsoft.com/office/drawing/2014/main" id="{E33701CA-6A6C-408D-8D8C-2874E4866752}"/>
              </a:ext>
            </a:extLst>
          </p:cNvPr>
          <p:cNvCxnSpPr>
            <a:stCxn id="239" idx="6"/>
          </p:cNvCxnSpPr>
          <p:nvPr/>
        </p:nvCxnSpPr>
        <p:spPr>
          <a:xfrm>
            <a:off x="32728405" y="1992102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2096FE17-45AF-4DE0-9D37-0DA4C0B4BBCC}"/>
              </a:ext>
            </a:extLst>
          </p:cNvPr>
          <p:cNvCxnSpPr/>
          <p:nvPr/>
        </p:nvCxnSpPr>
        <p:spPr>
          <a:xfrm>
            <a:off x="34157544" y="1992102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37CFACCD-E403-4F1A-951E-E9F79654B7B9}"/>
              </a:ext>
            </a:extLst>
          </p:cNvPr>
          <p:cNvCxnSpPr/>
          <p:nvPr/>
        </p:nvCxnSpPr>
        <p:spPr>
          <a:xfrm>
            <a:off x="35586683" y="1992102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3" name="Oval 242">
                <a:extLst>
                  <a:ext uri="{FF2B5EF4-FFF2-40B4-BE49-F238E27FC236}">
                    <a16:creationId xmlns:a16="http://schemas.microsoft.com/office/drawing/2014/main" id="{624C9EE3-5931-497E-9D26-EAABFD228A7E}"/>
                  </a:ext>
                </a:extLst>
              </p:cNvPr>
              <p:cNvSpPr/>
              <p:nvPr/>
            </p:nvSpPr>
            <p:spPr>
              <a:xfrm>
                <a:off x="33262583" y="19471078"/>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h</m:t>
                          </m:r>
                        </m:e>
                        <m:sub>
                          <m:r>
                            <a:rPr lang="en-US" sz="3200" b="0" i="1" smtClean="0">
                              <a:solidFill>
                                <a:schemeClr val="tx1"/>
                              </a:solidFill>
                              <a:latin typeface="Cambria Math" panose="02040503050406030204" pitchFamily="18" charset="0"/>
                            </a:rPr>
                            <m:t>2</m:t>
                          </m:r>
                        </m:sub>
                      </m:sSub>
                    </m:oMath>
                  </m:oMathPara>
                </a14:m>
                <a:endParaRPr lang="en-US" sz="3200" dirty="0"/>
              </a:p>
            </p:txBody>
          </p:sp>
        </mc:Choice>
        <mc:Fallback xmlns="">
          <p:sp>
            <p:nvSpPr>
              <p:cNvPr id="243" name="Oval 242">
                <a:extLst>
                  <a:ext uri="{FF2B5EF4-FFF2-40B4-BE49-F238E27FC236}">
                    <a16:creationId xmlns:a16="http://schemas.microsoft.com/office/drawing/2014/main" id="{624C9EE3-5931-497E-9D26-EAABFD228A7E}"/>
                  </a:ext>
                </a:extLst>
              </p:cNvPr>
              <p:cNvSpPr>
                <a:spLocks noRot="1" noChangeAspect="1" noMove="1" noResize="1" noEditPoints="1" noAdjustHandles="1" noChangeArrowheads="1" noChangeShapeType="1" noTextEdit="1"/>
              </p:cNvSpPr>
              <p:nvPr/>
            </p:nvSpPr>
            <p:spPr>
              <a:xfrm>
                <a:off x="33262583" y="19471078"/>
                <a:ext cx="876300" cy="849086"/>
              </a:xfrm>
              <a:prstGeom prst="ellipse">
                <a:avLst/>
              </a:prstGeom>
              <a:blipFill>
                <a:blip r:embed="rId26"/>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4" name="Oval 243">
                <a:extLst>
                  <a:ext uri="{FF2B5EF4-FFF2-40B4-BE49-F238E27FC236}">
                    <a16:creationId xmlns:a16="http://schemas.microsoft.com/office/drawing/2014/main" id="{6E57A244-FB69-4D47-BCA3-E3D49725AD72}"/>
                  </a:ext>
                </a:extLst>
              </p:cNvPr>
              <p:cNvSpPr/>
              <p:nvPr/>
            </p:nvSpPr>
            <p:spPr>
              <a:xfrm>
                <a:off x="34683947" y="19521879"/>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h</m:t>
                          </m:r>
                        </m:e>
                        <m:sub>
                          <m:r>
                            <a:rPr lang="en-US" sz="3200" b="0" i="1" smtClean="0">
                              <a:solidFill>
                                <a:schemeClr val="tx1"/>
                              </a:solidFill>
                              <a:latin typeface="Cambria Math" panose="02040503050406030204" pitchFamily="18" charset="0"/>
                            </a:rPr>
                            <m:t>3</m:t>
                          </m:r>
                        </m:sub>
                      </m:sSub>
                    </m:oMath>
                  </m:oMathPara>
                </a14:m>
                <a:endParaRPr lang="en-US" sz="3200" dirty="0"/>
              </a:p>
            </p:txBody>
          </p:sp>
        </mc:Choice>
        <mc:Fallback xmlns="">
          <p:sp>
            <p:nvSpPr>
              <p:cNvPr id="244" name="Oval 243">
                <a:extLst>
                  <a:ext uri="{FF2B5EF4-FFF2-40B4-BE49-F238E27FC236}">
                    <a16:creationId xmlns:a16="http://schemas.microsoft.com/office/drawing/2014/main" id="{6E57A244-FB69-4D47-BCA3-E3D49725AD72}"/>
                  </a:ext>
                </a:extLst>
              </p:cNvPr>
              <p:cNvSpPr>
                <a:spLocks noRot="1" noChangeAspect="1" noMove="1" noResize="1" noEditPoints="1" noAdjustHandles="1" noChangeArrowheads="1" noChangeShapeType="1" noTextEdit="1"/>
              </p:cNvSpPr>
              <p:nvPr/>
            </p:nvSpPr>
            <p:spPr>
              <a:xfrm>
                <a:off x="34683947" y="19521879"/>
                <a:ext cx="876300" cy="849086"/>
              </a:xfrm>
              <a:prstGeom prst="ellipse">
                <a:avLst/>
              </a:prstGeom>
              <a:blipFill>
                <a:blip r:embed="rId27"/>
                <a:stretch>
                  <a:fillRect/>
                </a:stretch>
              </a:blipFill>
              <a:ln w="38100"/>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5" name="Oval 244">
                <a:extLst>
                  <a:ext uri="{FF2B5EF4-FFF2-40B4-BE49-F238E27FC236}">
                    <a16:creationId xmlns:a16="http://schemas.microsoft.com/office/drawing/2014/main" id="{D6D0A868-37A3-4B9A-8C78-FCF3E8D20563}"/>
                  </a:ext>
                </a:extLst>
              </p:cNvPr>
              <p:cNvSpPr/>
              <p:nvPr/>
            </p:nvSpPr>
            <p:spPr>
              <a:xfrm>
                <a:off x="36116974" y="19496478"/>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h</m:t>
                          </m:r>
                        </m:e>
                        <m:sub>
                          <m:r>
                            <a:rPr lang="en-US" sz="3200" b="0" i="1" smtClean="0">
                              <a:solidFill>
                                <a:schemeClr val="tx1"/>
                              </a:solidFill>
                              <a:latin typeface="Cambria Math" panose="02040503050406030204" pitchFamily="18" charset="0"/>
                            </a:rPr>
                            <m:t>5</m:t>
                          </m:r>
                        </m:sub>
                      </m:sSub>
                    </m:oMath>
                  </m:oMathPara>
                </a14:m>
                <a:endParaRPr lang="en-US" sz="3200" dirty="0"/>
              </a:p>
            </p:txBody>
          </p:sp>
        </mc:Choice>
        <mc:Fallback xmlns="">
          <p:sp>
            <p:nvSpPr>
              <p:cNvPr id="245" name="Oval 244">
                <a:extLst>
                  <a:ext uri="{FF2B5EF4-FFF2-40B4-BE49-F238E27FC236}">
                    <a16:creationId xmlns:a16="http://schemas.microsoft.com/office/drawing/2014/main" id="{D6D0A868-37A3-4B9A-8C78-FCF3E8D20563}"/>
                  </a:ext>
                </a:extLst>
              </p:cNvPr>
              <p:cNvSpPr>
                <a:spLocks noRot="1" noChangeAspect="1" noMove="1" noResize="1" noEditPoints="1" noAdjustHandles="1" noChangeArrowheads="1" noChangeShapeType="1" noTextEdit="1"/>
              </p:cNvSpPr>
              <p:nvPr/>
            </p:nvSpPr>
            <p:spPr>
              <a:xfrm>
                <a:off x="36116974" y="19496478"/>
                <a:ext cx="876300" cy="849086"/>
              </a:xfrm>
              <a:prstGeom prst="ellipse">
                <a:avLst/>
              </a:prstGeom>
              <a:blipFill>
                <a:blip r:embed="rId28"/>
                <a:stretch>
                  <a:fillRect/>
                </a:stretch>
              </a:blipFill>
              <a:ln w="38100"/>
            </p:spPr>
            <p:txBody>
              <a:bodyPr/>
              <a:lstStyle/>
              <a:p>
                <a:r>
                  <a:rPr lang="en-US">
                    <a:noFill/>
                  </a:rPr>
                  <a:t> </a:t>
                </a:r>
              </a:p>
            </p:txBody>
          </p:sp>
        </mc:Fallback>
      </mc:AlternateContent>
      <p:cxnSp>
        <p:nvCxnSpPr>
          <p:cNvPr id="246" name="Straight Arrow Connector 245">
            <a:extLst>
              <a:ext uri="{FF2B5EF4-FFF2-40B4-BE49-F238E27FC236}">
                <a16:creationId xmlns:a16="http://schemas.microsoft.com/office/drawing/2014/main" id="{EDA972CD-AF31-4A39-852F-BC4F00F1FFE7}"/>
              </a:ext>
            </a:extLst>
          </p:cNvPr>
          <p:cNvCxnSpPr/>
          <p:nvPr/>
        </p:nvCxnSpPr>
        <p:spPr>
          <a:xfrm>
            <a:off x="31310152" y="1992102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7" name="Oval 246">
                <a:extLst>
                  <a:ext uri="{FF2B5EF4-FFF2-40B4-BE49-F238E27FC236}">
                    <a16:creationId xmlns:a16="http://schemas.microsoft.com/office/drawing/2014/main" id="{2AF7FC7D-54F6-4D6F-B34F-DCE66EFD1C4C}"/>
                  </a:ext>
                </a:extLst>
              </p:cNvPr>
              <p:cNvSpPr/>
              <p:nvPr/>
            </p:nvSpPr>
            <p:spPr>
              <a:xfrm>
                <a:off x="33262583" y="20701577"/>
                <a:ext cx="876300" cy="849086"/>
              </a:xfrm>
              <a:prstGeom prst="ellipse">
                <a:avLst/>
              </a:prstGeom>
              <a:solidFill>
                <a:schemeClr val="bg1"/>
              </a:solid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h</m:t>
                          </m:r>
                        </m:e>
                        <m:sub>
                          <m:r>
                            <a:rPr lang="en-US" sz="3200" b="0" i="1" smtClean="0">
                              <a:solidFill>
                                <a:schemeClr val="tx1"/>
                              </a:solidFill>
                              <a:latin typeface="Cambria Math" panose="02040503050406030204" pitchFamily="18" charset="0"/>
                            </a:rPr>
                            <m:t>4</m:t>
                          </m:r>
                        </m:sub>
                      </m:sSub>
                    </m:oMath>
                  </m:oMathPara>
                </a14:m>
                <a:endParaRPr lang="en-US" sz="3200" dirty="0"/>
              </a:p>
            </p:txBody>
          </p:sp>
        </mc:Choice>
        <mc:Fallback xmlns="">
          <p:sp>
            <p:nvSpPr>
              <p:cNvPr id="247" name="Oval 246">
                <a:extLst>
                  <a:ext uri="{FF2B5EF4-FFF2-40B4-BE49-F238E27FC236}">
                    <a16:creationId xmlns:a16="http://schemas.microsoft.com/office/drawing/2014/main" id="{2AF7FC7D-54F6-4D6F-B34F-DCE66EFD1C4C}"/>
                  </a:ext>
                </a:extLst>
              </p:cNvPr>
              <p:cNvSpPr>
                <a:spLocks noRot="1" noChangeAspect="1" noMove="1" noResize="1" noEditPoints="1" noAdjustHandles="1" noChangeArrowheads="1" noChangeShapeType="1" noTextEdit="1"/>
              </p:cNvSpPr>
              <p:nvPr/>
            </p:nvSpPr>
            <p:spPr>
              <a:xfrm>
                <a:off x="33262583" y="20701577"/>
                <a:ext cx="876300" cy="849086"/>
              </a:xfrm>
              <a:prstGeom prst="ellipse">
                <a:avLst/>
              </a:prstGeom>
              <a:blipFill>
                <a:blip r:embed="rId29"/>
                <a:stretch>
                  <a:fillRect/>
                </a:stretch>
              </a:blipFill>
              <a:ln w="38100"/>
            </p:spPr>
            <p:txBody>
              <a:bodyPr/>
              <a:lstStyle/>
              <a:p>
                <a:r>
                  <a:rPr lang="en-US">
                    <a:noFill/>
                  </a:rPr>
                  <a:t> </a:t>
                </a:r>
              </a:p>
            </p:txBody>
          </p:sp>
        </mc:Fallback>
      </mc:AlternateContent>
      <p:cxnSp>
        <p:nvCxnSpPr>
          <p:cNvPr id="248" name="Straight Arrow Connector 247">
            <a:extLst>
              <a:ext uri="{FF2B5EF4-FFF2-40B4-BE49-F238E27FC236}">
                <a16:creationId xmlns:a16="http://schemas.microsoft.com/office/drawing/2014/main" id="{0F659047-5BE5-43B6-84AA-133AB2C2B2FB}"/>
              </a:ext>
            </a:extLst>
          </p:cNvPr>
          <p:cNvCxnSpPr>
            <a:stCxn id="243" idx="4"/>
            <a:endCxn id="247" idx="0"/>
          </p:cNvCxnSpPr>
          <p:nvPr/>
        </p:nvCxnSpPr>
        <p:spPr>
          <a:xfrm>
            <a:off x="33700733" y="20320164"/>
            <a:ext cx="0" cy="381413"/>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3FF9FE13-0D05-4159-BBBA-A37149AB232D}"/>
              </a:ext>
            </a:extLst>
          </p:cNvPr>
          <p:cNvCxnSpPr>
            <a:endCxn id="245" idx="4"/>
          </p:cNvCxnSpPr>
          <p:nvPr/>
        </p:nvCxnSpPr>
        <p:spPr>
          <a:xfrm flipV="1">
            <a:off x="34157543" y="20345564"/>
            <a:ext cx="2397581" cy="780556"/>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ADD4B396-E984-46A4-A339-7BC26F81C8D4}"/>
              </a:ext>
            </a:extLst>
          </p:cNvPr>
          <p:cNvCxnSpPr/>
          <p:nvPr/>
        </p:nvCxnSpPr>
        <p:spPr>
          <a:xfrm>
            <a:off x="36993274" y="19921021"/>
            <a:ext cx="541953" cy="0"/>
          </a:xfrm>
          <a:prstGeom prst="straightConnector1">
            <a:avLst/>
          </a:prstGeom>
          <a:ln w="57150">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51" name="TextBox 250">
            <a:extLst>
              <a:ext uri="{FF2B5EF4-FFF2-40B4-BE49-F238E27FC236}">
                <a16:creationId xmlns:a16="http://schemas.microsoft.com/office/drawing/2014/main" id="{94CC6546-11AB-4463-9D0C-5AC4CB4F8E18}"/>
              </a:ext>
            </a:extLst>
          </p:cNvPr>
          <p:cNvSpPr txBox="1"/>
          <p:nvPr/>
        </p:nvSpPr>
        <p:spPr>
          <a:xfrm>
            <a:off x="30160789" y="19471078"/>
            <a:ext cx="1234505" cy="707886"/>
          </a:xfrm>
          <a:prstGeom prst="rect">
            <a:avLst/>
          </a:prstGeom>
          <a:noFill/>
        </p:spPr>
        <p:txBody>
          <a:bodyPr wrap="square" rtlCol="0">
            <a:spAutoFit/>
          </a:bodyPr>
          <a:lstStyle/>
          <a:p>
            <a:r>
              <a:rPr lang="en-US" sz="4000" i="1" dirty="0" err="1">
                <a:latin typeface="Times New Roman" panose="02020603050405020304" pitchFamily="18" charset="0"/>
                <a:cs typeface="Times New Roman" panose="02020603050405020304" pitchFamily="18" charset="0"/>
              </a:rPr>
              <a:t>pwd</a:t>
            </a:r>
            <a:endParaRPr lang="en-US" sz="4000" i="1" dirty="0">
              <a:latin typeface="Times New Roman" panose="02020603050405020304" pitchFamily="18" charset="0"/>
              <a:cs typeface="Times New Roman" panose="02020603050405020304" pitchFamily="18" charset="0"/>
            </a:endParaRPr>
          </a:p>
        </p:txBody>
      </p:sp>
      <p:cxnSp>
        <p:nvCxnSpPr>
          <p:cNvPr id="252" name="Curved Connector 21">
            <a:extLst>
              <a:ext uri="{FF2B5EF4-FFF2-40B4-BE49-F238E27FC236}">
                <a16:creationId xmlns:a16="http://schemas.microsoft.com/office/drawing/2014/main" id="{47BC8A33-A190-4707-AB23-F5714DAEBFA1}"/>
              </a:ext>
            </a:extLst>
          </p:cNvPr>
          <p:cNvCxnSpPr/>
          <p:nvPr/>
        </p:nvCxnSpPr>
        <p:spPr>
          <a:xfrm rot="5400000" flipH="1" flipV="1">
            <a:off x="33622511" y="18072782"/>
            <a:ext cx="12700" cy="2847392"/>
          </a:xfrm>
          <a:prstGeom prst="curvedConnector3">
            <a:avLst>
              <a:gd name="adj1" fmla="val 4004087"/>
            </a:avLst>
          </a:prstGeom>
          <a:ln w="3810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3" name="Rectangle 252">
                <a:extLst>
                  <a:ext uri="{FF2B5EF4-FFF2-40B4-BE49-F238E27FC236}">
                    <a16:creationId xmlns:a16="http://schemas.microsoft.com/office/drawing/2014/main" id="{D1886D59-3052-427F-9C01-30968E0007E0}"/>
                  </a:ext>
                </a:extLst>
              </p:cNvPr>
              <p:cNvSpPr/>
              <p:nvPr/>
            </p:nvSpPr>
            <p:spPr>
              <a:xfrm>
                <a:off x="37619208" y="18627766"/>
                <a:ext cx="3728072" cy="304698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1</m:t>
                          </m:r>
                        </m:sub>
                      </m:sSub>
                      <m:r>
                        <a:rPr lang="en-US" sz="3200" i="1">
                          <a:latin typeface="Cambria Math" panose="02040503050406030204" pitchFamily="18" charset="0"/>
                        </a:rPr>
                        <m:t>=</m:t>
                      </m:r>
                      <m:r>
                        <a:rPr lang="en-US" sz="3200" i="1">
                          <a:latin typeface="Cambria Math" panose="02040503050406030204" pitchFamily="18" charset="0"/>
                        </a:rPr>
                        <m:t>𝐻</m:t>
                      </m:r>
                      <m:d>
                        <m:dPr>
                          <m:ctrlPr>
                            <a:rPr lang="en-US" sz="3200" i="1">
                              <a:latin typeface="Cambria Math" panose="02040503050406030204" pitchFamily="18" charset="0"/>
                            </a:rPr>
                          </m:ctrlPr>
                        </m:dPr>
                        <m:e>
                          <m:r>
                            <a:rPr lang="en-US" sz="3200" i="1">
                              <a:latin typeface="Cambria Math" panose="02040503050406030204" pitchFamily="18" charset="0"/>
                            </a:rPr>
                            <m:t>𝑝𝑤𝑑</m:t>
                          </m:r>
                          <m:r>
                            <a:rPr lang="en-US" sz="3200" i="1">
                              <a:latin typeface="Cambria Math" panose="02040503050406030204" pitchFamily="18" charset="0"/>
                            </a:rPr>
                            <m:t>, </m:t>
                          </m:r>
                          <m:r>
                            <a:rPr lang="en-US" sz="3200" i="1">
                              <a:latin typeface="Cambria Math" panose="02040503050406030204" pitchFamily="18" charset="0"/>
                            </a:rPr>
                            <m:t>𝑠𝑎𝑙𝑡</m:t>
                          </m:r>
                        </m:e>
                      </m:d>
                    </m:oMath>
                  </m:oMathPara>
                </a14:m>
                <a:endParaRPr lang="en-US" sz="3200" dirty="0"/>
              </a:p>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2</m:t>
                          </m:r>
                        </m:sub>
                      </m:sSub>
                      <m:r>
                        <a:rPr lang="en-US" sz="3200" i="1">
                          <a:latin typeface="Cambria Math" panose="02040503050406030204" pitchFamily="18" charset="0"/>
                        </a:rPr>
                        <m:t>=</m:t>
                      </m:r>
                      <m:r>
                        <a:rPr lang="en-US" sz="3200" i="1">
                          <a:latin typeface="Cambria Math" panose="02040503050406030204" pitchFamily="18" charset="0"/>
                        </a:rPr>
                        <m:t>𝐻</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1</m:t>
                          </m:r>
                        </m:sub>
                      </m:sSub>
                      <m:r>
                        <a:rPr lang="en-US" sz="3200" i="1">
                          <a:latin typeface="Cambria Math" panose="02040503050406030204" pitchFamily="18" charset="0"/>
                        </a:rPr>
                        <m:t>)</m:t>
                      </m:r>
                    </m:oMath>
                  </m:oMathPara>
                </a14:m>
                <a:endParaRPr lang="en-US" sz="3200" dirty="0"/>
              </a:p>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3</m:t>
                          </m:r>
                        </m:sub>
                      </m:sSub>
                      <m:r>
                        <a:rPr lang="en-US" sz="3200" i="1">
                          <a:latin typeface="Cambria Math" panose="02040503050406030204" pitchFamily="18" charset="0"/>
                        </a:rPr>
                        <m:t>=</m:t>
                      </m:r>
                      <m:r>
                        <a:rPr lang="en-US" sz="3200" i="1">
                          <a:latin typeface="Cambria Math" panose="02040503050406030204" pitchFamily="18" charset="0"/>
                        </a:rPr>
                        <m:t>𝐻</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1</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2</m:t>
                              </m:r>
                            </m:sub>
                          </m:sSub>
                        </m:e>
                      </m:d>
                    </m:oMath>
                  </m:oMathPara>
                </a14:m>
                <a:endParaRPr lang="en-US" sz="3200" dirty="0"/>
              </a:p>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4</m:t>
                          </m:r>
                        </m:sub>
                      </m:sSub>
                      <m:r>
                        <a:rPr lang="en-US" sz="3200" i="1">
                          <a:latin typeface="Cambria Math" panose="02040503050406030204" pitchFamily="18" charset="0"/>
                        </a:rPr>
                        <m:t>=</m:t>
                      </m:r>
                      <m:r>
                        <a:rPr lang="en-US" sz="3200" i="1">
                          <a:latin typeface="Cambria Math" panose="02040503050406030204" pitchFamily="18" charset="0"/>
                        </a:rPr>
                        <m:t>𝐻</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2</m:t>
                          </m:r>
                        </m:sub>
                      </m:sSub>
                      <m:r>
                        <a:rPr lang="en-US" sz="3200" i="1">
                          <a:latin typeface="Cambria Math" panose="02040503050406030204" pitchFamily="18" charset="0"/>
                        </a:rPr>
                        <m:t>)</m:t>
                      </m:r>
                    </m:oMath>
                  </m:oMathPara>
                </a14:m>
                <a:endParaRPr lang="en-US" sz="3200" dirty="0"/>
              </a:p>
              <a:p>
                <a:pP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5</m:t>
                          </m:r>
                        </m:sub>
                      </m:sSub>
                      <m:r>
                        <a:rPr lang="en-US" sz="3200" i="1">
                          <a:latin typeface="Cambria Math" panose="02040503050406030204" pitchFamily="18" charset="0"/>
                        </a:rPr>
                        <m:t>=</m:t>
                      </m:r>
                      <m:r>
                        <a:rPr lang="en-US" sz="3200" i="1">
                          <a:latin typeface="Cambria Math" panose="02040503050406030204" pitchFamily="18" charset="0"/>
                        </a:rPr>
                        <m:t>𝐻</m:t>
                      </m:r>
                      <m:d>
                        <m:dPr>
                          <m:ctrlPr>
                            <a:rPr lang="en-US" sz="3200" i="1">
                              <a:latin typeface="Cambria Math" panose="02040503050406030204" pitchFamily="18" charset="0"/>
                            </a:rPr>
                          </m:ctrlPr>
                        </m:dPr>
                        <m:e>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3</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h</m:t>
                              </m:r>
                            </m:e>
                            <m:sub>
                              <m:r>
                                <a:rPr lang="en-US" sz="3200" i="1">
                                  <a:latin typeface="Cambria Math" panose="02040503050406030204" pitchFamily="18" charset="0"/>
                                </a:rPr>
                                <m:t>4</m:t>
                              </m:r>
                            </m:sub>
                          </m:sSub>
                        </m:e>
                      </m:d>
                    </m:oMath>
                  </m:oMathPara>
                </a14:m>
                <a:endParaRPr lang="en-US" sz="3200" dirty="0"/>
              </a:p>
              <a:p>
                <a:endParaRPr lang="en-US" sz="3200" dirty="0"/>
              </a:p>
            </p:txBody>
          </p:sp>
        </mc:Choice>
        <mc:Fallback xmlns="">
          <p:sp>
            <p:nvSpPr>
              <p:cNvPr id="253" name="Rectangle 252">
                <a:extLst>
                  <a:ext uri="{FF2B5EF4-FFF2-40B4-BE49-F238E27FC236}">
                    <a16:creationId xmlns:a16="http://schemas.microsoft.com/office/drawing/2014/main" id="{D1886D59-3052-427F-9C01-30968E0007E0}"/>
                  </a:ext>
                </a:extLst>
              </p:cNvPr>
              <p:cNvSpPr>
                <a:spLocks noRot="1" noChangeAspect="1" noMove="1" noResize="1" noEditPoints="1" noAdjustHandles="1" noChangeArrowheads="1" noChangeShapeType="1" noTextEdit="1"/>
              </p:cNvSpPr>
              <p:nvPr/>
            </p:nvSpPr>
            <p:spPr>
              <a:xfrm>
                <a:off x="37619208" y="18627766"/>
                <a:ext cx="3728072" cy="3046988"/>
              </a:xfrm>
              <a:prstGeom prst="rect">
                <a:avLst/>
              </a:prstGeom>
              <a:blipFill>
                <a:blip r:embed="rId3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9311989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Medical Poster">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solidFill>
        <a:ln>
          <a:noFill/>
        </a:ln>
      </a:spPr>
      <a:bodyPr rtlCol="0" anchor="ctr"/>
      <a:lstStyle>
        <a:defPPr algn="ctr">
          <a:defRPr sz="6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w="28575">
          <a:solidFill>
            <a:schemeClr val="accent4"/>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6000" dirty="0" err="1" smtClean="0"/>
        </a:defPPr>
      </a:lstStyle>
    </a:txDef>
  </a:objectDefaults>
  <a:extraClrSchemeLst/>
  <a:extLst>
    <a:ext uri="{05A4C25C-085E-4340-85A3-A5531E510DB2}">
      <thm15:themeFamily xmlns:thm15="http://schemas.microsoft.com/office/thememl/2012/main" name="Presentation1" id="{55A68E73-61CB-4542-8C48-DCBB2482A3D5}" vid="{6A3CA63D-1E3C-4681-8668-89277FEB3FEB}"/>
    </a:ext>
  </a:extLst>
</a:theme>
</file>

<file path=ppt/theme/theme2.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Clarity">
      <a:dk1>
        <a:srgbClr val="292934"/>
      </a:dk1>
      <a:lt1>
        <a:srgbClr val="FFFFFF"/>
      </a:lt1>
      <a:dk2>
        <a:srgbClr val="D2533C"/>
      </a:dk2>
      <a:lt2>
        <a:srgbClr val="F3F2DC"/>
      </a:lt2>
      <a:accent1>
        <a:srgbClr val="93A299"/>
      </a:accent1>
      <a:accent2>
        <a:srgbClr val="AD8F67"/>
      </a:accent2>
      <a:accent3>
        <a:srgbClr val="726056"/>
      </a:accent3>
      <a:accent4>
        <a:srgbClr val="4C5A6A"/>
      </a:accent4>
      <a:accent5>
        <a:srgbClr val="808DA0"/>
      </a:accent5>
      <a:accent6>
        <a:srgbClr val="79463D"/>
      </a:accent6>
      <a:hlink>
        <a:srgbClr val="4C5A6A"/>
      </a:hlink>
      <a:folHlink>
        <a:srgbClr val="808DA0"/>
      </a:folHlink>
    </a:clrScheme>
    <a:fontScheme name="Cambria-Calibri">
      <a:majorFont>
        <a:latin typeface="Cambria" panose="02040503050406030204"/>
        <a:ea typeface=""/>
        <a:cs typeface=""/>
        <a:font script="Jpan" typeface="ＭＳ Ｐゴシック"/>
        <a:font script="Hang" typeface="맑은 고딕"/>
        <a:font script="Hans" typeface="黑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1110015-E380-4C53-980C-698226C61CA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Poster (blue and brown design)</Template>
  <TotalTime>0</TotalTime>
  <Words>639</Words>
  <Application>Microsoft Office PowerPoint</Application>
  <PresentationFormat>Custom</PresentationFormat>
  <Paragraphs>81</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vt:lpstr>
      <vt:lpstr>Cambria Math</vt:lpstr>
      <vt:lpstr>Times New Roman</vt:lpstr>
      <vt:lpstr>Medical Poster</vt:lpstr>
      <vt:lpstr>Password Hashing and Graph Pebbling*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2018-02-21T00:22:09Z</dcterms:created>
  <dcterms:modified xsi:type="dcterms:W3CDTF">2018-03-30T05:14:29Z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TC040015519991</vt:lpwstr>
  </property>
</Properties>
</file>