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53" r:id="rId2"/>
    <p:sldId id="855" r:id="rId3"/>
    <p:sldId id="856" r:id="rId4"/>
    <p:sldId id="857" r:id="rId5"/>
    <p:sldId id="258" r:id="rId6"/>
    <p:sldId id="259" r:id="rId7"/>
    <p:sldId id="282" r:id="rId8"/>
    <p:sldId id="289" r:id="rId9"/>
    <p:sldId id="291" r:id="rId10"/>
    <p:sldId id="866" r:id="rId11"/>
    <p:sldId id="286" r:id="rId12"/>
    <p:sldId id="859" r:id="rId13"/>
    <p:sldId id="861" r:id="rId14"/>
    <p:sldId id="860" r:id="rId15"/>
    <p:sldId id="862" r:id="rId16"/>
    <p:sldId id="863" r:id="rId17"/>
    <p:sldId id="864" r:id="rId18"/>
    <p:sldId id="865" r:id="rId19"/>
    <p:sldId id="858" r:id="rId20"/>
    <p:sldId id="288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D599-5EE0-4984-A738-6FB5AA6FDA77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EFD0-FE5A-4D38-B5DC-0F2A8F29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8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41D-B30D-491B-9ED6-70E1FD80C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0667-64E1-435E-8B46-3F0874DA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BCB6-1BB7-4707-8122-C3C45F78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4CC0-8FBD-4606-8C9F-130AB526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EC45-5485-41CA-AD35-ACB20CE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4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C84E-D294-4435-BBB0-EF46514C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CA58-01BB-416E-9705-BE596A69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0C6C-5670-46C3-A5D1-3CDFD9FD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70A5-5BAD-41D0-A1F5-1839C892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84C4-FCBA-4705-BF40-9D96DB57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863F3-4E76-443C-A3CB-1DABE3E6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18A2C-AB5D-4A9B-9D0E-384E74FA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A8BFA-0FEA-4B5B-9F20-EABF3AC31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9C4E-CEDE-4995-ABBE-0C8F87A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E0C0-E60A-4A53-8829-1B20785F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24DE-D76F-479F-933D-B4BAF73F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C844-6F8A-4D1E-9258-AFD29E2A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E567-91BE-4EA5-B5ED-6256BB473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04E8-16DC-4393-AC40-A7341D9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C4CBC-A055-4B5E-96AF-25710447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D622-0640-4D21-A0F3-7B84A77A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99FE-374C-41DA-99A2-F14805FF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A5E2-8077-4547-B0A0-D1845593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C998-A9C7-4FAC-B15B-9740AC20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F6E69-6841-4FC3-A08F-FCE0111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769C-EB18-4DE3-BCF1-176AF7E7E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AD42-DC41-4E92-8F0D-B56179FDC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19653-B5C9-4C1A-8E5F-19AED17CA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CD0F4-2D73-4DA9-A03E-C453DBD8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436B2-F736-4173-AA25-E853B809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A47D-42EE-4F20-8C1F-91629BFF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956F-B3FF-465B-A9C2-F37EFE29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FFC23-B5B7-464D-ABC8-AEB773B6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D86F-8162-49CD-B7D0-D2AD3FF5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220CC-27C2-4AF8-A8B9-0A580535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78FB-2EC3-4C6A-8327-B0868CE65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A202A-29D5-451B-A372-C40CA06D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91025-7923-40AA-B459-5D8EA8D3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811E3-5AE8-4F82-9F1A-2976E393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88A4-22D6-4BED-AB4A-30A83F5B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D176B-7E12-467D-978D-141FA7D5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82A49-9F78-4FC5-A4B7-B79186E4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920C-04B0-4DD2-86DD-449AD558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73A9A9-0800-41C1-B5E8-44844F5A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FBD78-0D33-4806-9072-DF25D107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87D7-4F4E-4EBF-8811-06F28CD9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6606-F14C-466F-AAC7-A46B8DF3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3F7C5-7D1D-4E44-9AA9-C4165D61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BC10B-F009-4601-A742-45200E24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8FFFD-5337-4CA0-97D9-A384B98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2B8F1-ACF6-4778-A637-545B883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A7D3-1D26-48B0-A2E2-192923FE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9F98-CF94-4CBD-8CC5-0E83F20A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B47F7-40B8-4E46-876E-E3DE37348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B0AE3-D42C-4BCB-83C9-FC6D6B2CE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25B2E-1B48-430E-AD70-3DC863E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2F9A-89F1-4E58-BAFD-34AECD65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D16CF-121B-401A-B8AD-83DE2FAD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A0428-F6BF-47E9-947F-FBCED901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5467-263A-450F-9B8F-CD661C54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F8C3-F0D2-49FB-9D89-F1DA5B7C3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4373F-9CEE-431F-A4DE-2FAF7D84D3D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FCE3-32FD-402A-AA88-9DC65EF6C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15B2-0333-4185-980B-909133882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36B3-5C87-4997-B715-1E5750730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1.png"/><Relationship Id="rId7" Type="http://schemas.openxmlformats.org/officeDocument/2006/relationships/image" Target="../media/image27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0" Type="http://schemas.openxmlformats.org/officeDocument/2006/relationships/image" Target="../media/image52.png"/><Relationship Id="rId4" Type="http://schemas.openxmlformats.org/officeDocument/2006/relationships/image" Target="../media/image240.png"/><Relationship Id="rId9" Type="http://schemas.openxmlformats.org/officeDocument/2006/relationships/image" Target="../media/image2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hyperlink" Target="https://sublinear.info/index.php?title=Open_Problems:7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42026"/>
                <a:ext cx="9144000" cy="2387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-Sketching of Valuation Functions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42026"/>
                <a:ext cx="9144000" cy="2387600"/>
              </a:xfrm>
              <a:blipFill>
                <a:blip r:embed="rId2"/>
                <a:stretch>
                  <a:fillRect l="-3400" r="-5267"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5961"/>
            <a:ext cx="9144000" cy="2898609"/>
          </a:xfrm>
        </p:spPr>
        <p:txBody>
          <a:bodyPr>
            <a:normAutofit/>
          </a:bodyPr>
          <a:lstStyle/>
          <a:p>
            <a:endParaRPr lang="en-US" sz="3400" dirty="0">
              <a:solidFill>
                <a:srgbClr val="C00000"/>
              </a:solidFill>
            </a:endParaRPr>
          </a:p>
          <a:p>
            <a:r>
              <a:rPr lang="en-US" sz="3400" dirty="0">
                <a:solidFill>
                  <a:srgbClr val="C00000"/>
                </a:solidFill>
              </a:rPr>
              <a:t>G</a:t>
            </a:r>
            <a:r>
              <a:rPr lang="en-US" dirty="0">
                <a:solidFill>
                  <a:srgbClr val="C00000"/>
                </a:solidFill>
              </a:rPr>
              <a:t>RIGORY </a:t>
            </a:r>
            <a:r>
              <a:rPr lang="en-US" sz="3400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AROSLAVTSEV</a:t>
            </a:r>
          </a:p>
          <a:p>
            <a:r>
              <a:rPr lang="en-US" sz="3400" dirty="0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AMSON </a:t>
            </a:r>
            <a:r>
              <a:rPr lang="en-US" sz="3400" dirty="0">
                <a:solidFill>
                  <a:srgbClr val="C00000"/>
                </a:solidFill>
              </a:rPr>
              <a:t>Z</a:t>
            </a:r>
            <a:r>
              <a:rPr lang="en-US" dirty="0">
                <a:solidFill>
                  <a:srgbClr val="C00000"/>
                </a:solidFill>
              </a:rPr>
              <a:t>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9AD46-158F-40AB-B9DC-CCB3380A5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022" y="5444354"/>
            <a:ext cx="889005" cy="88900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EDC938A-5AF2-40D3-8857-96F79DFC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816" y="5384330"/>
            <a:ext cx="1741212" cy="11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5AFA4935-38F9-4970-A992-C7B7675F7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544" y="3426915"/>
            <a:ext cx="1238545" cy="1651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AAADF8-C8A1-4B6F-A7C6-13DA3F7B1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41" y="5444353"/>
            <a:ext cx="889005" cy="88900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B8385C0-ED51-4A21-B30A-3B7476F0B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77" y="3408815"/>
            <a:ext cx="1595896" cy="163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3"/>
                <a:ext cx="10620362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Exact sketching complexity of many functions studied by </a:t>
                </a:r>
                <a:r>
                  <a:rPr lang="en-US" dirty="0">
                    <a:solidFill>
                      <a:srgbClr val="0070C0"/>
                    </a:solidFill>
                  </a:rPr>
                  <a:t>[Kannan, Mossel, </a:t>
                </a:r>
                <a:r>
                  <a:rPr lang="en-US" dirty="0" err="1">
                    <a:solidFill>
                      <a:srgbClr val="0070C0"/>
                    </a:solidFill>
                  </a:rPr>
                  <a:t>Sanyal</a:t>
                </a:r>
                <a:r>
                  <a:rPr lang="en-US" dirty="0">
                    <a:solidFill>
                      <a:srgbClr val="0070C0"/>
                    </a:solidFill>
                  </a:rPr>
                  <a:t>, Yaroslavtsev’17]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Recursive majority functions, Fourier sparse functions, etc.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Normalize: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Question: </a:t>
                </a:r>
              </a:p>
              <a:p>
                <a:pPr marL="0" indent="0" algn="ctr">
                  <a:buNone/>
                </a:pPr>
                <a:r>
                  <a:rPr lang="en-US" dirty="0"/>
                  <a:t>Can one compute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 charset="0"/>
                      </a:rPr>
                      <m:t>′</m:t>
                    </m:r>
                  </m:oMath>
                </a14:m>
                <a:r>
                  <a:rPr lang="en-US" dirty="0"/>
                  <a:t>: 𝔼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[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≤</m:t>
                    </m:r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from a small (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>
                        <a:latin typeface="Cambria Math"/>
                      </a:rPr>
                      <m:t>≪</m:t>
                    </m:r>
                    <m:r>
                      <a:rPr lang="en-US" b="0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linear sketch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b="0" i="1" dirty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3"/>
                <a:ext cx="10620362" cy="5029200"/>
              </a:xfrm>
              <a:blipFill>
                <a:blip r:embed="rId2"/>
                <a:stretch>
                  <a:fillRect l="-1206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15917" y="4780054"/>
            <a:ext cx="10105457" cy="11999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9B3CF48-9407-423E-8637-E3DB5B0D33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-Sketching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E9B3CF48-9407-423E-8637-E3DB5B0D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77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3"/>
                <a:ext cx="86868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Additive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𝜖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(optimal via Index/Gap Hamming)</a:t>
                </a:r>
              </a:p>
              <a:p>
                <a:pPr marL="0" indent="0">
                  <a:buNone/>
                </a:pPr>
                <a:r>
                  <a:rPr lang="en-US" dirty="0"/>
                  <a:t>Budget-additive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min</m:t>
                    </m:r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𝑏</m:t>
                    </m:r>
                    <m:r>
                      <a:rPr lang="en-US" b="0" i="0" smtClean="0">
                        <a:latin typeface="Cambria Math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  <m:r>
                          <a:rPr lang="en-US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lit/>
                                          </m:rPr>
                                          <a:rPr lang="en-US" i="1">
                                            <a:latin typeface="Cambria Math" charset="0"/>
                                          </a:rPr>
                                          <m:t>|</m:t>
                                        </m:r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begChr m:val=""/>
                                            <m:endChr m:val="|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charset="0"/>
                                              </a:rPr>
                                              <m:t>​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i="1">
                                        <a:latin typeface="Cambria Math" charset="0"/>
                                      </a:rPr>
                                      <m:t>𝜖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Coverage:</a:t>
                </a:r>
              </a:p>
              <a:p>
                <a:pPr lvl="1"/>
                <a:r>
                  <a:rPr lang="en-US" b="0" dirty="0"/>
                  <a:t>Optimal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(via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-Sampling) </a:t>
                </a:r>
              </a:p>
              <a:p>
                <a:pPr marL="0" indent="0">
                  <a:buNone/>
                </a:pPr>
                <a:r>
                  <a:rPr lang="en-US" dirty="0" err="1"/>
                  <a:t>Matroid</a:t>
                </a:r>
                <a:r>
                  <a:rPr lang="en-US" dirty="0"/>
                  <a:t> rank (various results depending on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𝑟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en-US" dirty="0"/>
                  <a:t>-Lipschitz submodular functions: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Ω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communication lower bound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Ω</m:t>
                    </m:r>
                    <m:r>
                      <a:rPr lang="en-US" b="0" i="1" smtClean="0">
                        <a:latin typeface="Cambria Math" charset="0"/>
                      </a:rPr>
                      <m:t>(1/</m:t>
                    </m:r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Uses a large family of </a:t>
                </a:r>
                <a:r>
                  <a:rPr lang="en-US" dirty="0" err="1"/>
                  <a:t>matroids</a:t>
                </a:r>
                <a:r>
                  <a:rPr lang="en-US" dirty="0"/>
                  <a:t> from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Balcan</a:t>
                </a:r>
                <a:r>
                  <a:rPr lang="en-US" dirty="0">
                    <a:solidFill>
                      <a:srgbClr val="0070C0"/>
                    </a:solidFill>
                  </a:rPr>
                  <a:t>, Harvey’10]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3"/>
                <a:ext cx="8686800" cy="5257800"/>
              </a:xfrm>
              <a:blipFill>
                <a:blip r:embed="rId2"/>
                <a:stretch>
                  <a:fillRect l="-1474" t="-1854" b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3131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Technical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A</a:t>
                </a:r>
                <a:r>
                  <a:rPr lang="en-US" b="0" i="0" dirty="0">
                    <a:latin typeface="Cambria Math" panose="02040503050406030204" pitchFamily="18" charset="0"/>
                  </a:rPr>
                  <a:t>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has a randomized linear sketch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-LTF have randomized linear sketches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has a randomized linear sketch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823E50B-FD60-4296-98DA-0097397EFABF}"/>
              </a:ext>
            </a:extLst>
          </p:cNvPr>
          <p:cNvSpPr/>
          <p:nvPr/>
        </p:nvSpPr>
        <p:spPr>
          <a:xfrm>
            <a:off x="838200" y="3226892"/>
            <a:ext cx="10105457" cy="11999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Linear Threshold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a linear threshold function (LTF) if there exist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otherwise.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-LTF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monotone and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Randomized linear sketches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[Liu, Zhang’13]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Question </a:t>
                </a:r>
                <a:r>
                  <a:rPr lang="en-US" dirty="0">
                    <a:solidFill>
                      <a:srgbClr val="0070C0"/>
                    </a:solidFill>
                  </a:rPr>
                  <a:t>[</a:t>
                </a:r>
                <a:r>
                  <a:rPr lang="en-US" dirty="0" err="1">
                    <a:solidFill>
                      <a:srgbClr val="0070C0"/>
                    </a:solidFill>
                  </a:rPr>
                  <a:t>Montanaro</a:t>
                </a:r>
                <a:r>
                  <a:rPr lang="en-US" dirty="0">
                    <a:solidFill>
                      <a:srgbClr val="0070C0"/>
                    </a:solidFill>
                  </a:rPr>
                  <a:t>, Osborne’09]</a:t>
                </a:r>
                <a:r>
                  <a:rPr lang="en-US" dirty="0"/>
                  <a:t>: Does there exist a protocol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communication complexity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3"/>
                <a:ext cx="10515600" cy="4351338"/>
              </a:xfrm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2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0D5643E-E0F8-487A-AEEF-493BE26E93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Sketching </a:t>
                </a:r>
                <a14:m>
                  <m:oMath xmlns:m="http://schemas.openxmlformats.org/officeDocument/2006/math">
                    <m:r>
                      <a:rPr lang="en-US" b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-LTFs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0D5643E-E0F8-487A-AEEF-493BE26E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?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Observation 1: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can be set to 0.</a:t>
                </a:r>
              </a:p>
              <a:p>
                <a:pPr marL="0" indent="0">
                  <a:buNone/>
                </a:pPr>
                <a:r>
                  <a:rPr lang="en-US" dirty="0"/>
                  <a:t>Observation 2: Support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dirty="0"/>
                  <a:t> is small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dirty="0" err="1">
                    <a:solidFill>
                      <a:schemeClr val="accent1"/>
                    </a:solidFill>
                  </a:rPr>
                  <a:t>Montanaro</a:t>
                </a:r>
                <a:r>
                  <a:rPr lang="en-US" dirty="0">
                    <a:solidFill>
                      <a:schemeClr val="accent1"/>
                    </a:solidFill>
                  </a:rPr>
                  <a:t>, Osbourne’09, KMSY’18]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, then there exists a sketch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Already enough to get sketch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  <a:blipFill>
                <a:blip r:embed="rId3"/>
                <a:stretch>
                  <a:fillRect l="-1217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9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0D5643E-E0F8-487A-AEEF-493BE26E93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Sketching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-LTFs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00D5643E-E0F8-487A-AEEF-493BE26E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Observation 3: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rounded down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dirty="0"/>
                  <a:t>, so a margin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remains.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so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𝜉𝜃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margin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remains when setting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  <a:blipFill>
                <a:blip r:embed="rId3"/>
                <a:stretch>
                  <a:fillRect l="-1217" t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4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Separation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 is a randomized linear sketch with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can answer arbitrarily if one of the above cases doesn’t hold. </a:t>
                </a:r>
                <a:r>
                  <a:rPr lang="en-US" dirty="0">
                    <a:solidFill>
                      <a:schemeClr val="accent1"/>
                    </a:solidFill>
                  </a:rPr>
                  <a:t>[HuangShiZhangZhu’06]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Recall: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nonzero coordinates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Use above sketch to catch all instances with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nonzero coordinates.</a:t>
                </a:r>
              </a:p>
              <a:p>
                <a:pPr marL="0" indent="0">
                  <a:buNone/>
                </a:pPr>
                <a:r>
                  <a:rPr lang="en-US" dirty="0"/>
                  <a:t>Sparse recovery when fewer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nonzero coordinates.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2"/>
                <a:ext cx="10515600" cy="5020491"/>
              </a:xfrm>
              <a:blipFill>
                <a:blip r:embed="rId2"/>
                <a:stretch>
                  <a:fillRect l="-1217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1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Sparse “Recovery”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2"/>
                <a:ext cx="10515600" cy="5380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Recall: all weights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, interested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nonzeros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levels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buckets to avoid hash collision.</a:t>
                </a:r>
              </a:p>
              <a:p>
                <a:pPr marL="0" indent="0">
                  <a:buNone/>
                </a:pPr>
                <a:r>
                  <a:rPr lang="en-US" dirty="0"/>
                  <a:t>Consider each entry as a separate variable, reduction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 variables. </a:t>
                </a:r>
              </a:p>
              <a:p>
                <a:pPr marL="0" indent="0">
                  <a:buNone/>
                </a:pPr>
                <a:r>
                  <a:rPr lang="en-US" dirty="0"/>
                  <a:t>Sketching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-LTF 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 variables,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2"/>
                <a:ext cx="10515600" cy="53800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5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Technical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A</a:t>
                </a:r>
                <a:r>
                  <a:rPr lang="en-US" b="0" i="0" dirty="0">
                    <a:latin typeface="Cambria Math" panose="02040503050406030204" pitchFamily="18" charset="0"/>
                  </a:rPr>
                  <a:t>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 charset="0"/>
                      </a:rPr>
                      <m:t>ℝ</m:t>
                    </m:r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 has a randomized linear sketch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-LTF have randomized linear sketches of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HAM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has a randomized linear sketch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9701D6-7DE3-4D52-9B74-205AB7F49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823E50B-FD60-4296-98DA-0097397EFABF}"/>
              </a:ext>
            </a:extLst>
          </p:cNvPr>
          <p:cNvSpPr/>
          <p:nvPr/>
        </p:nvSpPr>
        <p:spPr>
          <a:xfrm>
            <a:off x="838200" y="3226892"/>
            <a:ext cx="10105457" cy="119996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8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D5643E-E0F8-487A-AEEF-493BE26E9392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92BFF-19C5-4BFC-958E-2A6568D0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76" y="1550401"/>
            <a:ext cx="93630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1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BBF22B7-19B1-4791-BE12-2C9C0E3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42" y="2159024"/>
            <a:ext cx="1543050" cy="2124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CD7D2E-0423-4AC3-AA6D-AFEA30C1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8" y="2159024"/>
            <a:ext cx="1543050" cy="2124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73C629-6AE1-46E6-B5ED-BA015C67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354" y="2159024"/>
            <a:ext cx="1543050" cy="2124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0879E5-E0AB-4F9B-A1B2-7CB3C758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10" y="2159024"/>
            <a:ext cx="154305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0084D1-7CCA-49E4-9485-33CD7785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66" y="2159024"/>
            <a:ext cx="15430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6B23EA-AE14-4F31-8FEF-8D5BC7F1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222" y="2159024"/>
            <a:ext cx="1543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8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5" y="1691323"/>
                <a:ext cx="5776016" cy="45265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Q: </a:t>
                </a:r>
                <a:r>
                  <a:rPr lang="en-US" dirty="0"/>
                  <a:t>Why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updates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±1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dirty="0"/>
                  <a:t>Often doesn’t help if you know the sign </a:t>
                </a:r>
              </a:p>
              <a:p>
                <a:pPr marL="0" indent="0">
                  <a:buNone/>
                </a:pPr>
                <a:r>
                  <a:rPr lang="en-US" b="1" dirty="0"/>
                  <a:t>Q: </a:t>
                </a:r>
                <a:r>
                  <a:rPr lang="en-US" dirty="0"/>
                  <a:t>How to store random sets?</a:t>
                </a:r>
              </a:p>
              <a:p>
                <a:pPr marL="457200" lvl="1" indent="0">
                  <a:buNone/>
                </a:pPr>
                <a:r>
                  <a:rPr lang="en-US" dirty="0" err="1"/>
                  <a:t>Derandomize</a:t>
                </a:r>
                <a:r>
                  <a:rPr lang="en-US" dirty="0"/>
                  <a:t> using Nisan’s PRG </a:t>
                </a:r>
                <a:r>
                  <a:rPr lang="mr-IN" dirty="0"/>
                  <a:t>–</a:t>
                </a:r>
                <a:r>
                  <a:rPr lang="en-US" dirty="0"/>
                  <a:t> extra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factor in space</a:t>
                </a:r>
              </a:p>
              <a:p>
                <a:pPr marL="0" indent="0">
                  <a:buNone/>
                </a:pPr>
                <a:r>
                  <a:rPr lang="en-US" b="1" dirty="0"/>
                  <a:t>Q: </a:t>
                </a:r>
                <a:r>
                  <a:rPr lang="en-US" dirty="0"/>
                  <a:t>Specific applications?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Essentially all dynamic graph streaming algorithms can be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-sampling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-sampling can be done optimally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-sketching </a:t>
                </a:r>
                <a:r>
                  <a:rPr lang="en-US" dirty="0">
                    <a:solidFill>
                      <a:srgbClr val="0070C0"/>
                    </a:solidFill>
                  </a:rPr>
                  <a:t>[Kapralov et al. FOCS’17]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691323"/>
                <a:ext cx="5776016" cy="4526597"/>
              </a:xfrm>
              <a:blipFill>
                <a:blip r:embed="rId2"/>
                <a:stretch>
                  <a:fillRect l="-2218" t="-2153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29F5F18-A5F1-4A99-80E1-2932D72BF2CA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63144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Frequently Asked Questions</a:t>
            </a:r>
          </a:p>
        </p:txBody>
      </p:sp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8FE71723-0BDD-441D-94A7-B7806B8FF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6634481" y="2116920"/>
            <a:ext cx="5267696" cy="29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D80127-9F90-474D-A9A3-B38781D5F2C1}"/>
              </a:ext>
            </a:extLst>
          </p:cNvPr>
          <p:cNvSpPr txBox="1">
            <a:spLocks/>
          </p:cNvSpPr>
          <p:nvPr/>
        </p:nvSpPr>
        <p:spPr>
          <a:xfrm>
            <a:off x="8437617" y="193040"/>
            <a:ext cx="34645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862224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Fourier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Fourier sets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≡ vectors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has Fourier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“</m:t>
                    </m:r>
                  </m:oMath>
                </a14:m>
                <a:r>
                  <a:rPr lang="en-US" dirty="0"/>
                  <a:t> = a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in Fourier domain has all weight</a:t>
                </a:r>
              </a:p>
              <a:p>
                <a:pPr marL="91440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dirty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800" b="1" i="1" dirty="0">
                  <a:latin typeface="Cambria Math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⊆[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2800" b="1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2800" i="1">
                              <a:latin typeface="Cambria Math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dirty="0">
                                  <a:latin typeface="Cambria Math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8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𝒙</m:t>
                          </m:r>
                          <m:r>
                            <a:rPr lang="en-US" sz="28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Pick a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Sketch: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…, 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𝝌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𝑺</m:t>
                            </m:r>
                          </m:sub>
                        </m:sSub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𝒁</m:t>
                    </m:r>
                    <m:r>
                      <a:rPr lang="en-US" b="1" i="1" dirty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  <m:r>
                          <a:rPr lang="en-US" b="1" i="1" dirty="0"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𝒁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534400" cy="5105400"/>
              </a:xfrm>
              <a:blipFill>
                <a:blip r:embed="rId2"/>
                <a:stretch>
                  <a:fillRect l="-1286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69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Deterministic Sketching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Suppose “noise” has bounded norm</a:t>
                </a:r>
                <a:endParaRPr lang="en-US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𝒈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⊕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-dimensional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⊕</m:t>
                    </m:r>
                  </m:oMath>
                </a14:m>
                <a:r>
                  <a:rPr lang="en-US" i="1" dirty="0">
                    <a:latin typeface="Cambria Math"/>
                  </a:rPr>
                  <a:t> “ </a:t>
                </a:r>
                <a:r>
                  <a:rPr lang="en-US" b="1" dirty="0">
                    <a:latin typeface="Cambria Math"/>
                  </a:rPr>
                  <a:t>noise</a:t>
                </a:r>
                <a:r>
                  <a:rPr lang="en-US" dirty="0">
                    <a:latin typeface="Cambria Math"/>
                  </a:rPr>
                  <a:t>”</a:t>
                </a:r>
                <a:r>
                  <a:rPr lang="en-US" i="1" dirty="0">
                    <a:latin typeface="Cambria Math"/>
                  </a:rPr>
                  <a:t> </a:t>
                </a:r>
                <a:endParaRPr lang="en-US" dirty="0">
                  <a:latin typeface="Cambria Math"/>
                </a:endParaRPr>
              </a:p>
              <a:p>
                <a:r>
                  <a:rPr lang="en-US" dirty="0"/>
                  <a:t>Sparse Fourier noise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[Sanyal’15]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-dimensional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⊕</m:t>
                    </m:r>
                  </m:oMath>
                </a14:m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# non-zero Fourier coefficients of noise (aka “Fourier </a:t>
                </a:r>
                <a:r>
                  <a:rPr lang="en-US" dirty="0" err="1"/>
                  <a:t>sparsity</a:t>
                </a:r>
                <a:r>
                  <a:rPr lang="en-US" dirty="0"/>
                  <a:t>”)</a:t>
                </a:r>
              </a:p>
              <a:p>
                <a:pPr lvl="1"/>
                <a:r>
                  <a:rPr lang="en-US" dirty="0"/>
                  <a:t>Linear 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1/2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Our work</a:t>
                </a:r>
                <a:r>
                  <a:rPr lang="en-US" dirty="0"/>
                  <a:t>: can’t be improved even with randomness and even for uniform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e.g</a:t>
                </a:r>
                <a:r>
                  <a:rPr lang="en-US" dirty="0"/>
                  <a:t>  for ``addressing function’’.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534400" cy="5105400"/>
              </a:xfrm>
              <a:blipFill>
                <a:blip r:embed="rId2"/>
                <a:stretch>
                  <a:fillRect l="-1429" t="-2151"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59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Randomization Handles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447800"/>
                <a:ext cx="8534400" cy="5257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 in original domain (via hashing a la OR)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</m:oMath>
                </a14:m>
                <a:r>
                  <a:rPr lang="en-US" dirty="0"/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log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𝑛𝑜𝑖𝑠𝑒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 dirty="0" smtClean="0">
                        <a:latin typeface="Cambria Math"/>
                      </a:rPr>
                      <m:t>	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Optimal (but only existentially,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∃</m:t>
                    </m:r>
                    <m:r>
                      <a:rPr lang="en-US" b="1" i="1">
                        <a:latin typeface="Cambria Math"/>
                      </a:rPr>
                      <m:t>𝒇</m:t>
                    </m:r>
                    <m:r>
                      <a:rPr lang="en-US" b="1" i="1">
                        <a:latin typeface="Cambria Math"/>
                      </a:rPr>
                      <m:t>:…</m:t>
                    </m:r>
                  </m:oMath>
                </a14:m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 in the Fourier domain (via </a:t>
                </a:r>
                <a:r>
                  <a:rPr lang="en-US" sz="2600" dirty="0">
                    <a:solidFill>
                      <a:srgbClr val="0070C0"/>
                    </a:solidFill>
                  </a:rPr>
                  <a:t>[</a:t>
                </a:r>
                <a:r>
                  <a:rPr lang="en-US" sz="2600" dirty="0" err="1">
                    <a:solidFill>
                      <a:srgbClr val="0070C0"/>
                    </a:solidFill>
                  </a:rPr>
                  <a:t>Bruck</a:t>
                </a:r>
                <a:r>
                  <a:rPr lang="en-US" sz="2600" dirty="0">
                    <a:solidFill>
                      <a:srgbClr val="0070C0"/>
                    </a:solidFill>
                  </a:rPr>
                  <a:t>, </a:t>
                </a:r>
                <a:r>
                  <a:rPr lang="en-US" sz="2600" dirty="0" err="1">
                    <a:solidFill>
                      <a:srgbClr val="0070C0"/>
                    </a:solidFill>
                  </a:rPr>
                  <a:t>Smolensky</a:t>
                </a:r>
                <a:r>
                  <a:rPr lang="en-US" sz="2600" dirty="0">
                    <a:solidFill>
                      <a:srgbClr val="0070C0"/>
                    </a:solidFill>
                  </a:rPr>
                  <a:t> ‘92; Grolmusz’97]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𝒇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⊕</m:t>
                    </m:r>
                  </m:oMath>
                </a14:m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Fourier</m:t>
                    </m:r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-noise”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-sketch size: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𝑛𝑜𝑖𝑠𝑒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-dim.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⊕ </m:t>
                    </m:r>
                  </m:oMath>
                </a14:m>
                <a:r>
                  <a:rPr lang="en-US" dirty="0"/>
                  <a:t>small decision tree / DNF / etc.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447800"/>
                <a:ext cx="8534400" cy="5257800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02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Randomized Sketching: 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-dim. Fourier subspaces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-dim. Fourier subspace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1−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𝜸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 err="1"/>
                  <a:t>Thm</a:t>
                </a:r>
                <a:r>
                  <a:rPr lang="en-US" b="1" dirty="0"/>
                  <a:t>.</a:t>
                </a:r>
                <a:r>
                  <a:rPr lang="en-US" dirty="0"/>
                  <a:t> Any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-dim.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-sketch makes error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Converse doesn’t hold, i.e. concentration is not enough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686800" cy="5105400"/>
              </a:xfrm>
              <a:blipFill>
                <a:blip r:embed="rId2"/>
                <a:stretch>
                  <a:fillRect l="-1263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25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Sketching: 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0"/>
                <a:ext cx="8686800" cy="3733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-dim. Fourier subspaces:</a:t>
                </a:r>
              </a:p>
              <a:p>
                <a:pPr lvl="1"/>
                <a:r>
                  <a:rPr lang="en-US" dirty="0"/>
                  <a:t>Almost all </a:t>
                </a:r>
                <a:r>
                  <a:rPr lang="en-US" b="1" dirty="0"/>
                  <a:t>symmetric functions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𝒉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2"/>
                <a:r>
                  <a:rPr lang="en-US" dirty="0"/>
                  <a:t>If not Fourier-close to constant or </a:t>
                </a:r>
                <a14:m>
                  <m:oMath xmlns:m="http://schemas.openxmlformats.org/officeDocument/2006/math">
                    <m:nary>
                      <m:naryPr>
                        <m:chr m:val="⨁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E.g. Majority (not an extractor even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</m:t>
                    </m:r>
                    <m:r>
                      <a:rPr lang="en-US" b="0" i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Tribes</a:t>
                </a:r>
                <a:r>
                  <a:rPr lang="en-US" dirty="0"/>
                  <a:t> (balanced DNF)</a:t>
                </a:r>
              </a:p>
              <a:p>
                <a:pPr lvl="1"/>
                <a:r>
                  <a:rPr lang="en-US" b="1" dirty="0"/>
                  <a:t>Recursive majority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∘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𝑀𝑎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0"/>
                <a:ext cx="8686800" cy="3733800"/>
              </a:xfrm>
              <a:blipFill>
                <a:blip r:embed="rId2"/>
                <a:stretch>
                  <a:fillRect l="-1263" t="-5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26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486713" y="6012333"/>
            <a:ext cx="2783518" cy="59479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Approximate Fourier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00" y="1320800"/>
                <a:ext cx="8839200" cy="294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-dim. Fourier subspaces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>
                        <a:latin typeface="Cambria Math"/>
                      </a:rPr>
                      <m:t>∀</m:t>
                    </m:r>
                    <m:r>
                      <a:rPr lang="en-US" sz="2600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Fourier subspace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𝑆</m:t>
                        </m:r>
                        <m:r>
                          <a:rPr lang="en-US" sz="2600" i="1">
                            <a:latin typeface="Cambria Math"/>
                          </a:rPr>
                          <m:t>∉</m:t>
                        </m:r>
                        <m:r>
                          <a:rPr lang="en-US" sz="2600" i="1">
                            <a:latin typeface="Cambria Math"/>
                          </a:rPr>
                          <m:t>𝐴</m:t>
                        </m:r>
                        <m:r>
                          <a:rPr lang="en-US" sz="26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6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6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latin typeface="Cambria Math"/>
                          </a:rPr>
                          <m:t>≥</m:t>
                        </m:r>
                      </m:e>
                    </m:nary>
                    <m:r>
                      <a:rPr lang="en-US" sz="2600" i="1">
                        <a:latin typeface="Cambria Math"/>
                      </a:rPr>
                      <m:t>1−</m:t>
                    </m:r>
                    <m:r>
                      <a:rPr lang="en-US" sz="26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600" dirty="0"/>
                  <a:t>Any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/>
                  <a:t>-dim. linear sketch makes error ½(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1−</m:t>
                    </m:r>
                    <m:rad>
                      <m:radPr>
                        <m:deg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𝜸</m:t>
                        </m:r>
                      </m:e>
                    </m:rad>
                  </m:oMath>
                </a14:m>
                <a:r>
                  <a:rPr lang="en-US" sz="2600" dirty="0"/>
                  <a:t>)</a:t>
                </a:r>
              </a:p>
              <a:p>
                <a:r>
                  <a:rPr lang="en-US" b="1" dirty="0"/>
                  <a:t>Definition </a:t>
                </a:r>
                <a:r>
                  <a:rPr lang="en-US" dirty="0"/>
                  <a:t>(Approximate Fourier Dimension)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dim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𝜸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smallest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dirty="0"/>
                  <a:t>-concentrated on some Fourier subspace of dimension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𝒅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0" y="1320800"/>
                <a:ext cx="8839200" cy="2946400"/>
              </a:xfrm>
              <a:blipFill>
                <a:blip r:embed="rId2"/>
                <a:stretch>
                  <a:fillRect l="-1241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2582202" y="4092895"/>
            <a:ext cx="7829489" cy="2588925"/>
            <a:chOff x="1058201" y="4092894"/>
            <a:chExt cx="7829489" cy="2588925"/>
          </a:xfrm>
        </p:grpSpPr>
        <p:grpSp>
          <p:nvGrpSpPr>
            <p:cNvPr id="27" name="Group 26"/>
            <p:cNvGrpSpPr/>
            <p:nvPr/>
          </p:nvGrpSpPr>
          <p:grpSpPr>
            <a:xfrm>
              <a:off x="1321439" y="4443017"/>
              <a:ext cx="5105400" cy="2083434"/>
              <a:chOff x="838200" y="4394485"/>
              <a:chExt cx="2057400" cy="200718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838200" y="5411064"/>
                <a:ext cx="152400" cy="9906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838200" y="5639664"/>
                <a:ext cx="762000" cy="76200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838200" y="6147086"/>
                <a:ext cx="1143000" cy="25457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1600200" y="46490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990600" y="4649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990600" y="528377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562100" y="5411064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943100" y="541106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46564" y="5156486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752600" y="4394485"/>
                <a:ext cx="1143000" cy="254579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08564" y="4420464"/>
                <a:ext cx="152400" cy="9906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050473" y="4521774"/>
                <a:ext cx="762000" cy="762000"/>
              </a:xfrm>
              <a:prstGeom prst="straightConnector1">
                <a:avLst/>
              </a:prstGeom>
              <a:ln w="38100"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01" y="4992843"/>
                  <a:ext cx="1219200" cy="48224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88" y="6199571"/>
                  <a:ext cx="1219200" cy="48224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9605" y="5806917"/>
                  <a:ext cx="1219200" cy="48224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116" y="5340901"/>
                  <a:ext cx="1555046" cy="48224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626" y="4228859"/>
                  <a:ext cx="1555046" cy="48224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332" y="4861618"/>
                  <a:ext cx="1555046" cy="48224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546" y="4092894"/>
                  <a:ext cx="2609144" cy="482248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605271" y="6055307"/>
                <a:ext cx="2664960" cy="55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  <m:r>
                          <a:rPr lang="en-US" sz="2800" i="1">
                            <a:latin typeface="Cambria Math"/>
                          </a:rPr>
                          <m:t>∈</m:t>
                        </m:r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𝒇</m:t>
                            </m:r>
                          </m:e>
                        </m:acc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 dirty="0">
                                    <a:latin typeface="Cambria Math"/>
                                  </a:rPr>
                                  <m:t>𝑺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≥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71" y="6055307"/>
                <a:ext cx="2664960" cy="5518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32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AA8121-0FEF-4239-903C-43A49BB019FC}"/>
                  </a:ext>
                </a:extLst>
              </p:cNvPr>
              <p:cNvSpPr txBox="1"/>
              <p:nvPr/>
            </p:nvSpPr>
            <p:spPr>
              <a:xfrm>
                <a:off x="1369945" y="4374129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AA8121-0FEF-4239-903C-43A49BB01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45" y="4374129"/>
                <a:ext cx="86804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562A6-285E-4FBD-8892-E8A8CD057604}"/>
                  </a:ext>
                </a:extLst>
              </p:cNvPr>
              <p:cNvSpPr txBox="1"/>
              <p:nvPr/>
            </p:nvSpPr>
            <p:spPr>
              <a:xfrm>
                <a:off x="3106748" y="4374769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9562A6-285E-4FBD-8892-E8A8CD057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48" y="4374769"/>
                <a:ext cx="868044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503A8B-DDDE-46C9-9702-4D470F92AA1A}"/>
                  </a:ext>
                </a:extLst>
              </p:cNvPr>
              <p:cNvSpPr txBox="1"/>
              <p:nvPr/>
            </p:nvSpPr>
            <p:spPr>
              <a:xfrm>
                <a:off x="4832788" y="4374129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503A8B-DDDE-46C9-9702-4D470F92A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788" y="4374129"/>
                <a:ext cx="868044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AC94F-CFEA-42E2-8404-B4FF6C85CFC3}"/>
                  </a:ext>
                </a:extLst>
              </p:cNvPr>
              <p:cNvSpPr txBox="1"/>
              <p:nvPr/>
            </p:nvSpPr>
            <p:spPr>
              <a:xfrm>
                <a:off x="6634813" y="4374770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AC94F-CFEA-42E2-8404-B4FF6C85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3" y="4374770"/>
                <a:ext cx="8680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0B6A5C-087A-49D6-99B8-2737132E7E4A}"/>
                  </a:ext>
                </a:extLst>
              </p:cNvPr>
              <p:cNvSpPr txBox="1"/>
              <p:nvPr/>
            </p:nvSpPr>
            <p:spPr>
              <a:xfrm>
                <a:off x="8436838" y="4374129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0B6A5C-087A-49D6-99B8-2737132E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838" y="4374129"/>
                <a:ext cx="86804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AC08B-8C24-4DB9-B0E7-6DA7DD2B0B44}"/>
                  </a:ext>
                </a:extLst>
              </p:cNvPr>
              <p:cNvSpPr txBox="1"/>
              <p:nvPr/>
            </p:nvSpPr>
            <p:spPr>
              <a:xfrm>
                <a:off x="10238863" y="4374129"/>
                <a:ext cx="8680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AC08B-8C24-4DB9-B0E7-6DA7DD2B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863" y="4374129"/>
                <a:ext cx="86804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BBF22B7-19B1-4791-BE12-2C9C0E3FC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442" y="2159024"/>
            <a:ext cx="1543050" cy="2124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CD7D2E-0423-4AC3-AA6D-AFEA30C16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398" y="2159024"/>
            <a:ext cx="1543050" cy="2124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73C629-6AE1-46E6-B5ED-BA015C672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2354" y="2159024"/>
            <a:ext cx="1543050" cy="2124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0879E5-E0AB-4F9B-A1B2-7CB3C758D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7310" y="2159024"/>
            <a:ext cx="1543050" cy="21240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0084D1-7CCA-49E4-9485-33CD77857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266" y="2159024"/>
            <a:ext cx="1543050" cy="2124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B6B23EA-AE14-4F31-8FEF-8D5BC7F1BB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222" y="2159024"/>
            <a:ext cx="1543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5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7A85E0-F4BB-482D-8731-309478DF2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465" y="1639194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i="0" dirty="0">
                    <a:latin typeface="+mj-lt"/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Parity = Linear function over </a:t>
                </a:r>
                <a:r>
                  <a:rPr lang="en-US" dirty="0">
                    <a:latin typeface="Cambria Math"/>
                    <a:ea typeface="Cambria Math"/>
                  </a:rPr>
                  <a:t>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Deterministic linear sketch: set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parities: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 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dirty="0" smtClean="0">
                        <a:latin typeface="Cambria Math"/>
                      </a:rPr>
                      <m:t>…;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r>
                  <a:rPr lang="en-US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239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566</m:t>
                        </m:r>
                      </m:sub>
                    </m:sSub>
                  </m:oMath>
                </a14:m>
                <a:r>
                  <a:rPr lang="en-US" i="0" dirty="0">
                    <a:latin typeface="+mj-lt"/>
                  </a:rPr>
                  <a:t> 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Randomized linear sketch: </a:t>
                </a:r>
                <a:r>
                  <a:rPr lang="en-US" dirty="0">
                    <a:solidFill>
                      <a:srgbClr val="FF0000"/>
                    </a:solidFill>
                  </a:rPr>
                  <a:t>distribution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parities (random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;…;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⊕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7A85E0-F4BB-482D-8731-309478DF2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639194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50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05A4FF-6C18-4109-B726-1AF30B1FC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alibri Light (Headings)"/>
                  </a:rPr>
                  <a:t>-Sketching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05A4FF-6C18-4109-B726-1AF30B1F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9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4" y="1477963"/>
                <a:ext cx="10664751" cy="50047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Question: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Can one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from a small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 linear sketch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b="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libri" pitchFamily="34" charset="0"/>
                  </a:rPr>
                  <a:t>Allow randomized computation (99% success)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pitchFamily="34" charset="0"/>
                  </a:rPr>
                  <a:t>Probability over choice of random sets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pitchFamily="34" charset="0"/>
                  </a:rPr>
                  <a:t>Sets are known at recovery time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libri" pitchFamily="34" charset="0"/>
                  </a:rPr>
                  <a:t>Recovery is deterministic (</a:t>
                </a:r>
                <a:r>
                  <a:rPr lang="en-US" dirty="0" err="1">
                    <a:latin typeface="Calibri" pitchFamily="34" charset="0"/>
                  </a:rPr>
                  <a:t>w.l.o.g</a:t>
                </a:r>
                <a:r>
                  <a:rPr lang="en-US" dirty="0">
                    <a:latin typeface="Calibri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4" y="1477963"/>
                <a:ext cx="10664751" cy="5004786"/>
              </a:xfrm>
              <a:blipFill>
                <a:blip r:embed="rId2"/>
                <a:stretch>
                  <a:fillRect l="-1201" t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45218" y="2681372"/>
            <a:ext cx="9987379" cy="111827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1B35ADB-FB35-47B9-9161-5634950691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Linear sketching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1B35ADB-FB35-47B9-9161-56349506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65" y="152400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8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5" y="1477963"/>
                <a:ext cx="87630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Distributed computation among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machines: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  <m:r>
                      <a:rPr lang="en-US" b="0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(more 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machines can compute sketches locally: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 ℓ(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Send them to the coordinator who computes: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⊕⋯⊕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(coordinate-wise XORs)</a:t>
                </a:r>
              </a:p>
              <a:p>
                <a:pPr marL="457200" lvl="1" indent="0">
                  <a:buNone/>
                </a:pPr>
                <a:r>
                  <a:rPr lang="en-US" dirty="0"/>
                  <a:t>Coordinator computes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communication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5" y="1477963"/>
                <a:ext cx="8763000" cy="5257800"/>
              </a:xfrm>
              <a:blipFill>
                <a:blip r:embed="rId2"/>
                <a:stretch>
                  <a:fillRect l="-1461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7677"/>
              </p:ext>
            </p:extLst>
          </p:nvPr>
        </p:nvGraphicFramePr>
        <p:xfrm>
          <a:off x="2610035" y="4968240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95763" y="5026152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63" y="5026152"/>
                <a:ext cx="16002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10135" y="5547360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135" y="5547360"/>
                <a:ext cx="2133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05835" y="5556186"/>
                <a:ext cx="213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35" y="5556186"/>
                <a:ext cx="2133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7D258CD3-83D0-4D9E-A9D6-40D3DCD48084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Application: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422069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465" y="15240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Application: Streaming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1060" y="690980"/>
                <a:ext cx="8763000" cy="2249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generated through a sequence of updates </a:t>
                </a:r>
              </a:p>
              <a:p>
                <a:pPr marL="0" indent="0">
                  <a:buNone/>
                </a:pPr>
                <a:r>
                  <a:rPr lang="en-US" dirty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flips bit at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1060" y="690980"/>
                <a:ext cx="8763000" cy="2249105"/>
              </a:xfrm>
              <a:blipFill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8558"/>
              </p:ext>
            </p:extLst>
          </p:nvPr>
        </p:nvGraphicFramePr>
        <p:xfrm>
          <a:off x="3079633" y="2519779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242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82990" y="2547729"/>
                <a:ext cx="1600200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90" y="2547729"/>
                <a:ext cx="1600200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35254" y="3132733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Updates: (1, 3, 8, 3)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45371"/>
              </p:ext>
            </p:extLst>
          </p:nvPr>
        </p:nvGraphicFramePr>
        <p:xfrm>
          <a:off x="3079633" y="3736272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37120" y="3766343"/>
                <a:ext cx="16002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0" y="3766343"/>
                <a:ext cx="1600200" cy="541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56736"/>
              </p:ext>
            </p:extLst>
          </p:nvPr>
        </p:nvGraphicFramePr>
        <p:xfrm>
          <a:off x="3079633" y="427573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848"/>
              </p:ext>
            </p:extLst>
          </p:nvPr>
        </p:nvGraphicFramePr>
        <p:xfrm>
          <a:off x="3079633" y="534253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20810"/>
              </p:ext>
            </p:extLst>
          </p:nvPr>
        </p:nvGraphicFramePr>
        <p:xfrm>
          <a:off x="3079633" y="4809133"/>
          <a:ext cx="7315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75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37120" y="4296093"/>
                <a:ext cx="16002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0" y="4296093"/>
                <a:ext cx="1600200" cy="541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7120" y="4819313"/>
                <a:ext cx="1600200" cy="54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0" y="4819313"/>
                <a:ext cx="1600200" cy="541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37120" y="5342533"/>
                <a:ext cx="1600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20" y="5342533"/>
                <a:ext cx="16002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71060" y="6080202"/>
                <a:ext cx="88392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>
                        <a:latin typeface="Cambria Math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allows to recover </a:t>
                </a:r>
                <a14:m>
                  <m:oMath xmlns:m="http://schemas.openxmlformats.org/officeDocument/2006/math">
                    <m:r>
                      <a:rPr lang="en-US" sz="3200" b="0" i="1">
                        <a:latin typeface="Cambria Math"/>
                      </a:rPr>
                      <m:t>𝑓</m:t>
                    </m:r>
                    <m:r>
                      <a:rPr lang="en-US" sz="3200" b="0" i="1" dirty="0">
                        <a:latin typeface="Cambria Math"/>
                      </a:rPr>
                      <m:t>(</m:t>
                    </m:r>
                    <m:r>
                      <a:rPr lang="en-US" sz="3200" b="0" i="1" dirty="0">
                        <a:latin typeface="Cambria Math"/>
                      </a:rPr>
                      <m:t>𝑥</m:t>
                    </m:r>
                    <m:r>
                      <a:rPr lang="en-US" sz="3200" b="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3200" dirty="0"/>
                  <a:t> bits of space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060" y="6080202"/>
                <a:ext cx="8839200" cy="861774"/>
              </a:xfrm>
              <a:prstGeom prst="rect">
                <a:avLst/>
              </a:prstGeom>
              <a:blipFill>
                <a:blip r:embed="rId8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682991" y="6009181"/>
            <a:ext cx="8798669" cy="625398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76401" y="4819145"/>
                <a:ext cx="8901555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Conjecture: (Almost) shortest message is a randomized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>
                            <a:latin typeface="Cambria Math" charset="0"/>
                          </a:rPr>
                          <m:t>𝔽</m:t>
                        </m:r>
                      </m:e>
                      <m:sub>
                        <m:r>
                          <a:rPr lang="en-US" sz="3200" b="0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-sketch</a:t>
                </a:r>
              </a:p>
              <a:p>
                <a:r>
                  <a:rPr lang="en-US" sz="2800" dirty="0">
                    <a:hlinkClick r:id="rId2"/>
                  </a:rPr>
                  <a:t>https://sublinear.info/index.php?title=Open_Problems:78</a:t>
                </a:r>
                <a:endParaRPr 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819145"/>
                <a:ext cx="8901555" cy="1508105"/>
              </a:xfrm>
              <a:prstGeom prst="rect">
                <a:avLst/>
              </a:prstGeom>
              <a:blipFill>
                <a:blip r:embed="rId3"/>
                <a:stretch>
                  <a:fillRect l="-1712" t="-5263" b="-10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70373" y="2198552"/>
            <a:ext cx="7792641" cy="1917874"/>
            <a:chOff x="270060" y="2476450"/>
            <a:chExt cx="7792641" cy="1917874"/>
          </a:xfrm>
        </p:grpSpPr>
        <p:grpSp>
          <p:nvGrpSpPr>
            <p:cNvPr id="5" name="Group 4"/>
            <p:cNvGrpSpPr/>
            <p:nvPr/>
          </p:nvGrpSpPr>
          <p:grpSpPr>
            <a:xfrm>
              <a:off x="270060" y="2476450"/>
              <a:ext cx="2739727" cy="1917874"/>
              <a:chOff x="220932" y="1815926"/>
              <a:chExt cx="2739727" cy="1917874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762000" y="2438400"/>
                <a:ext cx="1568116" cy="1295400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Alice: </a:t>
                    </a:r>
                    <a14:m>
                      <m:oMath xmlns:m="http://schemas.openxmlformats.org/officeDocument/2006/math">
                        <m:r>
                          <a:rPr lang="en-US" sz="2800" b="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a14:m>
                    <a:endParaRPr lang="en-US" sz="28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32" y="1815926"/>
                    <a:ext cx="2739727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77" t="-11765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Isosceles Triangle 6"/>
            <p:cNvSpPr/>
            <p:nvPr/>
          </p:nvSpPr>
          <p:spPr>
            <a:xfrm rot="10800000">
              <a:off x="6494585" y="3098924"/>
              <a:ext cx="1568116" cy="12954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81512" y="1548645"/>
            <a:ext cx="4437072" cy="1570949"/>
            <a:chOff x="2057400" y="1295400"/>
            <a:chExt cx="4437072" cy="1570949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057400" y="1818620"/>
              <a:ext cx="1904888" cy="1047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15" idx="2"/>
            </p:cNvCxnSpPr>
            <p:nvPr/>
          </p:nvCxnSpPr>
          <p:spPr>
            <a:xfrm flipH="1" flipV="1">
              <a:off x="4627572" y="1818620"/>
              <a:ext cx="1697028" cy="905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60672" y="1295400"/>
              <a:ext cx="373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Shared randomness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30542" y="2859526"/>
            <a:ext cx="3581400" cy="609201"/>
            <a:chOff x="2590800" y="2944488"/>
            <a:chExt cx="3581400" cy="609201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590800" y="3553689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𝑀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sz="28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69" y="2944488"/>
                  <a:ext cx="9906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/>
          <p:cNvCxnSpPr/>
          <p:nvPr/>
        </p:nvCxnSpPr>
        <p:spPr>
          <a:xfrm>
            <a:off x="9415874" y="3435526"/>
            <a:ext cx="337727" cy="6809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838229" y="2198552"/>
                <a:ext cx="2739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Bob: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229" y="2198552"/>
                <a:ext cx="2739727" cy="523220"/>
              </a:xfrm>
              <a:prstGeom prst="rect">
                <a:avLst/>
              </a:prstGeom>
              <a:blipFill>
                <a:blip r:embed="rId6"/>
                <a:stretch>
                  <a:fillRect l="-4677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848712" y="4076801"/>
                <a:ext cx="29220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sz="3200" b="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3200" b="0" i="1" dirty="0">
                          <a:latin typeface="Cambria Math"/>
                        </a:rPr>
                        <m:t>(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sz="3200" b="0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3200" b="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712" y="4076801"/>
                <a:ext cx="292201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le 1">
            <a:extLst>
              <a:ext uri="{FF2B5EF4-FFF2-40B4-BE49-F238E27FC236}">
                <a16:creationId xmlns:a16="http://schemas.microsoft.com/office/drawing/2014/main" id="{D4B71FD5-FBFA-4D4D-85A4-A2F3F6FE6B77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Puzzle: Open Problem 78 on Sublinear.info</a:t>
            </a:r>
          </a:p>
        </p:txBody>
      </p:sp>
    </p:spTree>
    <p:extLst>
      <p:ext uri="{BB962C8B-B14F-4D97-AF65-F5344CB8AC3E}">
        <p14:creationId xmlns:p14="http://schemas.microsoft.com/office/powerpoint/2010/main" val="125351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8464" y="1477963"/>
                <a:ext cx="10652815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has a deterministic sketch if and only if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;…;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⊕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has Fourier dimension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Randomization can help:</a:t>
                </a:r>
              </a:p>
              <a:p>
                <a:pPr marL="457200" lvl="1" indent="0">
                  <a:buNone/>
                </a:pPr>
                <a:r>
                  <a:rPr lang="en-US" dirty="0"/>
                  <a:t>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: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Has “Fourier dimension”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1/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𝛿</m:t>
                        </m:r>
                      </m:e>
                    </m:func>
                  </m:oMath>
                </a14:m>
                <a:r>
                  <a:rPr lang="en-US" dirty="0"/>
                  <a:t> 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output 1, otherwise output 0</a:t>
                </a:r>
              </a:p>
              <a:p>
                <a:pPr marL="457200" lvl="1" indent="0">
                  <a:buNone/>
                </a:pPr>
                <a:r>
                  <a:rPr lang="en-US" dirty="0"/>
                  <a:t>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464" y="1477963"/>
                <a:ext cx="10652815" cy="5105400"/>
              </a:xfrm>
              <a:blipFill>
                <a:blip r:embed="rId2"/>
                <a:stretch>
                  <a:fillRect l="-1202" t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C1889A-DA12-4227-969D-816E93CC4664}"/>
              </a:ext>
            </a:extLst>
          </p:cNvPr>
          <p:cNvSpPr txBox="1">
            <a:spLocks/>
          </p:cNvSpPr>
          <p:nvPr/>
        </p:nvSpPr>
        <p:spPr>
          <a:xfrm>
            <a:off x="858465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Deterministic vs. Randomized</a:t>
            </a:r>
          </a:p>
        </p:txBody>
      </p:sp>
    </p:spTree>
    <p:extLst>
      <p:ext uri="{BB962C8B-B14F-4D97-AF65-F5344CB8AC3E}">
        <p14:creationId xmlns:p14="http://schemas.microsoft.com/office/powerpoint/2010/main" val="54464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1747</Words>
  <Application>Microsoft Office PowerPoint</Application>
  <PresentationFormat>Widescreen</PresentationFormat>
  <Paragraphs>261</Paragraphs>
  <Slides>26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Calibri Light (Headings)</vt:lpstr>
      <vt:lpstr>Cambria Math</vt:lpstr>
      <vt:lpstr>Office Theme</vt:lpstr>
      <vt:lpstr>Approximate F_2-Sketching of Valuation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Streaming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Fourier Dimension</vt:lpstr>
      <vt:lpstr>Deterministic Sketching and Noise</vt:lpstr>
      <vt:lpstr>How Randomization Handles Noise</vt:lpstr>
      <vt:lpstr>Randomized Sketching: Hardness</vt:lpstr>
      <vt:lpstr>Randomized Sketching: Hardness</vt:lpstr>
      <vt:lpstr>Approximate Fourier Dimension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F_2-Sketching of Valuation Functions</dc:title>
  <dc:creator>samson</dc:creator>
  <cp:lastModifiedBy>samson</cp:lastModifiedBy>
  <cp:revision>61</cp:revision>
  <dcterms:created xsi:type="dcterms:W3CDTF">2019-09-18T01:15:40Z</dcterms:created>
  <dcterms:modified xsi:type="dcterms:W3CDTF">2020-02-10T01:10:16Z</dcterms:modified>
</cp:coreProperties>
</file>