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11480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userDrawn="1">
          <p15:clr>
            <a:srgbClr val="A4A3A4"/>
          </p15:clr>
        </p15:guide>
        <p15:guide id="2" orient="horz" pos="288" userDrawn="1">
          <p15:clr>
            <a:srgbClr val="A4A3A4"/>
          </p15:clr>
        </p15:guide>
        <p15:guide id="3" orient="horz" pos="20160" userDrawn="1">
          <p15:clr>
            <a:srgbClr val="A4A3A4"/>
          </p15:clr>
        </p15:guide>
        <p15:guide id="4" orient="horz" userDrawn="1">
          <p15:clr>
            <a:srgbClr val="A4A3A4"/>
          </p15:clr>
        </p15:guide>
        <p15:guide id="5" pos="545" userDrawn="1">
          <p15:clr>
            <a:srgbClr val="A4A3A4"/>
          </p15:clr>
        </p15:guide>
        <p15:guide id="6" pos="2537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05" autoAdjust="0"/>
  </p:normalViewPr>
  <p:slideViewPr>
    <p:cSldViewPr snapToGrid="0" snapToObjects="1" showGuides="1">
      <p:cViewPr varScale="1">
        <p:scale>
          <a:sx n="17" d="100"/>
          <a:sy n="17" d="100"/>
        </p:scale>
        <p:origin x="1896" y="82"/>
      </p:cViewPr>
      <p:guideLst>
        <p:guide orient="horz" pos="3318"/>
        <p:guide orient="horz" pos="288"/>
        <p:guide orient="horz" pos="20160"/>
        <p:guide orient="horz"/>
        <p:guide pos="545"/>
        <p:guide pos="25377"/>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 Id="rId4"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4/24/2019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4/24/2019</a:t>
            </a:fld>
            <a:endParaRPr lang="en-US" dirty="0"/>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47677" y="6378482"/>
            <a:ext cx="9428262"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64695" y="5566511"/>
            <a:ext cx="9420820" cy="718522"/>
          </a:xfrm>
          <a:prstGeom prst="rect">
            <a:avLst/>
          </a:prstGeom>
          <a:noFill/>
        </p:spPr>
        <p:txBody>
          <a:bodyPr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64693" y="14230275"/>
            <a:ext cx="9422308"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0862967" y="6378482"/>
            <a:ext cx="9420819"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862969" y="5566511"/>
            <a:ext cx="9420820" cy="718522"/>
          </a:xfrm>
          <a:prstGeom prst="rect">
            <a:avLst/>
          </a:prstGeom>
          <a:noFill/>
        </p:spPr>
        <p:txBody>
          <a:bodyPr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0867193" y="6378482"/>
            <a:ext cx="9420819"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0859750" y="5566511"/>
            <a:ext cx="9429750" cy="718522"/>
          </a:xfrm>
          <a:prstGeom prst="rect">
            <a:avLst/>
          </a:prstGeom>
          <a:noFill/>
        </p:spPr>
        <p:txBody>
          <a:bodyPr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0856901" y="5566511"/>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0856901" y="6378482"/>
            <a:ext cx="9419079"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0856901" y="14290500"/>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0856900" y="15011403"/>
            <a:ext cx="942379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0856901" y="25697163"/>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0856900" y="26433447"/>
            <a:ext cx="942379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47677" y="14951553"/>
            <a:ext cx="9428262"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561806" y="3383947"/>
            <a:ext cx="29999033" cy="1280160"/>
          </a:xfrm>
          <a:prstGeom prst="rect">
            <a:avLst/>
          </a:prstGeom>
        </p:spPr>
        <p:txBody>
          <a:bodyPr>
            <a:normAutofit/>
          </a:bodyPr>
          <a:lstStyle>
            <a:lvl1pPr marL="0" indent="0" algn="ctr">
              <a:buFontTx/>
              <a:buNone/>
              <a:defRPr sz="5625">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affiliations</a:t>
            </a:r>
          </a:p>
        </p:txBody>
      </p:sp>
      <p:sp>
        <p:nvSpPr>
          <p:cNvPr id="78" name="Text Placeholder 76"/>
          <p:cNvSpPr>
            <a:spLocks noGrp="1"/>
          </p:cNvSpPr>
          <p:nvPr>
            <p:ph type="body" sz="quarter" idx="151" hasCustomPrompt="1"/>
          </p:nvPr>
        </p:nvSpPr>
        <p:spPr>
          <a:xfrm>
            <a:off x="5561806" y="2103787"/>
            <a:ext cx="29999033" cy="1280160"/>
          </a:xfrm>
          <a:prstGeom prst="rect">
            <a:avLst/>
          </a:prstGeom>
        </p:spPr>
        <p:txBody>
          <a:bodyPr anchor="t" anchorCtr="1">
            <a:normAutofit/>
          </a:bodyPr>
          <a:lstStyle>
            <a:lvl1pPr marL="0" indent="0" algn="ctr">
              <a:buFontTx/>
              <a:buNone/>
              <a:defRPr sz="8250">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authors</a:t>
            </a:r>
          </a:p>
        </p:txBody>
      </p:sp>
      <p:sp>
        <p:nvSpPr>
          <p:cNvPr id="79" name="Text Placeholder 76"/>
          <p:cNvSpPr>
            <a:spLocks noGrp="1"/>
          </p:cNvSpPr>
          <p:nvPr>
            <p:ph type="body" sz="quarter" idx="153" hasCustomPrompt="1"/>
          </p:nvPr>
        </p:nvSpPr>
        <p:spPr>
          <a:xfrm>
            <a:off x="5561806" y="465814"/>
            <a:ext cx="29999033" cy="1637973"/>
          </a:xfrm>
          <a:prstGeom prst="rect">
            <a:avLst/>
          </a:prstGeom>
        </p:spPr>
        <p:txBody>
          <a:bodyPr anchor="t" anchorCtr="1">
            <a:normAutofit/>
          </a:bodyPr>
          <a:lstStyle>
            <a:lvl1pPr marL="0" indent="0" algn="ctr">
              <a:buFontTx/>
              <a:buNone/>
              <a:defRPr sz="10781" b="1">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47675" y="6295353"/>
            <a:ext cx="12741822"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64692" y="5449757"/>
            <a:ext cx="12724806"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64692" y="18240478"/>
            <a:ext cx="12743310"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883200" y="17426991"/>
            <a:ext cx="12724805"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4207134" y="21595083"/>
            <a:ext cx="12723313"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4207134" y="20757425"/>
            <a:ext cx="12723313"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4214577" y="6295353"/>
            <a:ext cx="12723313"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207135" y="5449757"/>
            <a:ext cx="12730758"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7558508" y="5449757"/>
            <a:ext cx="12727527"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7558508" y="6295353"/>
            <a:ext cx="12727527"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7558508" y="17394884"/>
            <a:ext cx="12727527" cy="718522"/>
          </a:xfrm>
          <a:prstGeom prst="rect">
            <a:avLst/>
          </a:prstGeom>
          <a:noFill/>
        </p:spPr>
        <p:txBody>
          <a:bodyPr wrap="square" lIns="91436" tIns="91436" rIns="91436" bIns="91436" anchor="ctr" anchorCtr="0">
            <a:spAutoFit/>
          </a:bodyPr>
          <a:lstStyle>
            <a:lvl1pPr marL="0" indent="0" algn="ctr">
              <a:buNone/>
              <a:tabLst/>
              <a:defRPr sz="3469"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7553791" y="18157350"/>
            <a:ext cx="12732245"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7558508" y="25863419"/>
            <a:ext cx="12727527"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7558508" y="26625887"/>
            <a:ext cx="12732245" cy="822382"/>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itchFamily="18" charset="0"/>
                <a:cs typeface="Times New Roman"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561806" y="3383947"/>
            <a:ext cx="29999033" cy="1280160"/>
          </a:xfrm>
          <a:prstGeom prst="rect">
            <a:avLst/>
          </a:prstGeom>
        </p:spPr>
        <p:txBody>
          <a:bodyPr>
            <a:normAutofit/>
          </a:bodyPr>
          <a:lstStyle>
            <a:lvl1pPr marL="0" indent="0" algn="ctr">
              <a:buFontTx/>
              <a:buNone/>
              <a:defRPr sz="5625">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affiliations</a:t>
            </a:r>
          </a:p>
        </p:txBody>
      </p:sp>
      <p:sp>
        <p:nvSpPr>
          <p:cNvPr id="65" name="Text Placeholder 76"/>
          <p:cNvSpPr>
            <a:spLocks noGrp="1"/>
          </p:cNvSpPr>
          <p:nvPr>
            <p:ph type="body" sz="quarter" idx="151" hasCustomPrompt="1"/>
          </p:nvPr>
        </p:nvSpPr>
        <p:spPr>
          <a:xfrm>
            <a:off x="5561806" y="2103787"/>
            <a:ext cx="29999033" cy="1280160"/>
          </a:xfrm>
          <a:prstGeom prst="rect">
            <a:avLst/>
          </a:prstGeom>
        </p:spPr>
        <p:txBody>
          <a:bodyPr anchor="t" anchorCtr="1">
            <a:normAutofit/>
          </a:bodyPr>
          <a:lstStyle>
            <a:lvl1pPr marL="0" indent="0" algn="ctr">
              <a:buFontTx/>
              <a:buNone/>
              <a:defRPr sz="8250">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authors</a:t>
            </a:r>
          </a:p>
        </p:txBody>
      </p:sp>
      <p:sp>
        <p:nvSpPr>
          <p:cNvPr id="66" name="Text Placeholder 76"/>
          <p:cNvSpPr>
            <a:spLocks noGrp="1"/>
          </p:cNvSpPr>
          <p:nvPr>
            <p:ph type="body" sz="quarter" idx="153" hasCustomPrompt="1"/>
          </p:nvPr>
        </p:nvSpPr>
        <p:spPr>
          <a:xfrm>
            <a:off x="5561806" y="465814"/>
            <a:ext cx="29999033" cy="1637973"/>
          </a:xfrm>
          <a:prstGeom prst="rect">
            <a:avLst/>
          </a:prstGeom>
        </p:spPr>
        <p:txBody>
          <a:bodyPr anchor="t" anchorCtr="1">
            <a:normAutofit/>
          </a:bodyPr>
          <a:lstStyle>
            <a:lvl1pPr marL="0" indent="0" algn="ctr">
              <a:buFontTx/>
              <a:buNone/>
              <a:defRPr sz="10781" b="1">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title</a:t>
            </a:r>
          </a:p>
        </p:txBody>
      </p:sp>
      <p:sp>
        <p:nvSpPr>
          <p:cNvPr id="31" name="TextBox 30"/>
          <p:cNvSpPr txBox="1"/>
          <p:nvPr userDrawn="1"/>
        </p:nvSpPr>
        <p:spPr>
          <a:xfrm>
            <a:off x="13380554" y="9899375"/>
            <a:ext cx="3876262" cy="453073"/>
          </a:xfrm>
          <a:prstGeom prst="rect">
            <a:avLst/>
          </a:prstGeom>
          <a:noFill/>
        </p:spPr>
        <p:txBody>
          <a:bodyPr wrap="square" rtlCol="0">
            <a:spAutoFit/>
          </a:bodyPr>
          <a:lstStyle/>
          <a:p>
            <a:endParaRPr lang="en-US" sz="2344"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47677" y="6212226"/>
            <a:ext cx="9428262"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64695" y="5366629"/>
            <a:ext cx="9420820" cy="718522"/>
          </a:xfrm>
          <a:prstGeom prst="rect">
            <a:avLst/>
          </a:prstGeom>
          <a:noFill/>
        </p:spPr>
        <p:txBody>
          <a:bodyPr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46186" y="15043763"/>
            <a:ext cx="9429750"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64693" y="14230275"/>
            <a:ext cx="9422308"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862965" y="6204288"/>
            <a:ext cx="19425045"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0862966" y="5366629"/>
            <a:ext cx="19425047"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0862966" y="21896539"/>
            <a:ext cx="1942504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0862964" y="21092508"/>
            <a:ext cx="19425047"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0848940" y="5366629"/>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0848940" y="6212226"/>
            <a:ext cx="9419079"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0848940" y="14290500"/>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0848940" y="15011403"/>
            <a:ext cx="942379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0848940" y="25687638"/>
            <a:ext cx="9419079" cy="718522"/>
          </a:xfrm>
          <a:prstGeom prst="rect">
            <a:avLst/>
          </a:prstGeom>
          <a:noFill/>
        </p:spPr>
        <p:txBody>
          <a:bodyPr wrap="square" lIns="91436" tIns="91436" rIns="91436" bIns="91436" anchor="ctr" anchorCtr="0">
            <a:spAutoFit/>
          </a:bodyPr>
          <a:lstStyle>
            <a:lvl1pPr marL="0" indent="0" algn="ctr">
              <a:buNone/>
              <a:defRPr sz="3469"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0848940" y="26436775"/>
            <a:ext cx="9423797" cy="846363"/>
          </a:xfrm>
          <a:prstGeom prst="rect">
            <a:avLst/>
          </a:prstGeom>
        </p:spPr>
        <p:txBody>
          <a:bodyPr wrap="square" lIns="228589" tIns="228589" rIns="228589" bIns="228589">
            <a:spAutoFit/>
          </a:bodyPr>
          <a:lstStyle>
            <a:lvl1pPr marL="0" indent="0">
              <a:buNone/>
              <a:defRPr sz="2344">
                <a:solidFill>
                  <a:schemeClr val="accent5">
                    <a:lumMod val="50000"/>
                  </a:schemeClr>
                </a:solidFill>
                <a:latin typeface="Times New Roman" panose="02020603050405020304" pitchFamily="18" charset="0"/>
                <a:cs typeface="Times New Roman" panose="02020603050405020304" pitchFamily="18" charset="0"/>
              </a:defRPr>
            </a:lvl1pPr>
            <a:lvl2pPr marL="1392961" indent="-535754">
              <a:defRPr sz="2344">
                <a:latin typeface="Trebuchet MS" pitchFamily="34" charset="0"/>
              </a:defRPr>
            </a:lvl2pPr>
            <a:lvl3pPr marL="1928716" indent="-535754">
              <a:defRPr sz="2344">
                <a:latin typeface="Trebuchet MS" pitchFamily="34" charset="0"/>
              </a:defRPr>
            </a:lvl3pPr>
            <a:lvl4pPr marL="2518046" indent="-589330">
              <a:defRPr sz="2344">
                <a:latin typeface="Trebuchet MS" pitchFamily="34" charset="0"/>
              </a:defRPr>
            </a:lvl4pPr>
            <a:lvl5pPr marL="2946650" indent="-428603">
              <a:defRPr sz="2344">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561806" y="3383947"/>
            <a:ext cx="29999033" cy="1280160"/>
          </a:xfrm>
          <a:prstGeom prst="rect">
            <a:avLst/>
          </a:prstGeom>
        </p:spPr>
        <p:txBody>
          <a:bodyPr>
            <a:normAutofit/>
          </a:bodyPr>
          <a:lstStyle>
            <a:lvl1pPr marL="0" indent="0" algn="ctr">
              <a:buFontTx/>
              <a:buNone/>
              <a:defRPr sz="5625">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affiliations</a:t>
            </a:r>
          </a:p>
        </p:txBody>
      </p:sp>
      <p:sp>
        <p:nvSpPr>
          <p:cNvPr id="65" name="Text Placeholder 76"/>
          <p:cNvSpPr>
            <a:spLocks noGrp="1"/>
          </p:cNvSpPr>
          <p:nvPr>
            <p:ph type="body" sz="quarter" idx="151" hasCustomPrompt="1"/>
          </p:nvPr>
        </p:nvSpPr>
        <p:spPr>
          <a:xfrm>
            <a:off x="5561806" y="2103787"/>
            <a:ext cx="29999033" cy="1280160"/>
          </a:xfrm>
          <a:prstGeom prst="rect">
            <a:avLst/>
          </a:prstGeom>
        </p:spPr>
        <p:txBody>
          <a:bodyPr anchor="t" anchorCtr="1">
            <a:normAutofit/>
          </a:bodyPr>
          <a:lstStyle>
            <a:lvl1pPr marL="0" indent="0" algn="ctr">
              <a:buFontTx/>
              <a:buNone/>
              <a:defRPr sz="8250">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authors</a:t>
            </a:r>
          </a:p>
        </p:txBody>
      </p:sp>
      <p:sp>
        <p:nvSpPr>
          <p:cNvPr id="66" name="Text Placeholder 76"/>
          <p:cNvSpPr>
            <a:spLocks noGrp="1"/>
          </p:cNvSpPr>
          <p:nvPr>
            <p:ph type="body" sz="quarter" idx="153" hasCustomPrompt="1"/>
          </p:nvPr>
        </p:nvSpPr>
        <p:spPr>
          <a:xfrm>
            <a:off x="5561806" y="465814"/>
            <a:ext cx="29999033" cy="1637973"/>
          </a:xfrm>
          <a:prstGeom prst="rect">
            <a:avLst/>
          </a:prstGeom>
        </p:spPr>
        <p:txBody>
          <a:bodyPr anchor="t" anchorCtr="1">
            <a:normAutofit/>
          </a:bodyPr>
          <a:lstStyle>
            <a:lvl1pPr marL="0" indent="0" algn="ctr">
              <a:buFontTx/>
              <a:buNone/>
              <a:defRPr sz="10781" b="1">
                <a:solidFill>
                  <a:schemeClr val="accent5">
                    <a:lumMod val="50000"/>
                  </a:schemeClr>
                </a:solidFill>
                <a:latin typeface="+mj-lt"/>
              </a:defRPr>
            </a:lvl1pPr>
            <a:lvl2pPr>
              <a:buFontTx/>
              <a:buNone/>
              <a:defRPr sz="6750"/>
            </a:lvl2pPr>
            <a:lvl3pPr>
              <a:buFontTx/>
              <a:buNone/>
              <a:defRPr sz="6750"/>
            </a:lvl3pPr>
            <a:lvl4pPr>
              <a:buFontTx/>
              <a:buNone/>
              <a:defRPr sz="6750"/>
            </a:lvl4pPr>
            <a:lvl5pPr>
              <a:buFontTx/>
              <a:buNone/>
              <a:defRPr sz="675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18" Type="http://schemas.openxmlformats.org/officeDocument/2006/relationships/image" Target="../media/image2.png"/><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7.png"/><Relationship Id="rId18" Type="http://schemas.openxmlformats.org/officeDocument/2006/relationships/image" Target="../media/image2.png"/><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2"/>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2" name="Rounded Rectangle 1"/>
          <p:cNvSpPr/>
          <p:nvPr userDrawn="1"/>
        </p:nvSpPr>
        <p:spPr>
          <a:xfrm>
            <a:off x="864692" y="5475146"/>
            <a:ext cx="942975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0" name="Rounded Rectangle 39"/>
          <p:cNvSpPr/>
          <p:nvPr userDrawn="1"/>
        </p:nvSpPr>
        <p:spPr>
          <a:xfrm>
            <a:off x="10863461" y="5475143"/>
            <a:ext cx="942975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2" name="Rounded Rectangle 41"/>
          <p:cNvSpPr/>
          <p:nvPr userDrawn="1"/>
        </p:nvSpPr>
        <p:spPr>
          <a:xfrm>
            <a:off x="20862231" y="5475144"/>
            <a:ext cx="942975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64" name="Rounded Rectangle 63"/>
          <p:cNvSpPr/>
          <p:nvPr userDrawn="1"/>
        </p:nvSpPr>
        <p:spPr>
          <a:xfrm>
            <a:off x="30860999" y="5475145"/>
            <a:ext cx="942975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7" name="Rectangle 36"/>
          <p:cNvSpPr>
            <a:spLocks noChangeArrowheads="1"/>
          </p:cNvSpPr>
          <p:nvPr/>
        </p:nvSpPr>
        <p:spPr bwMode="auto">
          <a:xfrm>
            <a:off x="0" y="0"/>
            <a:ext cx="41148000" cy="4800600"/>
          </a:xfrm>
          <a:prstGeom prst="rect">
            <a:avLst/>
          </a:prstGeom>
          <a:noFill/>
          <a:ln w="9525">
            <a:noFill/>
            <a:miter lim="800000"/>
            <a:headEnd/>
            <a:tailEnd/>
          </a:ln>
          <a:effectLst/>
        </p:spPr>
        <p:txBody>
          <a:bodyPr wrap="none" lIns="85721" tIns="42860" rIns="85721" bIns="42860" anchor="ctr"/>
          <a:lstStyle/>
          <a:p>
            <a:pPr>
              <a:defRPr/>
            </a:pPr>
            <a:endParaRPr lang="en-US" sz="8063" dirty="0"/>
          </a:p>
        </p:txBody>
      </p:sp>
      <p:sp>
        <p:nvSpPr>
          <p:cNvPr id="10" name="Text Box 14"/>
          <p:cNvSpPr txBox="1">
            <a:spLocks noChangeArrowheads="1"/>
          </p:cNvSpPr>
          <p:nvPr/>
        </p:nvSpPr>
        <p:spPr bwMode="auto">
          <a:xfrm>
            <a:off x="1469348" y="32390911"/>
            <a:ext cx="2357438" cy="321495"/>
          </a:xfrm>
          <a:prstGeom prst="rect">
            <a:avLst/>
          </a:prstGeom>
          <a:noFill/>
          <a:ln w="9525">
            <a:noFill/>
            <a:miter lim="800000"/>
            <a:headEnd/>
            <a:tailEnd/>
          </a:ln>
          <a:effectLst/>
        </p:spPr>
        <p:txBody>
          <a:bodyPr lIns="85559" tIns="42772" rIns="85559" bIns="42772">
            <a:spAutoFit/>
          </a:bodyPr>
          <a:lstStyle/>
          <a:p>
            <a:pPr eaLnBrk="0" hangingPunct="0">
              <a:lnSpc>
                <a:spcPct val="65000"/>
              </a:lnSpc>
              <a:spcBef>
                <a:spcPct val="50000"/>
              </a:spcBef>
              <a:defRPr/>
            </a:pPr>
            <a:r>
              <a:rPr lang="en-US" sz="469"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31" b="1" dirty="0">
                <a:solidFill>
                  <a:schemeClr val="bg1">
                    <a:lumMod val="75000"/>
                  </a:schemeClr>
                </a:solidFill>
                <a:latin typeface="Arial" charset="0"/>
              </a:rPr>
              <a:t>www.PosterPresentations.com</a:t>
            </a:r>
          </a:p>
        </p:txBody>
      </p:sp>
      <p:grpSp>
        <p:nvGrpSpPr>
          <p:cNvPr id="30" name="Group 29"/>
          <p:cNvGrpSpPr/>
          <p:nvPr userDrawn="1"/>
        </p:nvGrpSpPr>
        <p:grpSpPr>
          <a:xfrm>
            <a:off x="-10523614" y="-1"/>
            <a:ext cx="10330186"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423445" rtl="0" eaLnBrk="1" fontAlgn="auto" latinLnBrk="0" hangingPunct="1">
                <a:lnSpc>
                  <a:spcPct val="100000"/>
                </a:lnSpc>
                <a:spcBef>
                  <a:spcPts val="0"/>
                </a:spcBef>
                <a:spcAft>
                  <a:spcPts val="0"/>
                </a:spcAft>
                <a:buClrTx/>
                <a:buSzTx/>
                <a:buFontTx/>
                <a:buNone/>
                <a:tabLst/>
                <a:defRPr/>
              </a:pPr>
              <a:r>
                <a:rPr lang="en-US" sz="3000" b="1" spc="0" dirty="0">
                  <a:solidFill>
                    <a:srgbClr val="FF0000"/>
                  </a:solidFill>
                  <a:latin typeface="Trebuchet MS" pitchFamily="34" charset="0"/>
                </a:rPr>
                <a:t>(—THIS SIDEBAR DOES NOT PRINT—)</a:t>
              </a:r>
              <a:endParaRPr lang="en-US" sz="3000" b="1" spc="563" dirty="0">
                <a:solidFill>
                  <a:schemeClr val="bg1"/>
                </a:solidFill>
                <a:latin typeface="Trebuchet MS" pitchFamily="34" charset="0"/>
              </a:endParaRPr>
            </a:p>
            <a:p>
              <a:pPr algn="ctr"/>
              <a:r>
                <a:rPr lang="en-US" sz="3750" b="1" spc="563" dirty="0">
                  <a:solidFill>
                    <a:schemeClr val="bg1"/>
                  </a:solidFill>
                  <a:latin typeface="Trebuchet MS" pitchFamily="34" charset="0"/>
                </a:rPr>
                <a:t>DESIGN</a:t>
              </a:r>
              <a:r>
                <a:rPr lang="en-US" sz="3750" b="1" spc="563" baseline="0" dirty="0">
                  <a:solidFill>
                    <a:schemeClr val="bg1"/>
                  </a:solidFill>
                  <a:latin typeface="Trebuchet MS" pitchFamily="34" charset="0"/>
                </a:rPr>
                <a:t> </a:t>
              </a:r>
              <a:r>
                <a:rPr lang="en-US" sz="3750" b="1" spc="563" dirty="0">
                  <a:solidFill>
                    <a:schemeClr val="bg1"/>
                  </a:solidFill>
                  <a:latin typeface="Trebuchet MS" pitchFamily="34" charset="0"/>
                </a:rPr>
                <a:t>GUIDE</a:t>
              </a:r>
            </a:p>
            <a:p>
              <a:pPr algn="ctr"/>
              <a:endParaRPr lang="en-US" sz="2625" b="1" dirty="0">
                <a:latin typeface="Trebuchet MS" pitchFamily="34" charset="0"/>
              </a:endParaRPr>
            </a:p>
            <a:p>
              <a:pPr defTabSz="3530287"/>
              <a:r>
                <a:rPr lang="en-US" sz="2625" i="0" dirty="0">
                  <a:latin typeface="Trebuchet MS" pitchFamily="34" charset="0"/>
                </a:rPr>
                <a:t>This PowerPoint</a:t>
              </a:r>
              <a:r>
                <a:rPr lang="en-US" sz="2625" i="0" baseline="0" dirty="0">
                  <a:latin typeface="Trebuchet MS" pitchFamily="34" charset="0"/>
                </a:rPr>
                <a:t> </a:t>
              </a:r>
              <a:r>
                <a:rPr lang="en-US" sz="2625" i="0" dirty="0">
                  <a:latin typeface="Trebuchet MS" pitchFamily="34" charset="0"/>
                </a:rPr>
                <a:t>2007 template produces</a:t>
              </a:r>
              <a:r>
                <a:rPr lang="en-US" sz="2625" i="0" baseline="0" dirty="0">
                  <a:latin typeface="Trebuchet MS" pitchFamily="34" charset="0"/>
                </a:rPr>
                <a:t> </a:t>
              </a:r>
              <a:r>
                <a:rPr lang="en-US" sz="2625" i="0" dirty="0">
                  <a:latin typeface="Trebuchet MS" pitchFamily="34" charset="0"/>
                </a:rPr>
                <a:t>a 36”x48” presentation poster. </a:t>
              </a:r>
              <a:r>
                <a:rPr lang="en-US" sz="2625" dirty="0">
                  <a:latin typeface="Trebuchet MS" pitchFamily="34" charset="0"/>
                </a:rPr>
                <a:t>You</a:t>
              </a:r>
              <a:r>
                <a:rPr lang="en-US" sz="2625" baseline="0" dirty="0">
                  <a:latin typeface="Trebuchet MS" pitchFamily="34" charset="0"/>
                </a:rPr>
                <a:t> can u</a:t>
              </a:r>
              <a:r>
                <a:rPr lang="en-US" sz="2625" dirty="0">
                  <a:latin typeface="Trebuchet MS" pitchFamily="34" charset="0"/>
                </a:rPr>
                <a:t>se</a:t>
              </a:r>
              <a:r>
                <a:rPr lang="en-US" sz="2625" baseline="0" dirty="0">
                  <a:latin typeface="Trebuchet MS" pitchFamily="34" charset="0"/>
                </a:rPr>
                <a:t> it to create your research poster and </a:t>
              </a:r>
              <a:r>
                <a:rPr lang="en-US" sz="2625" dirty="0">
                  <a:latin typeface="Trebuchet MS" pitchFamily="34" charset="0"/>
                </a:rPr>
                <a:t>save valuable time placing titles, subtitles,</a:t>
              </a:r>
              <a:r>
                <a:rPr lang="en-US" sz="2625" baseline="0" dirty="0">
                  <a:latin typeface="Trebuchet MS" pitchFamily="34" charset="0"/>
                </a:rPr>
                <a:t> text, and graphics</a:t>
              </a:r>
              <a:r>
                <a:rPr lang="en-US" sz="2625" dirty="0">
                  <a:latin typeface="Trebuchet MS" pitchFamily="34" charset="0"/>
                </a:rPr>
                <a:t>. </a:t>
              </a:r>
            </a:p>
            <a:p>
              <a:pPr defTabSz="3530287"/>
              <a:endParaRPr lang="en-US" sz="2625" dirty="0">
                <a:latin typeface="Trebuchet MS" pitchFamily="34" charset="0"/>
              </a:endParaRPr>
            </a:p>
            <a:p>
              <a:pPr defTabSz="4114893"/>
              <a:r>
                <a:rPr lang="en-US" sz="2625" dirty="0">
                  <a:latin typeface="Trebuchet MS" pitchFamily="34" charset="0"/>
                </a:rPr>
                <a:t>We provide a series of online tutorials that will guide you through the poster design process and answer your poster production questions. To view our template tutorials, go online to </a:t>
              </a:r>
              <a:r>
                <a:rPr lang="en-US" sz="2625" b="1" dirty="0">
                  <a:solidFill>
                    <a:srgbClr val="FFC000"/>
                  </a:solidFill>
                  <a:latin typeface="Trebuchet MS" pitchFamily="34" charset="0"/>
                </a:rPr>
                <a:t>PosterPresentations.com</a:t>
              </a:r>
              <a:r>
                <a:rPr lang="en-US" sz="2625" b="1" dirty="0">
                  <a:solidFill>
                    <a:schemeClr val="bg1"/>
                  </a:solidFill>
                  <a:latin typeface="Trebuchet MS" pitchFamily="34" charset="0"/>
                </a:rPr>
                <a:t> </a:t>
              </a:r>
              <a:r>
                <a:rPr lang="en-US" sz="2625" dirty="0">
                  <a:solidFill>
                    <a:schemeClr val="bg1"/>
                  </a:solidFill>
                  <a:latin typeface="Trebuchet MS" pitchFamily="34" charset="0"/>
                </a:rPr>
                <a:t>and click on HELP DESK.</a:t>
              </a:r>
            </a:p>
            <a:p>
              <a:pPr defTabSz="4114893"/>
              <a:endParaRPr lang="en-US" sz="2625" dirty="0">
                <a:latin typeface="Trebuchet MS" pitchFamily="34" charset="0"/>
              </a:endParaRPr>
            </a:p>
            <a:p>
              <a:pPr defTabSz="4114893"/>
              <a:r>
                <a:rPr lang="en-US" sz="2625" dirty="0">
                  <a:solidFill>
                    <a:schemeClr val="bg1"/>
                  </a:solidFill>
                  <a:latin typeface="Trebuchet MS" pitchFamily="34" charset="0"/>
                </a:rPr>
                <a:t>When</a:t>
              </a:r>
              <a:r>
                <a:rPr lang="en-US" sz="2625" baseline="0" dirty="0">
                  <a:solidFill>
                    <a:schemeClr val="bg1"/>
                  </a:solidFill>
                  <a:latin typeface="Trebuchet MS" pitchFamily="34" charset="0"/>
                </a:rPr>
                <a:t> you are ready to print your poster</a:t>
              </a:r>
              <a:r>
                <a:rPr lang="en-US" sz="2625" dirty="0">
                  <a:solidFill>
                    <a:schemeClr val="bg1"/>
                  </a:solidFill>
                  <a:latin typeface="Trebuchet MS" pitchFamily="34" charset="0"/>
                </a:rPr>
                <a:t>,</a:t>
              </a:r>
              <a:r>
                <a:rPr lang="en-US" sz="2625" baseline="0" dirty="0">
                  <a:solidFill>
                    <a:schemeClr val="bg1"/>
                  </a:solidFill>
                  <a:latin typeface="Trebuchet MS" pitchFamily="34" charset="0"/>
                </a:rPr>
                <a:t> go online to </a:t>
              </a:r>
              <a:r>
                <a:rPr lang="en-US" sz="2625" b="0" dirty="0">
                  <a:solidFill>
                    <a:schemeClr val="bg1"/>
                  </a:solidFill>
                  <a:latin typeface="Trebuchet MS" pitchFamily="34" charset="0"/>
                </a:rPr>
                <a:t>PosterPresentations.com</a:t>
              </a:r>
              <a:br>
                <a:rPr lang="en-US" sz="2625" dirty="0">
                  <a:solidFill>
                    <a:schemeClr val="bg1"/>
                  </a:solidFill>
                  <a:latin typeface="Trebuchet MS" pitchFamily="34" charset="0"/>
                </a:rPr>
              </a:br>
              <a:endParaRPr lang="en-US" sz="2625" dirty="0">
                <a:solidFill>
                  <a:schemeClr val="bg1"/>
                </a:solidFill>
                <a:latin typeface="Trebuchet MS" pitchFamily="34" charset="0"/>
              </a:endParaRPr>
            </a:p>
            <a:p>
              <a:pPr algn="l" defTabSz="3530287"/>
              <a:r>
                <a:rPr lang="en-US" sz="2625" b="0" dirty="0">
                  <a:solidFill>
                    <a:schemeClr val="bg1"/>
                  </a:solidFill>
                  <a:latin typeface="Trebuchet MS" pitchFamily="34" charset="0"/>
                </a:rPr>
                <a:t>Need</a:t>
              </a:r>
              <a:r>
                <a:rPr lang="en-US" sz="2625" b="0" baseline="0" dirty="0">
                  <a:solidFill>
                    <a:schemeClr val="bg1"/>
                  </a:solidFill>
                  <a:latin typeface="Trebuchet MS" pitchFamily="34" charset="0"/>
                </a:rPr>
                <a:t> assistance? Call us at </a:t>
              </a:r>
              <a:r>
                <a:rPr lang="en-US" sz="2625" b="0" dirty="0">
                  <a:solidFill>
                    <a:srgbClr val="FFC000"/>
                  </a:solidFill>
                  <a:latin typeface="Trebuchet MS" pitchFamily="34" charset="0"/>
                </a:rPr>
                <a:t>1.510.649.3001</a:t>
              </a:r>
            </a:p>
            <a:p>
              <a:pPr algn="l" defTabSz="3530287"/>
              <a:endParaRPr lang="en-US" sz="3375" b="1" dirty="0">
                <a:solidFill>
                  <a:srgbClr val="FFFF00"/>
                </a:solidFill>
                <a:latin typeface="Trebuchet MS" pitchFamily="34" charset="0"/>
              </a:endParaRPr>
            </a:p>
            <a:p>
              <a:pPr algn="ctr"/>
              <a:endParaRPr lang="en-US" sz="2250" b="1" dirty="0">
                <a:solidFill>
                  <a:schemeClr val="bg1"/>
                </a:solidFill>
                <a:latin typeface="Trebuchet MS" pitchFamily="34" charset="0"/>
              </a:endParaRPr>
            </a:p>
            <a:p>
              <a:pPr algn="ctr"/>
              <a:r>
                <a:rPr lang="en-US" sz="3750" b="1" spc="563" dirty="0">
                  <a:solidFill>
                    <a:schemeClr val="bg1"/>
                  </a:solidFill>
                  <a:latin typeface="Trebuchet MS" pitchFamily="34" charset="0"/>
                </a:rPr>
                <a:t>QUICK START</a:t>
              </a:r>
            </a:p>
            <a:p>
              <a:pPr algn="ctr"/>
              <a:endParaRPr lang="en-US" sz="3000"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Zoom in and out</a:t>
              </a:r>
            </a:p>
            <a:p>
              <a:pPr marL="1774031" indent="-1774031" algn="l" defTabSz="797719"/>
              <a:r>
                <a:rPr lang="en-US" sz="2250" b="0" baseline="0" dirty="0">
                  <a:solidFill>
                    <a:schemeClr val="bg1"/>
                  </a:solidFill>
                  <a:latin typeface="Trebuchet MS" pitchFamily="34" charset="0"/>
                </a:rPr>
                <a:t>	</a:t>
              </a:r>
              <a:r>
                <a:rPr lang="en-US" sz="2250" b="0" baseline="0" dirty="0">
                  <a:solidFill>
                    <a:schemeClr val="bg1">
                      <a:lumMod val="75000"/>
                    </a:schemeClr>
                  </a:solidFill>
                  <a:latin typeface="Trebuchet MS" pitchFamily="34" charset="0"/>
                </a:rPr>
                <a:t>As you work on your poster zoom in and out to the level that is more comfortable to you. </a:t>
              </a:r>
            </a:p>
            <a:p>
              <a:pPr marL="1774031" indent="-1774031" algn="l" defTabSz="797719"/>
              <a:r>
                <a:rPr lang="en-US" sz="2250" b="1" baseline="0" dirty="0">
                  <a:solidFill>
                    <a:schemeClr val="bg1">
                      <a:lumMod val="75000"/>
                    </a:schemeClr>
                  </a:solidFill>
                  <a:latin typeface="Trebuchet MS" pitchFamily="34" charset="0"/>
                </a:rPr>
                <a:t>	</a:t>
              </a:r>
              <a:r>
                <a:rPr lang="en-US" sz="2250" b="0" baseline="0" dirty="0">
                  <a:solidFill>
                    <a:schemeClr val="bg1">
                      <a:lumMod val="75000"/>
                    </a:schemeClr>
                  </a:solidFill>
                  <a:latin typeface="Trebuchet MS" pitchFamily="34" charset="0"/>
                </a:rPr>
                <a:t>Go to VIEW &gt; ZOOM.</a:t>
              </a:r>
            </a:p>
            <a:p>
              <a:pPr algn="l"/>
              <a:endParaRPr lang="en-US" sz="2625" b="0"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Title, Authors, and Affiliations</a:t>
              </a:r>
            </a:p>
            <a:p>
              <a:pPr algn="l"/>
              <a:r>
                <a:rPr lang="en-US" sz="2250" b="0" baseline="0" dirty="0">
                  <a:solidFill>
                    <a:schemeClr val="bg1">
                      <a:lumMod val="75000"/>
                    </a:schemeClr>
                  </a:solidFill>
                  <a:latin typeface="Trebuchet MS" pitchFamily="34" charset="0"/>
                </a:rPr>
                <a:t>Start designing your poster by adding the title, the names of the authors, and the affiliated institutions. </a:t>
              </a:r>
              <a:r>
                <a:rPr lang="en-US" sz="225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50" b="0" spc="0"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The font size of your title should be bigger than your name(s) and institution name(s).</a:t>
              </a:r>
            </a:p>
            <a:p>
              <a:pPr algn="l"/>
              <a:br>
                <a:rPr lang="en-US" sz="2625" b="1" baseline="0" dirty="0">
                  <a:solidFill>
                    <a:schemeClr val="bg1"/>
                  </a:solidFill>
                  <a:latin typeface="Trebuchet MS" pitchFamily="34" charset="0"/>
                </a:rPr>
              </a:br>
              <a:endParaRPr lang="en-US" sz="2625" b="1" dirty="0">
                <a:solidFill>
                  <a:schemeClr val="bg1"/>
                </a:solidFill>
                <a:latin typeface="Trebuchet MS" pitchFamily="34" charset="0"/>
              </a:endParaRPr>
            </a:p>
            <a:p>
              <a:pPr algn="ctr"/>
              <a:endParaRPr lang="en-US" sz="2625" b="1" dirty="0">
                <a:solidFill>
                  <a:srgbClr val="FFC000"/>
                </a:solidFill>
                <a:latin typeface="Trebuchet MS" pitchFamily="34" charset="0"/>
              </a:endParaRPr>
            </a:p>
            <a:p>
              <a:pPr algn="ctr"/>
              <a:endParaRPr lang="en-US" sz="2625" b="1" dirty="0">
                <a:solidFill>
                  <a:srgbClr val="FFC000"/>
                </a:solidFill>
                <a:latin typeface="Trebuchet MS" pitchFamily="34" charset="0"/>
              </a:endParaRPr>
            </a:p>
            <a:p>
              <a:pPr algn="ctr"/>
              <a:r>
                <a:rPr lang="en-US" sz="3000" b="1" dirty="0">
                  <a:solidFill>
                    <a:srgbClr val="FFC000"/>
                  </a:solidFill>
                  <a:latin typeface="Trebuchet MS" pitchFamily="34" charset="0"/>
                </a:rPr>
                <a:t>Adding Logos</a:t>
              </a:r>
              <a:r>
                <a:rPr lang="en-US" sz="3000" b="1" baseline="0" dirty="0">
                  <a:solidFill>
                    <a:srgbClr val="FFC000"/>
                  </a:solidFill>
                  <a:latin typeface="Trebuchet MS" pitchFamily="34" charset="0"/>
                </a:rPr>
                <a:t> / Seals</a:t>
              </a:r>
            </a:p>
            <a:p>
              <a:pPr algn="l"/>
              <a:r>
                <a:rPr lang="en-US" sz="225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50" b="0" spc="281"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spc="0"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See if your school’s logo is available on our free poster templates page.</a:t>
              </a:r>
            </a:p>
            <a:p>
              <a:pPr algn="l"/>
              <a:endParaRPr lang="en-US" sz="2250" b="0" baseline="0" dirty="0">
                <a:latin typeface="Trebuchet MS" pitchFamily="34" charset="0"/>
              </a:endParaRPr>
            </a:p>
            <a:p>
              <a:pPr algn="ctr"/>
              <a:r>
                <a:rPr lang="en-US" sz="3000" b="1" baseline="0" dirty="0">
                  <a:solidFill>
                    <a:srgbClr val="FFC000"/>
                  </a:solidFill>
                  <a:latin typeface="Trebuchet MS" pitchFamily="34" charset="0"/>
                </a:rPr>
                <a:t>Photographs / Graphics</a:t>
              </a:r>
            </a:p>
            <a:p>
              <a:pPr algn="l" defTabSz="916781"/>
              <a:r>
                <a:rPr lang="en-US" sz="225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50" b="0" spc="0" baseline="0" dirty="0">
                  <a:solidFill>
                    <a:schemeClr val="bg1">
                      <a:lumMod val="75000"/>
                    </a:schemeClr>
                  </a:solidFill>
                  <a:latin typeface="Trebuchet MS" pitchFamily="34" charset="0"/>
                </a:rPr>
                <a:t>disproportionally.</a:t>
              </a:r>
            </a:p>
            <a:p>
              <a:pPr algn="l" defTabSz="916781"/>
              <a:endParaRPr lang="en-US" sz="2250" b="0" baseline="0" dirty="0">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r>
                <a:rPr lang="en-US" sz="3000" b="1" baseline="0" dirty="0">
                  <a:solidFill>
                    <a:srgbClr val="FFC000"/>
                  </a:solidFill>
                  <a:latin typeface="Trebuchet MS" pitchFamily="34" charset="0"/>
                </a:rPr>
                <a:t>Image Quality Check</a:t>
              </a:r>
            </a:p>
            <a:p>
              <a:pPr lvl="0" algn="l" defTabSz="916781"/>
              <a:r>
                <a:rPr lang="en-US" sz="2250" b="0" baseline="0" dirty="0">
                  <a:solidFill>
                    <a:schemeClr val="bg1">
                      <a:lumMod val="75000"/>
                    </a:schemeClr>
                  </a:solidFill>
                  <a:latin typeface="Trebuchet MS" pitchFamily="34" charset="0"/>
                </a:rPr>
                <a:t>Zoom in and look at your images at 100% magnification. If they look good they will print well. </a:t>
              </a:r>
              <a:endParaRPr lang="en-US" sz="2625"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cstate="print"/>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cstate="print"/>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cstate="print"/>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5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cstate="print"/>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313" b="1" dirty="0">
                      <a:solidFill>
                        <a:schemeClr val="bg1"/>
                      </a:solidFill>
                    </a:rPr>
                    <a:t>DISTORTED</a:t>
                  </a:r>
                  <a:endParaRPr lang="en-US" sz="656" b="1" dirty="0">
                    <a:solidFill>
                      <a:schemeClr val="bg1"/>
                    </a:solidFill>
                  </a:endParaRPr>
                </a:p>
              </p:txBody>
            </p:sp>
          </p:grpSp>
          <p:pic>
            <p:nvPicPr>
              <p:cNvPr id="48" name="Picture 47"/>
              <p:cNvPicPr>
                <a:picLocks noChangeAspect="1"/>
              </p:cNvPicPr>
              <p:nvPr userDrawn="1"/>
            </p:nvPicPr>
            <p:blipFill>
              <a:blip r:embed="rId7" cstate="print"/>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500" dirty="0">
                    <a:solidFill>
                      <a:schemeClr val="bg1"/>
                    </a:solidFill>
                  </a:rPr>
                  <a:t>Corner</a:t>
                </a:r>
                <a:r>
                  <a:rPr lang="en-US" sz="1500" baseline="0" dirty="0">
                    <a:solidFill>
                      <a:schemeClr val="bg1"/>
                    </a:solidFill>
                  </a:rPr>
                  <a:t> handles</a:t>
                </a:r>
                <a:endParaRPr lang="en-US" sz="1500" dirty="0">
                  <a:solidFill>
                    <a:schemeClr val="bg1"/>
                  </a:solidFill>
                </a:endParaRPr>
              </a:p>
            </p:txBody>
          </p:sp>
        </p:grpSp>
        <p:grpSp>
          <p:nvGrpSpPr>
            <p:cNvPr id="39" name="Group 38"/>
            <p:cNvGrpSpPr/>
            <p:nvPr userDrawn="1"/>
          </p:nvGrpSpPr>
          <p:grpSpPr>
            <a:xfrm>
              <a:off x="-10401872" y="27751410"/>
              <a:ext cx="9329168" cy="2453251"/>
              <a:chOff x="-4756415" y="12734136"/>
              <a:chExt cx="4299396"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38" name="Image" r:id="rId8" imgW="1828571" imgH="1117460" progId="">
                      <p:embed/>
                    </p:oleObj>
                  </mc:Choice>
                  <mc:Fallback>
                    <p:oleObj name="Image" r:id="rId8" imgW="1828571" imgH="1117460" progId="">
                      <p:embed/>
                      <p:pic>
                        <p:nvPicPr>
                          <p:cNvPr id="0" name="Picture 9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39" name="Image" r:id="rId10" imgW="1828571" imgH="1117460" progId="">
                      <p:embed/>
                    </p:oleObj>
                  </mc:Choice>
                  <mc:Fallback>
                    <p:oleObj name="Image" r:id="rId10" imgW="1828571" imgH="1117460" progId="">
                      <p:embed/>
                      <p:pic>
                        <p:nvPicPr>
                          <p:cNvPr id="0" name="Picture 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userDrawn="1"/>
            </p:nvSpPr>
            <p:spPr>
              <a:xfrm rot="16200000">
                <a:off x="-5235785" y="13213506"/>
                <a:ext cx="1117601" cy="158861"/>
              </a:xfrm>
              <a:prstGeom prst="rect">
                <a:avLst/>
              </a:prstGeom>
              <a:noFill/>
            </p:spPr>
            <p:txBody>
              <a:bodyPr wrap="square" lIns="91440" tIns="91440" rIns="91440" bIns="0" rtlCol="0">
                <a:spAutoFit/>
              </a:bodyPr>
              <a:lstStyle/>
              <a:p>
                <a:pPr algn="ctr"/>
                <a:r>
                  <a:rPr lang="en-US" sz="1500" dirty="0">
                    <a:solidFill>
                      <a:srgbClr val="92D050"/>
                    </a:solidFill>
                  </a:rPr>
                  <a:t>Good</a:t>
                </a:r>
                <a:r>
                  <a:rPr lang="en-US" sz="1500" baseline="0" dirty="0">
                    <a:solidFill>
                      <a:srgbClr val="92D050"/>
                    </a:solidFill>
                  </a:rPr>
                  <a:t> </a:t>
                </a:r>
                <a:r>
                  <a:rPr lang="en-US" sz="1500" baseline="0" dirty="0">
                    <a:solidFill>
                      <a:schemeClr val="bg1"/>
                    </a:solidFill>
                  </a:rPr>
                  <a:t>printing quality</a:t>
                </a:r>
                <a:endParaRPr lang="en-US" sz="1500" dirty="0">
                  <a:solidFill>
                    <a:schemeClr val="bg1"/>
                  </a:solidFill>
                </a:endParaRPr>
              </a:p>
            </p:txBody>
          </p:sp>
          <p:sp>
            <p:nvSpPr>
              <p:cNvPr id="45" name="TextBox 44"/>
              <p:cNvSpPr txBox="1"/>
              <p:nvPr userDrawn="1"/>
            </p:nvSpPr>
            <p:spPr>
              <a:xfrm rot="16200000">
                <a:off x="-1095250" y="13223033"/>
                <a:ext cx="1117601" cy="158861"/>
              </a:xfrm>
              <a:prstGeom prst="rect">
                <a:avLst/>
              </a:prstGeom>
              <a:noFill/>
            </p:spPr>
            <p:txBody>
              <a:bodyPr wrap="square" lIns="91440" tIns="91440" rIns="91440" bIns="0" rtlCol="0">
                <a:spAutoFit/>
              </a:bodyPr>
              <a:lstStyle/>
              <a:p>
                <a:pPr algn="ctr"/>
                <a:r>
                  <a:rPr lang="en-US" sz="1500" dirty="0">
                    <a:solidFill>
                      <a:srgbClr val="FF0000"/>
                    </a:solidFill>
                  </a:rPr>
                  <a:t>Bad </a:t>
                </a:r>
                <a:r>
                  <a:rPr lang="en-US" sz="1500" dirty="0">
                    <a:solidFill>
                      <a:schemeClr val="bg1"/>
                    </a:solidFill>
                  </a:rPr>
                  <a:t>printing quality</a:t>
                </a:r>
              </a:p>
            </p:txBody>
          </p:sp>
        </p:grpSp>
      </p:grpSp>
      <p:grpSp>
        <p:nvGrpSpPr>
          <p:cNvPr id="54" name="Group 53"/>
          <p:cNvGrpSpPr/>
          <p:nvPr userDrawn="1"/>
        </p:nvGrpSpPr>
        <p:grpSpPr>
          <a:xfrm>
            <a:off x="41397975" y="-55065"/>
            <a:ext cx="10370755"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50" b="1" spc="563" dirty="0">
                  <a:solidFill>
                    <a:schemeClr val="bg1"/>
                  </a:solidFill>
                  <a:latin typeface="Trebuchet MS" pitchFamily="34" charset="0"/>
                </a:rPr>
                <a:t>QUICK START (cont.)</a:t>
              </a:r>
            </a:p>
            <a:p>
              <a:pPr algn="ctr"/>
              <a:endParaRPr lang="en-US" sz="3375"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How to change the template color theme</a:t>
              </a:r>
            </a:p>
            <a:p>
              <a:pPr marL="0" marR="0" lvl="2" indent="0" algn="l" defTabSz="107156"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50" b="0" spc="0" baseline="0" dirty="0">
                  <a:solidFill>
                    <a:schemeClr val="bg1">
                      <a:lumMod val="75000"/>
                    </a:schemeClr>
                  </a:solidFill>
                  <a:latin typeface="Trebuchet MS" pitchFamily="34" charset="0"/>
                </a:rPr>
                <a:t>also create your own color theme.</a:t>
              </a:r>
            </a:p>
            <a:p>
              <a:pPr marL="0" marR="0" lvl="2"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r>
                <a:rPr lang="en-US" sz="225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Text</a:t>
              </a:r>
            </a:p>
            <a:p>
              <a:pPr marL="3061395" lvl="2" indent="0" algn="l" defTabSz="107156"/>
              <a:r>
                <a:rPr lang="en-US" sz="225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23445" lvl="2"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 </a:t>
              </a:r>
              <a:r>
                <a:rPr kumimoji="0" lang="en-US" sz="3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250" b="0" baseline="0" dirty="0">
                <a:solidFill>
                  <a:schemeClr val="bg1">
                    <a:lumMod val="75000"/>
                  </a:schemeClr>
                </a:solidFill>
                <a:latin typeface="Trebuchet MS" pitchFamily="34" charset="0"/>
              </a:endParaRPr>
            </a:p>
            <a:p>
              <a:pPr marL="1423445" lvl="2"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Tables</a:t>
              </a:r>
            </a:p>
            <a:p>
              <a:pPr marL="1622227" lvl="1" indent="0" algn="l" defTabSz="107156"/>
              <a:r>
                <a:rPr lang="en-US" sz="2250" b="0" baseline="0" dirty="0">
                  <a:solidFill>
                    <a:schemeClr val="bg1">
                      <a:lumMod val="75000"/>
                    </a:schemeClr>
                  </a:solidFill>
                  <a:latin typeface="Trebuchet MS" pitchFamily="34" charset="0"/>
                </a:rPr>
                <a:t>To add a table from scratch go to the INSERT menu and </a:t>
              </a:r>
              <a:br>
                <a:rPr lang="en-US" sz="2250" b="0" baseline="0" dirty="0">
                  <a:solidFill>
                    <a:schemeClr val="bg1">
                      <a:lumMod val="75000"/>
                    </a:schemeClr>
                  </a:solidFill>
                  <a:latin typeface="Trebuchet MS" pitchFamily="34" charset="0"/>
                </a:rPr>
              </a:br>
              <a:r>
                <a:rPr lang="en-US" sz="2250" b="0" baseline="0" dirty="0">
                  <a:solidFill>
                    <a:schemeClr val="bg1">
                      <a:lumMod val="75000"/>
                    </a:schemeClr>
                  </a:solidFill>
                  <a:latin typeface="Trebuchet MS" pitchFamily="34" charset="0"/>
                </a:rPr>
                <a:t>click on TABLE. A drop-down box will help you select rows and columns. </a:t>
              </a:r>
            </a:p>
            <a:p>
              <a:pPr marL="0" lvl="0" indent="0" algn="l" defTabSz="107156"/>
              <a:r>
                <a:rPr lang="en-US" sz="225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23445" rtl="0" eaLnBrk="1" fontAlgn="auto" latinLnBrk="0" hangingPunct="1">
                <a:lnSpc>
                  <a:spcPct val="100000"/>
                </a:lnSpc>
                <a:spcBef>
                  <a:spcPts val="0"/>
                </a:spcBef>
                <a:spcAft>
                  <a:spcPts val="0"/>
                </a:spcAft>
                <a:buClrTx/>
                <a:buSzTx/>
                <a:buFontTx/>
                <a:buNone/>
                <a:tabLst/>
                <a:defRPr/>
              </a:pPr>
              <a:endParaRPr kumimoji="0" lang="en-US" sz="3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625"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40" name="Image" r:id="rId12" imgW="4571429" imgH="1688889" progId="">
                    <p:embed/>
                  </p:oleObj>
                </mc:Choice>
                <mc:Fallback>
                  <p:oleObj name="Image" r:id="rId12" imgW="4571429" imgH="1688889" progId="">
                    <p:embed/>
                    <p:pic>
                      <p:nvPicPr>
                        <p:cNvPr id="0" name="Picture 9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 name="Picture 56"/>
            <p:cNvPicPr>
              <a:picLocks noChangeAspect="1"/>
            </p:cNvPicPr>
            <p:nvPr userDrawn="1"/>
          </p:nvPicPr>
          <p:blipFill>
            <a:blip r:embed="rId14" cstate="print"/>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41" name="Image" r:id="rId15" imgW="1574603" imgH="1053968" progId="">
                    <p:embed/>
                  </p:oleObj>
                </mc:Choice>
                <mc:Fallback>
                  <p:oleObj name="Image" r:id="rId15" imgW="1574603" imgH="1053968" progId="">
                    <p:embed/>
                    <p:pic>
                      <p:nvPicPr>
                        <p:cNvPr id="0" name="Picture 9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676315"/>
              </a:xfrm>
              <a:prstGeom prst="rect">
                <a:avLst/>
              </a:prstGeom>
              <a:noFill/>
              <a:ln>
                <a:noFill/>
              </a:ln>
            </p:spPr>
            <p:txBody>
              <a:bodyPr wrap="square" rtlCol="0">
                <a:spAutoFit/>
              </a:bodyPr>
              <a:lstStyle/>
              <a:p>
                <a:r>
                  <a:rPr lang="en-US" sz="2250" dirty="0">
                    <a:solidFill>
                      <a:schemeClr val="tx2"/>
                    </a:solidFill>
                    <a:latin typeface="Trebuchet MS" pitchFamily="34" charset="0"/>
                  </a:rPr>
                  <a:t>Student</a:t>
                </a:r>
                <a:r>
                  <a:rPr lang="en-US" sz="2250" baseline="0" dirty="0">
                    <a:solidFill>
                      <a:schemeClr val="tx2"/>
                    </a:solidFill>
                    <a:latin typeface="Trebuchet MS" pitchFamily="34" charset="0"/>
                  </a:rPr>
                  <a:t> discounts are available on our </a:t>
                </a:r>
                <a:r>
                  <a:rPr lang="en-US" sz="2250" baseline="0" dirty="0" err="1">
                    <a:solidFill>
                      <a:schemeClr val="tx2"/>
                    </a:solidFill>
                    <a:latin typeface="Trebuchet MS" pitchFamily="34" charset="0"/>
                  </a:rPr>
                  <a:t>Facebook</a:t>
                </a:r>
                <a:r>
                  <a:rPr lang="en-US" sz="2250" baseline="0" dirty="0">
                    <a:solidFill>
                      <a:schemeClr val="tx2"/>
                    </a:solidFill>
                    <a:latin typeface="Trebuchet MS" pitchFamily="34" charset="0"/>
                  </a:rPr>
                  <a:t> page.</a:t>
                </a:r>
                <a:br>
                  <a:rPr lang="en-US" sz="2250" baseline="0" dirty="0">
                    <a:solidFill>
                      <a:schemeClr val="tx2"/>
                    </a:solidFill>
                    <a:latin typeface="Trebuchet MS" pitchFamily="34" charset="0"/>
                  </a:rPr>
                </a:br>
                <a:r>
                  <a:rPr lang="en-US" sz="2250" baseline="0" dirty="0">
                    <a:solidFill>
                      <a:schemeClr val="tx2"/>
                    </a:solidFill>
                    <a:latin typeface="Trebuchet MS" pitchFamily="34" charset="0"/>
                  </a:rPr>
                  <a:t>Go to </a:t>
                </a:r>
                <a:r>
                  <a:rPr lang="en-US" sz="2250" u="sng" baseline="0" dirty="0">
                    <a:solidFill>
                      <a:schemeClr val="tx2"/>
                    </a:solidFill>
                    <a:latin typeface="Trebuchet MS" pitchFamily="34" charset="0"/>
                  </a:rPr>
                  <a:t>PosterPresentations.com</a:t>
                </a:r>
                <a:r>
                  <a:rPr lang="en-US" sz="2250" baseline="0" dirty="0">
                    <a:solidFill>
                      <a:schemeClr val="tx2"/>
                    </a:solidFill>
                    <a:latin typeface="Trebuchet MS" pitchFamily="34" charset="0"/>
                  </a:rPr>
                  <a:t> and click on the FB icon. </a:t>
                </a:r>
                <a:endParaRPr lang="en-US" sz="2250" dirty="0">
                  <a:solidFill>
                    <a:schemeClr val="tx2"/>
                  </a:solidFill>
                  <a:latin typeface="Trebuchet MS" pitchFamily="34" charset="0"/>
                </a:endParaRPr>
              </a:p>
            </p:txBody>
          </p:sp>
        </p:grpSp>
      </p:grpSp>
      <p:sp>
        <p:nvSpPr>
          <p:cNvPr id="6" name="Rectangle 5"/>
          <p:cNvSpPr/>
          <p:nvPr userDrawn="1"/>
        </p:nvSpPr>
        <p:spPr>
          <a:xfrm>
            <a:off x="0" y="-55065"/>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66" name="Rectangle 65"/>
          <p:cNvSpPr/>
          <p:nvPr userDrawn="1"/>
        </p:nvSpPr>
        <p:spPr>
          <a:xfrm>
            <a:off x="5715" y="4742488"/>
            <a:ext cx="411480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67" name="TextBox 66"/>
          <p:cNvSpPr txBox="1"/>
          <p:nvPr userDrawn="1"/>
        </p:nvSpPr>
        <p:spPr>
          <a:xfrm>
            <a:off x="41706757" y="31252910"/>
            <a:ext cx="7152728" cy="1297046"/>
          </a:xfrm>
          <a:prstGeom prst="rect">
            <a:avLst/>
          </a:prstGeom>
          <a:noFill/>
        </p:spPr>
        <p:txBody>
          <a:bodyPr wrap="square" lIns="61223" tIns="30610" rIns="61223" bIns="30610" rtlCol="0">
            <a:spAutoFit/>
          </a:bodyPr>
          <a:lstStyle/>
          <a:p>
            <a:pPr marL="375047" indent="-375047">
              <a:lnSpc>
                <a:spcPts val="2438"/>
              </a:lnSpc>
            </a:pPr>
            <a:r>
              <a:rPr lang="en-US" sz="2625" dirty="0">
                <a:solidFill>
                  <a:schemeClr val="bg1"/>
                </a:solidFill>
              </a:rPr>
              <a:t>© 2015</a:t>
            </a:r>
            <a:r>
              <a:rPr lang="en-US" sz="2625" baseline="0" dirty="0">
                <a:solidFill>
                  <a:schemeClr val="bg1"/>
                </a:solidFill>
              </a:rPr>
              <a:t> </a:t>
            </a:r>
            <a:r>
              <a:rPr lang="en-US" sz="2625" dirty="0">
                <a:solidFill>
                  <a:schemeClr val="bg1"/>
                </a:solidFill>
              </a:rPr>
              <a:t>PosterPresentations.com</a:t>
            </a:r>
            <a:br>
              <a:rPr lang="en-US" sz="2625" dirty="0">
                <a:solidFill>
                  <a:schemeClr val="bg1"/>
                </a:solidFill>
              </a:rPr>
            </a:br>
            <a:r>
              <a:rPr lang="en-US" sz="2250" dirty="0">
                <a:solidFill>
                  <a:schemeClr val="bg1"/>
                </a:solidFill>
              </a:rPr>
              <a:t>2117 Fourth Street ,</a:t>
            </a:r>
            <a:r>
              <a:rPr lang="en-US" sz="2250" baseline="0" dirty="0">
                <a:solidFill>
                  <a:schemeClr val="bg1"/>
                </a:solidFill>
              </a:rPr>
              <a:t> Unit C</a:t>
            </a:r>
          </a:p>
          <a:p>
            <a:pPr marL="375047" indent="-375047">
              <a:lnSpc>
                <a:spcPts val="2438"/>
              </a:lnSpc>
            </a:pPr>
            <a:r>
              <a:rPr lang="en-US" sz="2250" baseline="0" dirty="0">
                <a:solidFill>
                  <a:schemeClr val="bg1"/>
                </a:solidFill>
              </a:rPr>
              <a:t>	Berkeley CA </a:t>
            </a:r>
            <a:r>
              <a:rPr lang="en-US" sz="1875" baseline="0" dirty="0">
                <a:solidFill>
                  <a:schemeClr val="bg1"/>
                </a:solidFill>
              </a:rPr>
              <a:t>94710</a:t>
            </a:r>
            <a:endParaRPr lang="en-US" sz="2250" baseline="0" dirty="0">
              <a:solidFill>
                <a:schemeClr val="bg1"/>
              </a:solidFill>
            </a:endParaRPr>
          </a:p>
          <a:p>
            <a:pPr marL="375047" indent="-375047">
              <a:lnSpc>
                <a:spcPts val="2438"/>
              </a:lnSpc>
            </a:pPr>
            <a:r>
              <a:rPr lang="en-US" sz="2250" b="1" baseline="0" dirty="0">
                <a:solidFill>
                  <a:srgbClr val="FFFF00"/>
                </a:solidFill>
              </a:rPr>
              <a:t>	posterpresenter@gmail.com</a:t>
            </a:r>
            <a:endParaRPr lang="en-US" sz="2625"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114594" rtl="0" eaLnBrk="1" latinLnBrk="0" hangingPunct="1">
        <a:spcBef>
          <a:spcPct val="0"/>
        </a:spcBef>
        <a:buNone/>
        <a:defRPr sz="8250" kern="1200">
          <a:solidFill>
            <a:schemeClr val="bg1"/>
          </a:solidFill>
          <a:latin typeface="Trebuchet MS" pitchFamily="34" charset="0"/>
          <a:ea typeface="+mj-ea"/>
          <a:cs typeface="+mj-cs"/>
        </a:defRPr>
      </a:lvl1pPr>
    </p:titleStyle>
    <p:bodyStyle>
      <a:lvl1pPr marL="1542973" indent="-1542973" algn="l" defTabSz="4114594" rtl="0" eaLnBrk="1" latinLnBrk="0" hangingPunct="1">
        <a:spcBef>
          <a:spcPct val="20000"/>
        </a:spcBef>
        <a:buFont typeface="Arial" pitchFamily="34" charset="0"/>
        <a:buChar char="•"/>
        <a:defRPr sz="14438" kern="1200">
          <a:solidFill>
            <a:schemeClr val="tx1"/>
          </a:solidFill>
          <a:latin typeface="+mn-lt"/>
          <a:ea typeface="+mn-ea"/>
          <a:cs typeface="+mn-cs"/>
        </a:defRPr>
      </a:lvl1pPr>
      <a:lvl2pPr marL="3343108" indent="-1285810" algn="l" defTabSz="4114594" rtl="0" eaLnBrk="1" latinLnBrk="0" hangingPunct="1">
        <a:spcBef>
          <a:spcPct val="20000"/>
        </a:spcBef>
        <a:buFont typeface="Arial" pitchFamily="34" charset="0"/>
        <a:buChar char="–"/>
        <a:defRPr sz="12656" kern="1200">
          <a:solidFill>
            <a:schemeClr val="tx1"/>
          </a:solidFill>
          <a:latin typeface="+mn-lt"/>
          <a:ea typeface="+mn-ea"/>
          <a:cs typeface="+mn-cs"/>
        </a:defRPr>
      </a:lvl2pPr>
      <a:lvl3pPr marL="5143243" indent="-1028649" algn="l" defTabSz="4114594" rtl="0" eaLnBrk="1" latinLnBrk="0" hangingPunct="1">
        <a:spcBef>
          <a:spcPct val="20000"/>
        </a:spcBef>
        <a:buFont typeface="Arial" pitchFamily="34" charset="0"/>
        <a:buChar char="•"/>
        <a:defRPr sz="10875" kern="1200">
          <a:solidFill>
            <a:schemeClr val="tx1"/>
          </a:solidFill>
          <a:latin typeface="+mn-lt"/>
          <a:ea typeface="+mn-ea"/>
          <a:cs typeface="+mn-cs"/>
        </a:defRPr>
      </a:lvl3pPr>
      <a:lvl4pPr marL="720054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7837"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114594" rtl="0" eaLnBrk="1" latinLnBrk="0" hangingPunct="1">
        <a:defRPr sz="8063" kern="1200">
          <a:solidFill>
            <a:schemeClr val="tx1"/>
          </a:solidFill>
          <a:latin typeface="+mn-lt"/>
          <a:ea typeface="+mn-ea"/>
          <a:cs typeface="+mn-cs"/>
        </a:defRPr>
      </a:lvl1pPr>
      <a:lvl2pPr marL="2057298" algn="l" defTabSz="4114594" rtl="0" eaLnBrk="1" latinLnBrk="0" hangingPunct="1">
        <a:defRPr sz="8063" kern="1200">
          <a:solidFill>
            <a:schemeClr val="tx1"/>
          </a:solidFill>
          <a:latin typeface="+mn-lt"/>
          <a:ea typeface="+mn-ea"/>
          <a:cs typeface="+mn-cs"/>
        </a:defRPr>
      </a:lvl2pPr>
      <a:lvl3pPr marL="4114594" algn="l" defTabSz="4114594" rtl="0" eaLnBrk="1" latinLnBrk="0" hangingPunct="1">
        <a:defRPr sz="8063" kern="1200">
          <a:solidFill>
            <a:schemeClr val="tx1"/>
          </a:solidFill>
          <a:latin typeface="+mn-lt"/>
          <a:ea typeface="+mn-ea"/>
          <a:cs typeface="+mn-cs"/>
        </a:defRPr>
      </a:lvl3pPr>
      <a:lvl4pPr marL="6171892" algn="l" defTabSz="4114594" rtl="0" eaLnBrk="1" latinLnBrk="0" hangingPunct="1">
        <a:defRPr sz="8063" kern="1200">
          <a:solidFill>
            <a:schemeClr val="tx1"/>
          </a:solidFill>
          <a:latin typeface="+mn-lt"/>
          <a:ea typeface="+mn-ea"/>
          <a:cs typeface="+mn-cs"/>
        </a:defRPr>
      </a:lvl4pPr>
      <a:lvl5pPr marL="8229188" algn="l" defTabSz="4114594" rtl="0" eaLnBrk="1" latinLnBrk="0" hangingPunct="1">
        <a:defRPr sz="8063" kern="1200">
          <a:solidFill>
            <a:schemeClr val="tx1"/>
          </a:solidFill>
          <a:latin typeface="+mn-lt"/>
          <a:ea typeface="+mn-ea"/>
          <a:cs typeface="+mn-cs"/>
        </a:defRPr>
      </a:lvl5pPr>
      <a:lvl6pPr marL="10286486" algn="l" defTabSz="4114594" rtl="0" eaLnBrk="1" latinLnBrk="0" hangingPunct="1">
        <a:defRPr sz="8063" kern="1200">
          <a:solidFill>
            <a:schemeClr val="tx1"/>
          </a:solidFill>
          <a:latin typeface="+mn-lt"/>
          <a:ea typeface="+mn-ea"/>
          <a:cs typeface="+mn-cs"/>
        </a:defRPr>
      </a:lvl6pPr>
      <a:lvl7pPr marL="12343784" algn="l" defTabSz="4114594" rtl="0" eaLnBrk="1" latinLnBrk="0" hangingPunct="1">
        <a:defRPr sz="8063" kern="1200">
          <a:solidFill>
            <a:schemeClr val="tx1"/>
          </a:solidFill>
          <a:latin typeface="+mn-lt"/>
          <a:ea typeface="+mn-ea"/>
          <a:cs typeface="+mn-cs"/>
        </a:defRPr>
      </a:lvl7pPr>
      <a:lvl8pPr marL="14401080" algn="l" defTabSz="4114594" rtl="0" eaLnBrk="1" latinLnBrk="0" hangingPunct="1">
        <a:defRPr sz="8063" kern="1200">
          <a:solidFill>
            <a:schemeClr val="tx1"/>
          </a:solidFill>
          <a:latin typeface="+mn-lt"/>
          <a:ea typeface="+mn-ea"/>
          <a:cs typeface="+mn-cs"/>
        </a:defRPr>
      </a:lvl8pPr>
      <a:lvl9pPr marL="16458378" algn="l" defTabSz="4114594" rtl="0" eaLnBrk="1" latinLnBrk="0" hangingPunct="1">
        <a:defRPr sz="806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018" y="31869602"/>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10" name="Text Box 14"/>
          <p:cNvSpPr txBox="1">
            <a:spLocks noChangeArrowheads="1"/>
          </p:cNvSpPr>
          <p:nvPr/>
        </p:nvSpPr>
        <p:spPr bwMode="auto">
          <a:xfrm>
            <a:off x="1391416" y="32306274"/>
            <a:ext cx="2357438" cy="321495"/>
          </a:xfrm>
          <a:prstGeom prst="rect">
            <a:avLst/>
          </a:prstGeom>
          <a:noFill/>
          <a:ln w="9525">
            <a:noFill/>
            <a:miter lim="800000"/>
            <a:headEnd/>
            <a:tailEnd/>
          </a:ln>
          <a:effectLst/>
        </p:spPr>
        <p:txBody>
          <a:bodyPr lIns="85559" tIns="42772" rIns="85559" bIns="42772">
            <a:spAutoFit/>
          </a:bodyPr>
          <a:lstStyle/>
          <a:p>
            <a:pPr eaLnBrk="0" hangingPunct="0">
              <a:lnSpc>
                <a:spcPct val="65000"/>
              </a:lnSpc>
              <a:spcBef>
                <a:spcPct val="50000"/>
              </a:spcBef>
              <a:defRPr/>
            </a:pPr>
            <a:r>
              <a:rPr lang="en-US" sz="469"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31" b="1" dirty="0">
                <a:solidFill>
                  <a:schemeClr val="bg1">
                    <a:lumMod val="75000"/>
                  </a:schemeClr>
                </a:solidFill>
                <a:latin typeface="Arial" charset="0"/>
              </a:rPr>
              <a:t>www.PosterPresentations.com</a:t>
            </a:r>
          </a:p>
        </p:txBody>
      </p:sp>
      <p:cxnSp>
        <p:nvCxnSpPr>
          <p:cNvPr id="38" name="Straight Connector 37"/>
          <p:cNvCxnSpPr/>
          <p:nvPr/>
        </p:nvCxnSpPr>
        <p:spPr>
          <a:xfrm flipV="1">
            <a:off x="-13074938" y="11526118"/>
            <a:ext cx="1272884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1397975" y="-55065"/>
            <a:ext cx="10370755"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50" b="1" spc="563" dirty="0">
                  <a:solidFill>
                    <a:schemeClr val="bg1"/>
                  </a:solidFill>
                  <a:latin typeface="Trebuchet MS" pitchFamily="34" charset="0"/>
                </a:rPr>
                <a:t>QUICK START (cont.)</a:t>
              </a:r>
            </a:p>
            <a:p>
              <a:pPr algn="ctr"/>
              <a:endParaRPr lang="en-US" sz="3375"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How to change the template color theme</a:t>
              </a:r>
            </a:p>
            <a:p>
              <a:pPr marL="0" marR="0" lvl="2" indent="0" algn="l" defTabSz="107156"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50" b="0" spc="0" baseline="0" dirty="0">
                  <a:solidFill>
                    <a:schemeClr val="bg1">
                      <a:lumMod val="75000"/>
                    </a:schemeClr>
                  </a:solidFill>
                  <a:latin typeface="Trebuchet MS" pitchFamily="34" charset="0"/>
                </a:rPr>
                <a:t>also create your own color theme.</a:t>
              </a:r>
            </a:p>
            <a:p>
              <a:pPr marL="0" marR="0" lvl="2"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r>
                <a:rPr lang="en-US" sz="225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Text</a:t>
              </a:r>
            </a:p>
            <a:p>
              <a:pPr marL="3061395" lvl="2" indent="0" algn="l" defTabSz="107156"/>
              <a:r>
                <a:rPr lang="en-US" sz="225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23445" lvl="2"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 </a:t>
              </a:r>
              <a:r>
                <a:rPr kumimoji="0" lang="en-US" sz="3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250" b="0" baseline="0" dirty="0">
                <a:solidFill>
                  <a:schemeClr val="bg1">
                    <a:lumMod val="75000"/>
                  </a:schemeClr>
                </a:solidFill>
                <a:latin typeface="Trebuchet MS" pitchFamily="34" charset="0"/>
              </a:endParaRPr>
            </a:p>
            <a:p>
              <a:pPr marL="1423445" lvl="2"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Tables</a:t>
              </a:r>
            </a:p>
            <a:p>
              <a:pPr marL="1622227" lvl="1" indent="0" algn="l" defTabSz="107156"/>
              <a:r>
                <a:rPr lang="en-US" sz="2250" b="0" baseline="0" dirty="0">
                  <a:solidFill>
                    <a:schemeClr val="bg1">
                      <a:lumMod val="75000"/>
                    </a:schemeClr>
                  </a:solidFill>
                  <a:latin typeface="Trebuchet MS" pitchFamily="34" charset="0"/>
                </a:rPr>
                <a:t>To add a table from scratch go to the INSERT menu and </a:t>
              </a:r>
              <a:br>
                <a:rPr lang="en-US" sz="2250" b="0" baseline="0" dirty="0">
                  <a:solidFill>
                    <a:schemeClr val="bg1">
                      <a:lumMod val="75000"/>
                    </a:schemeClr>
                  </a:solidFill>
                  <a:latin typeface="Trebuchet MS" pitchFamily="34" charset="0"/>
                </a:rPr>
              </a:br>
              <a:r>
                <a:rPr lang="en-US" sz="2250" b="0" baseline="0" dirty="0">
                  <a:solidFill>
                    <a:schemeClr val="bg1">
                      <a:lumMod val="75000"/>
                    </a:schemeClr>
                  </a:solidFill>
                  <a:latin typeface="Trebuchet MS" pitchFamily="34" charset="0"/>
                </a:rPr>
                <a:t>click on TABLE. A drop-down box will help you select rows and columns. </a:t>
              </a:r>
            </a:p>
            <a:p>
              <a:pPr marL="0" lvl="0" indent="0" algn="l" defTabSz="107156"/>
              <a:r>
                <a:rPr lang="en-US" sz="225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23445" rtl="0" eaLnBrk="1" fontAlgn="auto" latinLnBrk="0" hangingPunct="1">
                <a:lnSpc>
                  <a:spcPct val="100000"/>
                </a:lnSpc>
                <a:spcBef>
                  <a:spcPts val="0"/>
                </a:spcBef>
                <a:spcAft>
                  <a:spcPts val="0"/>
                </a:spcAft>
                <a:buClrTx/>
                <a:buSzTx/>
                <a:buFontTx/>
                <a:buNone/>
                <a:tabLst/>
                <a:defRPr/>
              </a:pPr>
              <a:endParaRPr kumimoji="0" lang="en-US" sz="3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625"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62" name="Image" r:id="rId4" imgW="4571429" imgH="1688889" progId="">
                    <p:embed/>
                  </p:oleObj>
                </mc:Choice>
                <mc:Fallback>
                  <p:oleObj name="Image" r:id="rId4" imgW="4571429" imgH="1688889" progId="">
                    <p:embed/>
                    <p:pic>
                      <p:nvPicPr>
                        <p:cNvPr id="0" name="Picture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 name="Picture 46"/>
            <p:cNvPicPr>
              <a:picLocks noChangeAspect="1"/>
            </p:cNvPicPr>
            <p:nvPr userDrawn="1"/>
          </p:nvPicPr>
          <p:blipFill>
            <a:blip r:embed="rId6" cstate="print"/>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63" name="Image" r:id="rId7" imgW="1574603" imgH="1053968" progId="">
                    <p:embed/>
                  </p:oleObj>
                </mc:Choice>
                <mc:Fallback>
                  <p:oleObj name="Image" r:id="rId7" imgW="1574603" imgH="1053968" progId="">
                    <p:embed/>
                    <p:pic>
                      <p:nvPicPr>
                        <p:cNvPr id="0" name="Picture 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676315"/>
              </a:xfrm>
              <a:prstGeom prst="rect">
                <a:avLst/>
              </a:prstGeom>
              <a:noFill/>
              <a:ln>
                <a:noFill/>
              </a:ln>
            </p:spPr>
            <p:txBody>
              <a:bodyPr wrap="square" rtlCol="0">
                <a:spAutoFit/>
              </a:bodyPr>
              <a:lstStyle/>
              <a:p>
                <a:r>
                  <a:rPr lang="en-US" sz="2250" dirty="0">
                    <a:solidFill>
                      <a:schemeClr val="tx2"/>
                    </a:solidFill>
                    <a:latin typeface="Trebuchet MS" pitchFamily="34" charset="0"/>
                  </a:rPr>
                  <a:t>Student</a:t>
                </a:r>
                <a:r>
                  <a:rPr lang="en-US" sz="2250" baseline="0" dirty="0">
                    <a:solidFill>
                      <a:schemeClr val="tx2"/>
                    </a:solidFill>
                    <a:latin typeface="Trebuchet MS" pitchFamily="34" charset="0"/>
                  </a:rPr>
                  <a:t> discounts are available on our </a:t>
                </a:r>
                <a:r>
                  <a:rPr lang="en-US" sz="2250" baseline="0" dirty="0" err="1">
                    <a:solidFill>
                      <a:schemeClr val="tx2"/>
                    </a:solidFill>
                    <a:latin typeface="Trebuchet MS" pitchFamily="34" charset="0"/>
                  </a:rPr>
                  <a:t>Facebook</a:t>
                </a:r>
                <a:r>
                  <a:rPr lang="en-US" sz="2250" baseline="0" dirty="0">
                    <a:solidFill>
                      <a:schemeClr val="tx2"/>
                    </a:solidFill>
                    <a:latin typeface="Trebuchet MS" pitchFamily="34" charset="0"/>
                  </a:rPr>
                  <a:t> page.</a:t>
                </a:r>
                <a:br>
                  <a:rPr lang="en-US" sz="2250" baseline="0" dirty="0">
                    <a:solidFill>
                      <a:schemeClr val="tx2"/>
                    </a:solidFill>
                    <a:latin typeface="Trebuchet MS" pitchFamily="34" charset="0"/>
                  </a:rPr>
                </a:br>
                <a:r>
                  <a:rPr lang="en-US" sz="2250" baseline="0" dirty="0">
                    <a:solidFill>
                      <a:schemeClr val="tx2"/>
                    </a:solidFill>
                    <a:latin typeface="Trebuchet MS" pitchFamily="34" charset="0"/>
                  </a:rPr>
                  <a:t>Go to </a:t>
                </a:r>
                <a:r>
                  <a:rPr lang="en-US" sz="2250" u="sng" baseline="0" dirty="0">
                    <a:solidFill>
                      <a:schemeClr val="tx2"/>
                    </a:solidFill>
                    <a:latin typeface="Trebuchet MS" pitchFamily="34" charset="0"/>
                  </a:rPr>
                  <a:t>PosterPresentations.com</a:t>
                </a:r>
                <a:r>
                  <a:rPr lang="en-US" sz="2250" baseline="0" dirty="0">
                    <a:solidFill>
                      <a:schemeClr val="tx2"/>
                    </a:solidFill>
                    <a:latin typeface="Trebuchet MS" pitchFamily="34" charset="0"/>
                  </a:rPr>
                  <a:t> and click on the FB icon. </a:t>
                </a:r>
                <a:endParaRPr lang="en-US" sz="2250" dirty="0">
                  <a:solidFill>
                    <a:schemeClr val="tx2"/>
                  </a:solidFill>
                  <a:latin typeface="Trebuchet MS" pitchFamily="34" charset="0"/>
                </a:endParaRPr>
              </a:p>
            </p:txBody>
          </p:sp>
        </p:grpSp>
      </p:grpSp>
      <p:grpSp>
        <p:nvGrpSpPr>
          <p:cNvPr id="54" name="Group 53"/>
          <p:cNvGrpSpPr/>
          <p:nvPr userDrawn="1"/>
        </p:nvGrpSpPr>
        <p:grpSpPr>
          <a:xfrm>
            <a:off x="-10523614" y="-1"/>
            <a:ext cx="10330186"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423445" rtl="0" eaLnBrk="1" fontAlgn="auto" latinLnBrk="0" hangingPunct="1">
                <a:lnSpc>
                  <a:spcPct val="100000"/>
                </a:lnSpc>
                <a:spcBef>
                  <a:spcPts val="0"/>
                </a:spcBef>
                <a:spcAft>
                  <a:spcPts val="0"/>
                </a:spcAft>
                <a:buClrTx/>
                <a:buSzTx/>
                <a:buFontTx/>
                <a:buNone/>
                <a:tabLst/>
                <a:defRPr/>
              </a:pPr>
              <a:r>
                <a:rPr lang="en-US" sz="3000" b="1" spc="0" dirty="0">
                  <a:solidFill>
                    <a:srgbClr val="FF0000"/>
                  </a:solidFill>
                  <a:latin typeface="Trebuchet MS" pitchFamily="34" charset="0"/>
                </a:rPr>
                <a:t>(—THIS SIDEBAR DOES NOT PRINT—)</a:t>
              </a:r>
              <a:endParaRPr lang="en-US" sz="3000" b="1" spc="563" dirty="0">
                <a:solidFill>
                  <a:schemeClr val="bg1"/>
                </a:solidFill>
                <a:latin typeface="Trebuchet MS" pitchFamily="34" charset="0"/>
              </a:endParaRPr>
            </a:p>
            <a:p>
              <a:pPr algn="ctr"/>
              <a:r>
                <a:rPr lang="en-US" sz="3750" b="1" spc="563" dirty="0">
                  <a:solidFill>
                    <a:schemeClr val="bg1"/>
                  </a:solidFill>
                  <a:latin typeface="Trebuchet MS" pitchFamily="34" charset="0"/>
                </a:rPr>
                <a:t>DESIGN</a:t>
              </a:r>
              <a:r>
                <a:rPr lang="en-US" sz="3750" b="1" spc="563" baseline="0" dirty="0">
                  <a:solidFill>
                    <a:schemeClr val="bg1"/>
                  </a:solidFill>
                  <a:latin typeface="Trebuchet MS" pitchFamily="34" charset="0"/>
                </a:rPr>
                <a:t> </a:t>
              </a:r>
              <a:r>
                <a:rPr lang="en-US" sz="3750" b="1" spc="563" dirty="0">
                  <a:solidFill>
                    <a:schemeClr val="bg1"/>
                  </a:solidFill>
                  <a:latin typeface="Trebuchet MS" pitchFamily="34" charset="0"/>
                </a:rPr>
                <a:t>GUIDE</a:t>
              </a:r>
            </a:p>
            <a:p>
              <a:pPr algn="ctr"/>
              <a:endParaRPr lang="en-US" sz="2625" b="1" dirty="0">
                <a:latin typeface="Trebuchet MS" pitchFamily="34" charset="0"/>
              </a:endParaRPr>
            </a:p>
            <a:p>
              <a:pPr defTabSz="3530287"/>
              <a:r>
                <a:rPr lang="en-US" sz="2625" i="0" dirty="0">
                  <a:latin typeface="Trebuchet MS" pitchFamily="34" charset="0"/>
                </a:rPr>
                <a:t>This PowerPoint</a:t>
              </a:r>
              <a:r>
                <a:rPr lang="en-US" sz="2625" i="0" baseline="0" dirty="0">
                  <a:latin typeface="Trebuchet MS" pitchFamily="34" charset="0"/>
                </a:rPr>
                <a:t> </a:t>
              </a:r>
              <a:r>
                <a:rPr lang="en-US" sz="2625" i="0" dirty="0">
                  <a:latin typeface="Trebuchet MS" pitchFamily="34" charset="0"/>
                </a:rPr>
                <a:t>2007 template produces</a:t>
              </a:r>
              <a:r>
                <a:rPr lang="en-US" sz="2625" i="0" baseline="0" dirty="0">
                  <a:latin typeface="Trebuchet MS" pitchFamily="34" charset="0"/>
                </a:rPr>
                <a:t> </a:t>
              </a:r>
              <a:r>
                <a:rPr lang="en-US" sz="2625" i="0" dirty="0">
                  <a:latin typeface="Trebuchet MS" pitchFamily="34" charset="0"/>
                </a:rPr>
                <a:t>a 36”x48” presentation poster. </a:t>
              </a:r>
              <a:r>
                <a:rPr lang="en-US" sz="2625" dirty="0">
                  <a:latin typeface="Trebuchet MS" pitchFamily="34" charset="0"/>
                </a:rPr>
                <a:t>You</a:t>
              </a:r>
              <a:r>
                <a:rPr lang="en-US" sz="2625" baseline="0" dirty="0">
                  <a:latin typeface="Trebuchet MS" pitchFamily="34" charset="0"/>
                </a:rPr>
                <a:t> can u</a:t>
              </a:r>
              <a:r>
                <a:rPr lang="en-US" sz="2625" dirty="0">
                  <a:latin typeface="Trebuchet MS" pitchFamily="34" charset="0"/>
                </a:rPr>
                <a:t>se</a:t>
              </a:r>
              <a:r>
                <a:rPr lang="en-US" sz="2625" baseline="0" dirty="0">
                  <a:latin typeface="Trebuchet MS" pitchFamily="34" charset="0"/>
                </a:rPr>
                <a:t> it to create your research poster and </a:t>
              </a:r>
              <a:r>
                <a:rPr lang="en-US" sz="2625" dirty="0">
                  <a:latin typeface="Trebuchet MS" pitchFamily="34" charset="0"/>
                </a:rPr>
                <a:t>save valuable time placing titles, subtitles,</a:t>
              </a:r>
              <a:r>
                <a:rPr lang="en-US" sz="2625" baseline="0" dirty="0">
                  <a:latin typeface="Trebuchet MS" pitchFamily="34" charset="0"/>
                </a:rPr>
                <a:t> text, and graphics</a:t>
              </a:r>
              <a:r>
                <a:rPr lang="en-US" sz="2625" dirty="0">
                  <a:latin typeface="Trebuchet MS" pitchFamily="34" charset="0"/>
                </a:rPr>
                <a:t>. </a:t>
              </a:r>
            </a:p>
            <a:p>
              <a:pPr defTabSz="3530287"/>
              <a:endParaRPr lang="en-US" sz="2625" dirty="0">
                <a:latin typeface="Trebuchet MS" pitchFamily="34" charset="0"/>
              </a:endParaRPr>
            </a:p>
            <a:p>
              <a:pPr defTabSz="4114893"/>
              <a:r>
                <a:rPr lang="en-US" sz="2625" dirty="0">
                  <a:latin typeface="Trebuchet MS" pitchFamily="34" charset="0"/>
                </a:rPr>
                <a:t>We provide a series of online tutorials that will guide you through the poster design process and answer your poster production questions. To view our template tutorials, go online to </a:t>
              </a:r>
              <a:r>
                <a:rPr lang="en-US" sz="2625" b="1" dirty="0">
                  <a:solidFill>
                    <a:srgbClr val="FFC000"/>
                  </a:solidFill>
                  <a:latin typeface="Trebuchet MS" pitchFamily="34" charset="0"/>
                </a:rPr>
                <a:t>PosterPresentations.com</a:t>
              </a:r>
              <a:r>
                <a:rPr lang="en-US" sz="2625" b="1" dirty="0">
                  <a:solidFill>
                    <a:schemeClr val="bg1"/>
                  </a:solidFill>
                  <a:latin typeface="Trebuchet MS" pitchFamily="34" charset="0"/>
                </a:rPr>
                <a:t> </a:t>
              </a:r>
              <a:r>
                <a:rPr lang="en-US" sz="2625" dirty="0">
                  <a:solidFill>
                    <a:schemeClr val="bg1"/>
                  </a:solidFill>
                  <a:latin typeface="Trebuchet MS" pitchFamily="34" charset="0"/>
                </a:rPr>
                <a:t>and click on HELP DESK.</a:t>
              </a:r>
            </a:p>
            <a:p>
              <a:pPr defTabSz="4114893"/>
              <a:endParaRPr lang="en-US" sz="2625" dirty="0">
                <a:latin typeface="Trebuchet MS" pitchFamily="34" charset="0"/>
              </a:endParaRPr>
            </a:p>
            <a:p>
              <a:pPr defTabSz="4114893"/>
              <a:r>
                <a:rPr lang="en-US" sz="2625" dirty="0">
                  <a:solidFill>
                    <a:schemeClr val="bg1"/>
                  </a:solidFill>
                  <a:latin typeface="Trebuchet MS" pitchFamily="34" charset="0"/>
                </a:rPr>
                <a:t>When</a:t>
              </a:r>
              <a:r>
                <a:rPr lang="en-US" sz="2625" baseline="0" dirty="0">
                  <a:solidFill>
                    <a:schemeClr val="bg1"/>
                  </a:solidFill>
                  <a:latin typeface="Trebuchet MS" pitchFamily="34" charset="0"/>
                </a:rPr>
                <a:t> you are ready to print your poster</a:t>
              </a:r>
              <a:r>
                <a:rPr lang="en-US" sz="2625" dirty="0">
                  <a:solidFill>
                    <a:schemeClr val="bg1"/>
                  </a:solidFill>
                  <a:latin typeface="Trebuchet MS" pitchFamily="34" charset="0"/>
                </a:rPr>
                <a:t>,</a:t>
              </a:r>
              <a:r>
                <a:rPr lang="en-US" sz="2625" baseline="0" dirty="0">
                  <a:solidFill>
                    <a:schemeClr val="bg1"/>
                  </a:solidFill>
                  <a:latin typeface="Trebuchet MS" pitchFamily="34" charset="0"/>
                </a:rPr>
                <a:t> go online to </a:t>
              </a:r>
              <a:r>
                <a:rPr lang="en-US" sz="2625" b="0" dirty="0">
                  <a:solidFill>
                    <a:schemeClr val="bg1"/>
                  </a:solidFill>
                  <a:latin typeface="Trebuchet MS" pitchFamily="34" charset="0"/>
                </a:rPr>
                <a:t>PosterPresentations.com</a:t>
              </a:r>
              <a:br>
                <a:rPr lang="en-US" sz="2625" dirty="0">
                  <a:solidFill>
                    <a:schemeClr val="bg1"/>
                  </a:solidFill>
                  <a:latin typeface="Trebuchet MS" pitchFamily="34" charset="0"/>
                </a:rPr>
              </a:br>
              <a:endParaRPr lang="en-US" sz="2625" dirty="0">
                <a:solidFill>
                  <a:schemeClr val="bg1"/>
                </a:solidFill>
                <a:latin typeface="Trebuchet MS" pitchFamily="34" charset="0"/>
              </a:endParaRPr>
            </a:p>
            <a:p>
              <a:pPr algn="l" defTabSz="3530287"/>
              <a:r>
                <a:rPr lang="en-US" sz="2625" b="0" dirty="0">
                  <a:solidFill>
                    <a:schemeClr val="bg1"/>
                  </a:solidFill>
                  <a:latin typeface="Trebuchet MS" pitchFamily="34" charset="0"/>
                </a:rPr>
                <a:t>Need</a:t>
              </a:r>
              <a:r>
                <a:rPr lang="en-US" sz="2625" b="0" baseline="0" dirty="0">
                  <a:solidFill>
                    <a:schemeClr val="bg1"/>
                  </a:solidFill>
                  <a:latin typeface="Trebuchet MS" pitchFamily="34" charset="0"/>
                </a:rPr>
                <a:t> assistance? Call us at </a:t>
              </a:r>
              <a:r>
                <a:rPr lang="en-US" sz="2625" b="0" dirty="0">
                  <a:solidFill>
                    <a:srgbClr val="FFC000"/>
                  </a:solidFill>
                  <a:latin typeface="Trebuchet MS" pitchFamily="34" charset="0"/>
                </a:rPr>
                <a:t>1.510.649.3001</a:t>
              </a:r>
            </a:p>
            <a:p>
              <a:pPr algn="l" defTabSz="3530287"/>
              <a:endParaRPr lang="en-US" sz="3375" b="1" dirty="0">
                <a:solidFill>
                  <a:srgbClr val="FFFF00"/>
                </a:solidFill>
                <a:latin typeface="Trebuchet MS" pitchFamily="34" charset="0"/>
              </a:endParaRPr>
            </a:p>
            <a:p>
              <a:pPr algn="ctr"/>
              <a:endParaRPr lang="en-US" sz="2250" b="1" dirty="0">
                <a:solidFill>
                  <a:schemeClr val="bg1"/>
                </a:solidFill>
                <a:latin typeface="Trebuchet MS" pitchFamily="34" charset="0"/>
              </a:endParaRPr>
            </a:p>
            <a:p>
              <a:pPr algn="ctr"/>
              <a:r>
                <a:rPr lang="en-US" sz="3750" b="1" spc="563" dirty="0">
                  <a:solidFill>
                    <a:schemeClr val="bg1"/>
                  </a:solidFill>
                  <a:latin typeface="Trebuchet MS" pitchFamily="34" charset="0"/>
                </a:rPr>
                <a:t>QUICK START</a:t>
              </a:r>
            </a:p>
            <a:p>
              <a:pPr algn="ctr"/>
              <a:endParaRPr lang="en-US" sz="3000"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Zoom in and out</a:t>
              </a:r>
            </a:p>
            <a:p>
              <a:pPr marL="1774031" indent="-1774031" algn="l" defTabSz="797719"/>
              <a:r>
                <a:rPr lang="en-US" sz="2250" b="0" baseline="0" dirty="0">
                  <a:solidFill>
                    <a:schemeClr val="bg1"/>
                  </a:solidFill>
                  <a:latin typeface="Trebuchet MS" pitchFamily="34" charset="0"/>
                </a:rPr>
                <a:t>	</a:t>
              </a:r>
              <a:r>
                <a:rPr lang="en-US" sz="2250" b="0" baseline="0" dirty="0">
                  <a:solidFill>
                    <a:schemeClr val="bg1">
                      <a:lumMod val="75000"/>
                    </a:schemeClr>
                  </a:solidFill>
                  <a:latin typeface="Trebuchet MS" pitchFamily="34" charset="0"/>
                </a:rPr>
                <a:t>As you work on your poster zoom in and out to the level that is more comfortable to you. </a:t>
              </a:r>
            </a:p>
            <a:p>
              <a:pPr marL="1774031" indent="-1774031" algn="l" defTabSz="797719"/>
              <a:r>
                <a:rPr lang="en-US" sz="2250" b="1" baseline="0" dirty="0">
                  <a:solidFill>
                    <a:schemeClr val="bg1">
                      <a:lumMod val="75000"/>
                    </a:schemeClr>
                  </a:solidFill>
                  <a:latin typeface="Trebuchet MS" pitchFamily="34" charset="0"/>
                </a:rPr>
                <a:t>	</a:t>
              </a:r>
              <a:r>
                <a:rPr lang="en-US" sz="2250" b="0" baseline="0" dirty="0">
                  <a:solidFill>
                    <a:schemeClr val="bg1">
                      <a:lumMod val="75000"/>
                    </a:schemeClr>
                  </a:solidFill>
                  <a:latin typeface="Trebuchet MS" pitchFamily="34" charset="0"/>
                </a:rPr>
                <a:t>Go to VIEW &gt; ZOOM.</a:t>
              </a:r>
            </a:p>
            <a:p>
              <a:pPr algn="l"/>
              <a:endParaRPr lang="en-US" sz="2625" b="0"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Title, Authors, and Affiliations</a:t>
              </a:r>
            </a:p>
            <a:p>
              <a:pPr algn="l"/>
              <a:r>
                <a:rPr lang="en-US" sz="2250" b="0" baseline="0" dirty="0">
                  <a:solidFill>
                    <a:schemeClr val="bg1">
                      <a:lumMod val="75000"/>
                    </a:schemeClr>
                  </a:solidFill>
                  <a:latin typeface="Trebuchet MS" pitchFamily="34" charset="0"/>
                </a:rPr>
                <a:t>Start designing your poster by adding the title, the names of the authors, and the affiliated institutions. </a:t>
              </a:r>
              <a:r>
                <a:rPr lang="en-US" sz="225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50" b="0" spc="0"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The font size of your title should be bigger than your name(s) and institution name(s).</a:t>
              </a:r>
            </a:p>
            <a:p>
              <a:pPr algn="l"/>
              <a:br>
                <a:rPr lang="en-US" sz="2625" b="1" baseline="0" dirty="0">
                  <a:solidFill>
                    <a:schemeClr val="bg1"/>
                  </a:solidFill>
                  <a:latin typeface="Trebuchet MS" pitchFamily="34" charset="0"/>
                </a:rPr>
              </a:br>
              <a:endParaRPr lang="en-US" sz="2625" b="1" dirty="0">
                <a:solidFill>
                  <a:schemeClr val="bg1"/>
                </a:solidFill>
                <a:latin typeface="Trebuchet MS" pitchFamily="34" charset="0"/>
              </a:endParaRPr>
            </a:p>
            <a:p>
              <a:pPr algn="ctr"/>
              <a:endParaRPr lang="en-US" sz="2625" b="1" dirty="0">
                <a:solidFill>
                  <a:srgbClr val="FFC000"/>
                </a:solidFill>
                <a:latin typeface="Trebuchet MS" pitchFamily="34" charset="0"/>
              </a:endParaRPr>
            </a:p>
            <a:p>
              <a:pPr algn="ctr"/>
              <a:endParaRPr lang="en-US" sz="2625" b="1" dirty="0">
                <a:solidFill>
                  <a:srgbClr val="FFC000"/>
                </a:solidFill>
                <a:latin typeface="Trebuchet MS" pitchFamily="34" charset="0"/>
              </a:endParaRPr>
            </a:p>
            <a:p>
              <a:pPr algn="ctr"/>
              <a:r>
                <a:rPr lang="en-US" sz="3000" b="1" dirty="0">
                  <a:solidFill>
                    <a:srgbClr val="FFC000"/>
                  </a:solidFill>
                  <a:latin typeface="Trebuchet MS" pitchFamily="34" charset="0"/>
                </a:rPr>
                <a:t>Adding Logos</a:t>
              </a:r>
              <a:r>
                <a:rPr lang="en-US" sz="3000" b="1" baseline="0" dirty="0">
                  <a:solidFill>
                    <a:srgbClr val="FFC000"/>
                  </a:solidFill>
                  <a:latin typeface="Trebuchet MS" pitchFamily="34" charset="0"/>
                </a:rPr>
                <a:t> / Seals</a:t>
              </a:r>
            </a:p>
            <a:p>
              <a:pPr algn="l"/>
              <a:r>
                <a:rPr lang="en-US" sz="225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50" b="0" spc="281"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spc="0"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See if your school’s logo is available on our free poster templates page.</a:t>
              </a:r>
            </a:p>
            <a:p>
              <a:pPr algn="l"/>
              <a:endParaRPr lang="en-US" sz="2250" b="0" baseline="0" dirty="0">
                <a:latin typeface="Trebuchet MS" pitchFamily="34" charset="0"/>
              </a:endParaRPr>
            </a:p>
            <a:p>
              <a:pPr algn="ctr"/>
              <a:r>
                <a:rPr lang="en-US" sz="3000" b="1" baseline="0" dirty="0">
                  <a:solidFill>
                    <a:srgbClr val="FFC000"/>
                  </a:solidFill>
                  <a:latin typeface="Trebuchet MS" pitchFamily="34" charset="0"/>
                </a:rPr>
                <a:t>Photographs / Graphics</a:t>
              </a:r>
            </a:p>
            <a:p>
              <a:pPr algn="l" defTabSz="916781"/>
              <a:r>
                <a:rPr lang="en-US" sz="225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50" b="0" spc="0" baseline="0" dirty="0">
                  <a:solidFill>
                    <a:schemeClr val="bg1">
                      <a:lumMod val="75000"/>
                    </a:schemeClr>
                  </a:solidFill>
                  <a:latin typeface="Trebuchet MS" pitchFamily="34" charset="0"/>
                </a:rPr>
                <a:t>disproportionally.</a:t>
              </a:r>
            </a:p>
            <a:p>
              <a:pPr algn="l" defTabSz="916781"/>
              <a:endParaRPr lang="en-US" sz="2250" b="0" baseline="0" dirty="0">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r>
                <a:rPr lang="en-US" sz="3000" b="1" baseline="0" dirty="0">
                  <a:solidFill>
                    <a:srgbClr val="FFC000"/>
                  </a:solidFill>
                  <a:latin typeface="Trebuchet MS" pitchFamily="34" charset="0"/>
                </a:rPr>
                <a:t>Image Quality Check</a:t>
              </a:r>
            </a:p>
            <a:p>
              <a:pPr lvl="0" algn="l" defTabSz="916781"/>
              <a:r>
                <a:rPr lang="en-US" sz="2250" b="0" baseline="0" dirty="0">
                  <a:solidFill>
                    <a:schemeClr val="bg1">
                      <a:lumMod val="75000"/>
                    </a:schemeClr>
                  </a:solidFill>
                  <a:latin typeface="Trebuchet MS" pitchFamily="34" charset="0"/>
                </a:rPr>
                <a:t>Zoom in and look at your images at 100% magnification. If they look good they will print well. </a:t>
              </a:r>
              <a:endParaRPr lang="en-US" sz="2625"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cstate="print"/>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cstate="print"/>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cstate="print"/>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5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cstate="print"/>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313" b="1" dirty="0">
                      <a:solidFill>
                        <a:schemeClr val="bg1"/>
                      </a:solidFill>
                    </a:rPr>
                    <a:t>DISTORTED</a:t>
                  </a:r>
                  <a:endParaRPr lang="en-US" sz="656" b="1" dirty="0">
                    <a:solidFill>
                      <a:schemeClr val="bg1"/>
                    </a:solidFill>
                  </a:endParaRPr>
                </a:p>
              </p:txBody>
            </p:sp>
          </p:grpSp>
          <p:pic>
            <p:nvPicPr>
              <p:cNvPr id="67" name="Picture 66"/>
              <p:cNvPicPr>
                <a:picLocks noChangeAspect="1"/>
              </p:cNvPicPr>
              <p:nvPr userDrawn="1"/>
            </p:nvPicPr>
            <p:blipFill>
              <a:blip r:embed="rId14" cstate="print"/>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500" dirty="0">
                    <a:solidFill>
                      <a:schemeClr val="bg1"/>
                    </a:solidFill>
                  </a:rPr>
                  <a:t>Corner</a:t>
                </a:r>
                <a:r>
                  <a:rPr lang="en-US" sz="1500" baseline="0" dirty="0">
                    <a:solidFill>
                      <a:schemeClr val="bg1"/>
                    </a:solidFill>
                  </a:rPr>
                  <a:t> handles</a:t>
                </a:r>
                <a:endParaRPr lang="en-US" sz="1500" dirty="0">
                  <a:solidFill>
                    <a:schemeClr val="bg1"/>
                  </a:solidFill>
                </a:endParaRPr>
              </a:p>
            </p:txBody>
          </p:sp>
        </p:grpSp>
        <p:grpSp>
          <p:nvGrpSpPr>
            <p:cNvPr id="60" name="Group 59"/>
            <p:cNvGrpSpPr/>
            <p:nvPr userDrawn="1"/>
          </p:nvGrpSpPr>
          <p:grpSpPr>
            <a:xfrm>
              <a:off x="-10401872" y="27751410"/>
              <a:ext cx="9329168" cy="2453251"/>
              <a:chOff x="-4756415" y="12734136"/>
              <a:chExt cx="4299396"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64" name="Image" r:id="rId15" imgW="1828571" imgH="1117460" progId="">
                      <p:embed/>
                    </p:oleObj>
                  </mc:Choice>
                  <mc:Fallback>
                    <p:oleObj name="Image" r:id="rId15" imgW="1828571" imgH="1117460" progId="">
                      <p:embed/>
                      <p:pic>
                        <p:nvPicPr>
                          <p:cNvPr id="0" name="Picture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65" name="Image" r:id="rId17" imgW="1828571" imgH="1117460" progId="">
                      <p:embed/>
                    </p:oleObj>
                  </mc:Choice>
                  <mc:Fallback>
                    <p:oleObj name="Image" r:id="rId17" imgW="1828571" imgH="1117460" progId="">
                      <p:embed/>
                      <p:pic>
                        <p:nvPicPr>
                          <p:cNvPr id="0" name="Picture 9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TextBox 62"/>
              <p:cNvSpPr txBox="1"/>
              <p:nvPr userDrawn="1"/>
            </p:nvSpPr>
            <p:spPr>
              <a:xfrm rot="16200000">
                <a:off x="-5235785" y="13213506"/>
                <a:ext cx="1117601" cy="158861"/>
              </a:xfrm>
              <a:prstGeom prst="rect">
                <a:avLst/>
              </a:prstGeom>
              <a:noFill/>
            </p:spPr>
            <p:txBody>
              <a:bodyPr wrap="square" lIns="91440" tIns="91440" rIns="91440" bIns="0" rtlCol="0">
                <a:spAutoFit/>
              </a:bodyPr>
              <a:lstStyle/>
              <a:p>
                <a:pPr algn="ctr"/>
                <a:r>
                  <a:rPr lang="en-US" sz="1500" dirty="0">
                    <a:solidFill>
                      <a:srgbClr val="92D050"/>
                    </a:solidFill>
                  </a:rPr>
                  <a:t>Good</a:t>
                </a:r>
                <a:r>
                  <a:rPr lang="en-US" sz="1500" baseline="0" dirty="0">
                    <a:solidFill>
                      <a:srgbClr val="92D050"/>
                    </a:solidFill>
                  </a:rPr>
                  <a:t> </a:t>
                </a:r>
                <a:r>
                  <a:rPr lang="en-US" sz="1500" baseline="0" dirty="0">
                    <a:solidFill>
                      <a:schemeClr val="bg1"/>
                    </a:solidFill>
                  </a:rPr>
                  <a:t>printing quality</a:t>
                </a:r>
                <a:endParaRPr lang="en-US" sz="1500" dirty="0">
                  <a:solidFill>
                    <a:schemeClr val="bg1"/>
                  </a:solidFill>
                </a:endParaRPr>
              </a:p>
            </p:txBody>
          </p:sp>
          <p:sp>
            <p:nvSpPr>
              <p:cNvPr id="64" name="TextBox 63"/>
              <p:cNvSpPr txBox="1"/>
              <p:nvPr userDrawn="1"/>
            </p:nvSpPr>
            <p:spPr>
              <a:xfrm rot="16200000">
                <a:off x="-1095250" y="13223033"/>
                <a:ext cx="1117601" cy="158861"/>
              </a:xfrm>
              <a:prstGeom prst="rect">
                <a:avLst/>
              </a:prstGeom>
              <a:noFill/>
            </p:spPr>
            <p:txBody>
              <a:bodyPr wrap="square" lIns="91440" tIns="91440" rIns="91440" bIns="0" rtlCol="0">
                <a:spAutoFit/>
              </a:bodyPr>
              <a:lstStyle/>
              <a:p>
                <a:pPr algn="ctr"/>
                <a:r>
                  <a:rPr lang="en-US" sz="1500" dirty="0">
                    <a:solidFill>
                      <a:srgbClr val="FF0000"/>
                    </a:solidFill>
                  </a:rPr>
                  <a:t>Bad </a:t>
                </a:r>
                <a:r>
                  <a:rPr lang="en-US" sz="1500" dirty="0">
                    <a:solidFill>
                      <a:schemeClr val="bg1"/>
                    </a:solidFill>
                  </a:rPr>
                  <a:t>printing quality</a:t>
                </a:r>
              </a:p>
            </p:txBody>
          </p:sp>
        </p:grpSp>
      </p:grpSp>
      <p:sp>
        <p:nvSpPr>
          <p:cNvPr id="39" name="Rectangle 38"/>
          <p:cNvSpPr/>
          <p:nvPr userDrawn="1"/>
        </p:nvSpPr>
        <p:spPr>
          <a:xfrm>
            <a:off x="0" y="-55065"/>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1" name="Rounded Rectangle 40"/>
          <p:cNvSpPr/>
          <p:nvPr userDrawn="1"/>
        </p:nvSpPr>
        <p:spPr>
          <a:xfrm>
            <a:off x="27546214" y="5392017"/>
            <a:ext cx="1272884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2" name="Rounded Rectangle 41"/>
          <p:cNvSpPr/>
          <p:nvPr userDrawn="1"/>
        </p:nvSpPr>
        <p:spPr>
          <a:xfrm>
            <a:off x="14209577" y="5370819"/>
            <a:ext cx="1272884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43" name="Rounded Rectangle 42"/>
          <p:cNvSpPr/>
          <p:nvPr userDrawn="1"/>
        </p:nvSpPr>
        <p:spPr>
          <a:xfrm>
            <a:off x="872940" y="5413217"/>
            <a:ext cx="1272884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73" name="Rectangle 72"/>
          <p:cNvSpPr/>
          <p:nvPr userDrawn="1"/>
        </p:nvSpPr>
        <p:spPr>
          <a:xfrm>
            <a:off x="5715" y="4742488"/>
            <a:ext cx="411480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74" name="TextBox 73"/>
          <p:cNvSpPr txBox="1"/>
          <p:nvPr userDrawn="1"/>
        </p:nvSpPr>
        <p:spPr>
          <a:xfrm>
            <a:off x="41703439" y="31169782"/>
            <a:ext cx="7152728" cy="1297046"/>
          </a:xfrm>
          <a:prstGeom prst="rect">
            <a:avLst/>
          </a:prstGeom>
          <a:noFill/>
        </p:spPr>
        <p:txBody>
          <a:bodyPr wrap="square" lIns="61223" tIns="30610" rIns="61223" bIns="30610" rtlCol="0">
            <a:spAutoFit/>
          </a:bodyPr>
          <a:lstStyle/>
          <a:p>
            <a:pPr marL="375047" indent="-375047">
              <a:lnSpc>
                <a:spcPts val="2438"/>
              </a:lnSpc>
            </a:pPr>
            <a:r>
              <a:rPr lang="en-US" sz="2625" dirty="0">
                <a:solidFill>
                  <a:schemeClr val="bg1"/>
                </a:solidFill>
              </a:rPr>
              <a:t>© 2015</a:t>
            </a:r>
            <a:r>
              <a:rPr lang="en-US" sz="2625" baseline="0" dirty="0">
                <a:solidFill>
                  <a:schemeClr val="bg1"/>
                </a:solidFill>
              </a:rPr>
              <a:t> </a:t>
            </a:r>
            <a:r>
              <a:rPr lang="en-US" sz="2625" dirty="0">
                <a:solidFill>
                  <a:schemeClr val="bg1"/>
                </a:solidFill>
              </a:rPr>
              <a:t>PosterPresentations.com</a:t>
            </a:r>
            <a:br>
              <a:rPr lang="en-US" sz="2625" dirty="0">
                <a:solidFill>
                  <a:schemeClr val="bg1"/>
                </a:solidFill>
              </a:rPr>
            </a:br>
            <a:r>
              <a:rPr lang="en-US" sz="2250" dirty="0">
                <a:solidFill>
                  <a:schemeClr val="bg1"/>
                </a:solidFill>
              </a:rPr>
              <a:t>2117 Fourth Street ,</a:t>
            </a:r>
            <a:r>
              <a:rPr lang="en-US" sz="2250" baseline="0" dirty="0">
                <a:solidFill>
                  <a:schemeClr val="bg1"/>
                </a:solidFill>
              </a:rPr>
              <a:t> Unit C</a:t>
            </a:r>
          </a:p>
          <a:p>
            <a:pPr marL="375047" indent="-375047">
              <a:lnSpc>
                <a:spcPts val="2438"/>
              </a:lnSpc>
            </a:pPr>
            <a:r>
              <a:rPr lang="en-US" sz="2250" baseline="0" dirty="0">
                <a:solidFill>
                  <a:schemeClr val="bg1"/>
                </a:solidFill>
              </a:rPr>
              <a:t>	Berkeley CA </a:t>
            </a:r>
            <a:r>
              <a:rPr lang="en-US" sz="1875" baseline="0" dirty="0">
                <a:solidFill>
                  <a:schemeClr val="bg1"/>
                </a:solidFill>
              </a:rPr>
              <a:t>94710</a:t>
            </a:r>
            <a:endParaRPr lang="en-US" sz="2250" baseline="0" dirty="0">
              <a:solidFill>
                <a:schemeClr val="bg1"/>
              </a:solidFill>
            </a:endParaRPr>
          </a:p>
          <a:p>
            <a:pPr marL="375047" indent="-375047">
              <a:lnSpc>
                <a:spcPts val="2438"/>
              </a:lnSpc>
            </a:pPr>
            <a:r>
              <a:rPr lang="en-US" sz="2250" b="1" baseline="0" dirty="0">
                <a:solidFill>
                  <a:srgbClr val="FFFF00"/>
                </a:solidFill>
              </a:rPr>
              <a:t>	posterpresenter@gmail.com</a:t>
            </a:r>
            <a:endParaRPr lang="en-US" sz="2625"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114594" rtl="0" eaLnBrk="1" latinLnBrk="0" hangingPunct="1">
        <a:spcBef>
          <a:spcPct val="0"/>
        </a:spcBef>
        <a:buNone/>
        <a:defRPr sz="8250" kern="1200">
          <a:solidFill>
            <a:schemeClr val="bg1"/>
          </a:solidFill>
          <a:latin typeface="Trebuchet MS" pitchFamily="34" charset="0"/>
          <a:ea typeface="+mj-ea"/>
          <a:cs typeface="+mj-cs"/>
        </a:defRPr>
      </a:lvl1pPr>
    </p:titleStyle>
    <p:bodyStyle>
      <a:lvl1pPr marL="1542973" indent="-1542973" algn="l" defTabSz="4114594" rtl="0" eaLnBrk="1" latinLnBrk="0" hangingPunct="1">
        <a:spcBef>
          <a:spcPct val="20000"/>
        </a:spcBef>
        <a:buFont typeface="Arial" pitchFamily="34" charset="0"/>
        <a:buChar char="•"/>
        <a:defRPr sz="14438" kern="1200">
          <a:solidFill>
            <a:schemeClr val="tx1"/>
          </a:solidFill>
          <a:latin typeface="+mn-lt"/>
          <a:ea typeface="+mn-ea"/>
          <a:cs typeface="+mn-cs"/>
        </a:defRPr>
      </a:lvl1pPr>
      <a:lvl2pPr marL="3343108" indent="-1285810" algn="l" defTabSz="4114594" rtl="0" eaLnBrk="1" latinLnBrk="0" hangingPunct="1">
        <a:spcBef>
          <a:spcPct val="20000"/>
        </a:spcBef>
        <a:buFont typeface="Arial" pitchFamily="34" charset="0"/>
        <a:buChar char="–"/>
        <a:defRPr sz="12656" kern="1200">
          <a:solidFill>
            <a:schemeClr val="tx1"/>
          </a:solidFill>
          <a:latin typeface="+mn-lt"/>
          <a:ea typeface="+mn-ea"/>
          <a:cs typeface="+mn-cs"/>
        </a:defRPr>
      </a:lvl2pPr>
      <a:lvl3pPr marL="5143243" indent="-1028649" algn="l" defTabSz="4114594" rtl="0" eaLnBrk="1" latinLnBrk="0" hangingPunct="1">
        <a:spcBef>
          <a:spcPct val="20000"/>
        </a:spcBef>
        <a:buFont typeface="Arial" pitchFamily="34" charset="0"/>
        <a:buChar char="•"/>
        <a:defRPr sz="10875" kern="1200">
          <a:solidFill>
            <a:schemeClr val="tx1"/>
          </a:solidFill>
          <a:latin typeface="+mn-lt"/>
          <a:ea typeface="+mn-ea"/>
          <a:cs typeface="+mn-cs"/>
        </a:defRPr>
      </a:lvl3pPr>
      <a:lvl4pPr marL="720054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7837"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114594" rtl="0" eaLnBrk="1" latinLnBrk="0" hangingPunct="1">
        <a:defRPr sz="8063" kern="1200">
          <a:solidFill>
            <a:schemeClr val="tx1"/>
          </a:solidFill>
          <a:latin typeface="+mn-lt"/>
          <a:ea typeface="+mn-ea"/>
          <a:cs typeface="+mn-cs"/>
        </a:defRPr>
      </a:lvl1pPr>
      <a:lvl2pPr marL="2057298" algn="l" defTabSz="4114594" rtl="0" eaLnBrk="1" latinLnBrk="0" hangingPunct="1">
        <a:defRPr sz="8063" kern="1200">
          <a:solidFill>
            <a:schemeClr val="tx1"/>
          </a:solidFill>
          <a:latin typeface="+mn-lt"/>
          <a:ea typeface="+mn-ea"/>
          <a:cs typeface="+mn-cs"/>
        </a:defRPr>
      </a:lvl2pPr>
      <a:lvl3pPr marL="4114594" algn="l" defTabSz="4114594" rtl="0" eaLnBrk="1" latinLnBrk="0" hangingPunct="1">
        <a:defRPr sz="8063" kern="1200">
          <a:solidFill>
            <a:schemeClr val="tx1"/>
          </a:solidFill>
          <a:latin typeface="+mn-lt"/>
          <a:ea typeface="+mn-ea"/>
          <a:cs typeface="+mn-cs"/>
        </a:defRPr>
      </a:lvl3pPr>
      <a:lvl4pPr marL="6171892" algn="l" defTabSz="4114594" rtl="0" eaLnBrk="1" latinLnBrk="0" hangingPunct="1">
        <a:defRPr sz="8063" kern="1200">
          <a:solidFill>
            <a:schemeClr val="tx1"/>
          </a:solidFill>
          <a:latin typeface="+mn-lt"/>
          <a:ea typeface="+mn-ea"/>
          <a:cs typeface="+mn-cs"/>
        </a:defRPr>
      </a:lvl4pPr>
      <a:lvl5pPr marL="8229188" algn="l" defTabSz="4114594" rtl="0" eaLnBrk="1" latinLnBrk="0" hangingPunct="1">
        <a:defRPr sz="8063" kern="1200">
          <a:solidFill>
            <a:schemeClr val="tx1"/>
          </a:solidFill>
          <a:latin typeface="+mn-lt"/>
          <a:ea typeface="+mn-ea"/>
          <a:cs typeface="+mn-cs"/>
        </a:defRPr>
      </a:lvl5pPr>
      <a:lvl6pPr marL="10286486" algn="l" defTabSz="4114594" rtl="0" eaLnBrk="1" latinLnBrk="0" hangingPunct="1">
        <a:defRPr sz="8063" kern="1200">
          <a:solidFill>
            <a:schemeClr val="tx1"/>
          </a:solidFill>
          <a:latin typeface="+mn-lt"/>
          <a:ea typeface="+mn-ea"/>
          <a:cs typeface="+mn-cs"/>
        </a:defRPr>
      </a:lvl6pPr>
      <a:lvl7pPr marL="12343784" algn="l" defTabSz="4114594" rtl="0" eaLnBrk="1" latinLnBrk="0" hangingPunct="1">
        <a:defRPr sz="8063" kern="1200">
          <a:solidFill>
            <a:schemeClr val="tx1"/>
          </a:solidFill>
          <a:latin typeface="+mn-lt"/>
          <a:ea typeface="+mn-ea"/>
          <a:cs typeface="+mn-cs"/>
        </a:defRPr>
      </a:lvl7pPr>
      <a:lvl8pPr marL="14401080" algn="l" defTabSz="4114594" rtl="0" eaLnBrk="1" latinLnBrk="0" hangingPunct="1">
        <a:defRPr sz="8063" kern="1200">
          <a:solidFill>
            <a:schemeClr val="tx1"/>
          </a:solidFill>
          <a:latin typeface="+mn-lt"/>
          <a:ea typeface="+mn-ea"/>
          <a:cs typeface="+mn-cs"/>
        </a:defRPr>
      </a:lvl8pPr>
      <a:lvl9pPr marL="16458378" algn="l" defTabSz="4114594" rtl="0" eaLnBrk="1" latinLnBrk="0" hangingPunct="1">
        <a:defRPr sz="806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391416" y="32232602"/>
            <a:ext cx="2357438" cy="321495"/>
          </a:xfrm>
          <a:prstGeom prst="rect">
            <a:avLst/>
          </a:prstGeom>
          <a:noFill/>
          <a:ln w="9525">
            <a:noFill/>
            <a:miter lim="800000"/>
            <a:headEnd/>
            <a:tailEnd/>
          </a:ln>
          <a:effectLst/>
        </p:spPr>
        <p:txBody>
          <a:bodyPr lIns="85559" tIns="42772" rIns="85559" bIns="42772">
            <a:spAutoFit/>
          </a:bodyPr>
          <a:lstStyle/>
          <a:p>
            <a:pPr eaLnBrk="0" hangingPunct="0">
              <a:lnSpc>
                <a:spcPct val="65000"/>
              </a:lnSpc>
              <a:spcBef>
                <a:spcPct val="50000"/>
              </a:spcBef>
              <a:defRPr/>
            </a:pPr>
            <a:r>
              <a:rPr lang="en-US" sz="469"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031" b="1" dirty="0">
                <a:solidFill>
                  <a:schemeClr val="bg1">
                    <a:lumMod val="75000"/>
                  </a:schemeClr>
                </a:solidFill>
                <a:latin typeface="Arial" charset="0"/>
              </a:rPr>
              <a:t>www.PosterPresentations.com</a:t>
            </a:r>
          </a:p>
        </p:txBody>
      </p:sp>
      <p:grpSp>
        <p:nvGrpSpPr>
          <p:cNvPr id="43" name="Group 42"/>
          <p:cNvGrpSpPr/>
          <p:nvPr userDrawn="1"/>
        </p:nvGrpSpPr>
        <p:grpSpPr>
          <a:xfrm>
            <a:off x="41397975" y="-55065"/>
            <a:ext cx="10370755"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750" b="1" spc="563" dirty="0">
                  <a:solidFill>
                    <a:schemeClr val="bg1"/>
                  </a:solidFill>
                  <a:latin typeface="Trebuchet MS" pitchFamily="34" charset="0"/>
                </a:rPr>
                <a:t>QUICK START (cont.)</a:t>
              </a:r>
            </a:p>
            <a:p>
              <a:pPr algn="ctr"/>
              <a:endParaRPr lang="en-US" sz="3375"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How to change the template color theme</a:t>
              </a:r>
            </a:p>
            <a:p>
              <a:pPr marL="0" marR="0" lvl="2" indent="0" algn="l" defTabSz="107156"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50" b="0" spc="0" baseline="0" dirty="0">
                  <a:solidFill>
                    <a:schemeClr val="bg1">
                      <a:lumMod val="75000"/>
                    </a:schemeClr>
                  </a:solidFill>
                  <a:latin typeface="Trebuchet MS" pitchFamily="34" charset="0"/>
                </a:rPr>
                <a:t>also create your own color theme.</a:t>
              </a:r>
            </a:p>
            <a:p>
              <a:pPr marL="0" marR="0" lvl="2"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endParaRPr lang="en-US" sz="2250" b="0" baseline="0" dirty="0">
                <a:solidFill>
                  <a:schemeClr val="bg1">
                    <a:lumMod val="75000"/>
                  </a:schemeClr>
                </a:solidFill>
                <a:latin typeface="Trebuchet MS" pitchFamily="34" charset="0"/>
              </a:endParaRPr>
            </a:p>
            <a:p>
              <a:pPr marL="0" indent="0" algn="l" defTabSz="107156"/>
              <a:r>
                <a:rPr lang="en-US" sz="225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Text</a:t>
              </a:r>
            </a:p>
            <a:p>
              <a:pPr marL="3061395" lvl="2" indent="0" algn="l" defTabSz="107156"/>
              <a:r>
                <a:rPr lang="en-US" sz="225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423445" lvl="2"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lang="en-US" sz="2250" b="0" baseline="0" dirty="0">
                  <a:solidFill>
                    <a:schemeClr val="bg1">
                      <a:lumMod val="75000"/>
                    </a:schemeClr>
                  </a:solidFill>
                  <a:latin typeface="Trebuchet MS" pitchFamily="34" charset="0"/>
                </a:rPr>
                <a:t> </a:t>
              </a:r>
              <a:r>
                <a:rPr kumimoji="0" lang="en-US" sz="3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250" b="0" baseline="0" dirty="0">
                <a:solidFill>
                  <a:schemeClr val="bg1">
                    <a:lumMod val="75000"/>
                  </a:schemeClr>
                </a:solidFill>
                <a:latin typeface="Trebuchet MS" pitchFamily="34" charset="0"/>
              </a:endParaRPr>
            </a:p>
            <a:p>
              <a:pPr marL="1423445" lvl="2" indent="0" algn="l" defTabSz="107156"/>
              <a:endParaRPr lang="en-US" sz="2250" b="0" baseline="0" dirty="0">
                <a:solidFill>
                  <a:schemeClr val="bg1">
                    <a:lumMod val="75000"/>
                  </a:schemeClr>
                </a:solidFill>
                <a:latin typeface="Trebuchet MS" pitchFamily="34" charset="0"/>
              </a:endParaRPr>
            </a:p>
            <a:p>
              <a:pPr algn="ctr"/>
              <a:r>
                <a:rPr lang="en-US" sz="3000" b="1" baseline="0" dirty="0">
                  <a:solidFill>
                    <a:srgbClr val="FFC000"/>
                  </a:solidFill>
                  <a:latin typeface="Trebuchet MS" pitchFamily="34" charset="0"/>
                </a:rPr>
                <a:t>How to add Tables</a:t>
              </a:r>
            </a:p>
            <a:p>
              <a:pPr marL="1622227" lvl="1" indent="0" algn="l" defTabSz="107156"/>
              <a:r>
                <a:rPr lang="en-US" sz="2250" b="0" baseline="0" dirty="0">
                  <a:solidFill>
                    <a:schemeClr val="bg1">
                      <a:lumMod val="75000"/>
                    </a:schemeClr>
                  </a:solidFill>
                  <a:latin typeface="Trebuchet MS" pitchFamily="34" charset="0"/>
                </a:rPr>
                <a:t>To add a table from scratch go to the INSERT menu and </a:t>
              </a:r>
              <a:br>
                <a:rPr lang="en-US" sz="2250" b="0" baseline="0" dirty="0">
                  <a:solidFill>
                    <a:schemeClr val="bg1">
                      <a:lumMod val="75000"/>
                    </a:schemeClr>
                  </a:solidFill>
                  <a:latin typeface="Trebuchet MS" pitchFamily="34" charset="0"/>
                </a:rPr>
              </a:br>
              <a:r>
                <a:rPr lang="en-US" sz="2250" b="0" baseline="0" dirty="0">
                  <a:solidFill>
                    <a:schemeClr val="bg1">
                      <a:lumMod val="75000"/>
                    </a:schemeClr>
                  </a:solidFill>
                  <a:latin typeface="Trebuchet MS" pitchFamily="34" charset="0"/>
                </a:rPr>
                <a:t>click on TABLE. A drop-down box will help you select rows and columns. </a:t>
              </a:r>
            </a:p>
            <a:p>
              <a:pPr marL="0" lvl="0" indent="0" algn="l" defTabSz="107156"/>
              <a:r>
                <a:rPr lang="en-US" sz="225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7156"/>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423445" rtl="0" eaLnBrk="1" fontAlgn="auto" latinLnBrk="0" hangingPunct="1">
                <a:lnSpc>
                  <a:spcPct val="100000"/>
                </a:lnSpc>
                <a:spcBef>
                  <a:spcPts val="0"/>
                </a:spcBef>
                <a:spcAft>
                  <a:spcPts val="0"/>
                </a:spcAft>
                <a:buClrTx/>
                <a:buSzTx/>
                <a:buFontTx/>
                <a:buNone/>
                <a:tabLst/>
                <a:defRPr/>
              </a:pPr>
              <a:endParaRPr kumimoji="0" lang="en-US" sz="3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7156" rtl="0" eaLnBrk="1" fontAlgn="auto" latinLnBrk="0" hangingPunct="1">
                <a:lnSpc>
                  <a:spcPct val="100000"/>
                </a:lnSpc>
                <a:spcBef>
                  <a:spcPts val="0"/>
                </a:spcBef>
                <a:spcAft>
                  <a:spcPts val="0"/>
                </a:spcAft>
                <a:buClrTx/>
                <a:buSzTx/>
                <a:buFontTx/>
                <a:buNone/>
                <a:tabLst/>
                <a:defRPr/>
              </a:pPr>
              <a:endParaRPr lang="en-US" sz="2250" b="0" baseline="0" dirty="0">
                <a:solidFill>
                  <a:schemeClr val="bg1">
                    <a:lumMod val="75000"/>
                  </a:schemeClr>
                </a:solidFill>
                <a:latin typeface="Trebuchet MS" pitchFamily="34" charset="0"/>
              </a:endParaRPr>
            </a:p>
            <a:p>
              <a:pPr marL="0" marR="0" lvl="0" indent="0" algn="ctr" defTabSz="1423445"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07156" rtl="0" eaLnBrk="1" fontAlgn="auto" latinLnBrk="0" hangingPunct="1">
                <a:lnSpc>
                  <a:spcPct val="100000"/>
                </a:lnSpc>
                <a:spcBef>
                  <a:spcPts val="0"/>
                </a:spcBef>
                <a:spcAft>
                  <a:spcPts val="0"/>
                </a:spcAft>
                <a:buClrTx/>
                <a:buSzTx/>
                <a:buFontTx/>
                <a:buNone/>
                <a:tabLst/>
                <a:defRPr/>
              </a:pPr>
              <a:r>
                <a:rPr kumimoji="0" lang="en-US" sz="225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7156" rtl="0" eaLnBrk="1" fontAlgn="auto" latinLnBrk="0" hangingPunct="1">
                <a:lnSpc>
                  <a:spcPct val="100000"/>
                </a:lnSpc>
                <a:spcBef>
                  <a:spcPts val="0"/>
                </a:spcBef>
                <a:spcAft>
                  <a:spcPts val="0"/>
                </a:spcAft>
                <a:buClrTx/>
                <a:buSzTx/>
                <a:buFontTx/>
                <a:buNone/>
                <a:tabLst/>
                <a:defRPr/>
              </a:pPr>
              <a:endParaRPr kumimoji="0" lang="en-US" sz="2625"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86" name="Image" r:id="rId4" imgW="4571429" imgH="1688889" progId="">
                    <p:embed/>
                  </p:oleObj>
                </mc:Choice>
                <mc:Fallback>
                  <p:oleObj name="Image" r:id="rId4" imgW="4571429" imgH="1688889" progId="">
                    <p:embed/>
                    <p:pic>
                      <p:nvPicPr>
                        <p:cNvPr id="0" name="Picture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 name="Picture 45"/>
            <p:cNvPicPr>
              <a:picLocks noChangeAspect="1"/>
            </p:cNvPicPr>
            <p:nvPr userDrawn="1"/>
          </p:nvPicPr>
          <p:blipFill>
            <a:blip r:embed="rId6" cstate="print"/>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87" name="Image" r:id="rId7" imgW="1574603" imgH="1053968" progId="">
                    <p:embed/>
                  </p:oleObj>
                </mc:Choice>
                <mc:Fallback>
                  <p:oleObj name="Image" r:id="rId7" imgW="1574603" imgH="1053968" progId="">
                    <p:embed/>
                    <p:pic>
                      <p:nvPicPr>
                        <p:cNvPr id="0" name="Picture 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676315"/>
              </a:xfrm>
              <a:prstGeom prst="rect">
                <a:avLst/>
              </a:prstGeom>
              <a:noFill/>
              <a:ln>
                <a:noFill/>
              </a:ln>
            </p:spPr>
            <p:txBody>
              <a:bodyPr wrap="square" rtlCol="0">
                <a:spAutoFit/>
              </a:bodyPr>
              <a:lstStyle/>
              <a:p>
                <a:r>
                  <a:rPr lang="en-US" sz="2250" dirty="0">
                    <a:solidFill>
                      <a:schemeClr val="tx2"/>
                    </a:solidFill>
                    <a:latin typeface="Trebuchet MS" pitchFamily="34" charset="0"/>
                  </a:rPr>
                  <a:t>Student</a:t>
                </a:r>
                <a:r>
                  <a:rPr lang="en-US" sz="2250" baseline="0" dirty="0">
                    <a:solidFill>
                      <a:schemeClr val="tx2"/>
                    </a:solidFill>
                    <a:latin typeface="Trebuchet MS" pitchFamily="34" charset="0"/>
                  </a:rPr>
                  <a:t> discounts are available on our </a:t>
                </a:r>
                <a:r>
                  <a:rPr lang="en-US" sz="2250" baseline="0" dirty="0" err="1">
                    <a:solidFill>
                      <a:schemeClr val="tx2"/>
                    </a:solidFill>
                    <a:latin typeface="Trebuchet MS" pitchFamily="34" charset="0"/>
                  </a:rPr>
                  <a:t>Facebook</a:t>
                </a:r>
                <a:r>
                  <a:rPr lang="en-US" sz="2250" baseline="0" dirty="0">
                    <a:solidFill>
                      <a:schemeClr val="tx2"/>
                    </a:solidFill>
                    <a:latin typeface="Trebuchet MS" pitchFamily="34" charset="0"/>
                  </a:rPr>
                  <a:t> page.</a:t>
                </a:r>
                <a:br>
                  <a:rPr lang="en-US" sz="2250" baseline="0" dirty="0">
                    <a:solidFill>
                      <a:schemeClr val="tx2"/>
                    </a:solidFill>
                    <a:latin typeface="Trebuchet MS" pitchFamily="34" charset="0"/>
                  </a:rPr>
                </a:br>
                <a:r>
                  <a:rPr lang="en-US" sz="2250" baseline="0" dirty="0">
                    <a:solidFill>
                      <a:schemeClr val="tx2"/>
                    </a:solidFill>
                    <a:latin typeface="Trebuchet MS" pitchFamily="34" charset="0"/>
                  </a:rPr>
                  <a:t>Go to </a:t>
                </a:r>
                <a:r>
                  <a:rPr lang="en-US" sz="2250" u="sng" baseline="0" dirty="0">
                    <a:solidFill>
                      <a:schemeClr val="tx2"/>
                    </a:solidFill>
                    <a:latin typeface="Trebuchet MS" pitchFamily="34" charset="0"/>
                  </a:rPr>
                  <a:t>PosterPresentations.com</a:t>
                </a:r>
                <a:r>
                  <a:rPr lang="en-US" sz="2250" baseline="0" dirty="0">
                    <a:solidFill>
                      <a:schemeClr val="tx2"/>
                    </a:solidFill>
                    <a:latin typeface="Trebuchet MS" pitchFamily="34" charset="0"/>
                  </a:rPr>
                  <a:t> and click on the FB icon. </a:t>
                </a:r>
                <a:endParaRPr lang="en-US" sz="2250" dirty="0">
                  <a:solidFill>
                    <a:schemeClr val="tx2"/>
                  </a:solidFill>
                  <a:latin typeface="Trebuchet MS" pitchFamily="34" charset="0"/>
                </a:endParaRPr>
              </a:p>
            </p:txBody>
          </p:sp>
        </p:grpSp>
      </p:grpSp>
      <p:grpSp>
        <p:nvGrpSpPr>
          <p:cNvPr id="53" name="Group 52"/>
          <p:cNvGrpSpPr/>
          <p:nvPr userDrawn="1"/>
        </p:nvGrpSpPr>
        <p:grpSpPr>
          <a:xfrm>
            <a:off x="-10523614" y="-1"/>
            <a:ext cx="10330186"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423445" rtl="0" eaLnBrk="1" fontAlgn="auto" latinLnBrk="0" hangingPunct="1">
                <a:lnSpc>
                  <a:spcPct val="100000"/>
                </a:lnSpc>
                <a:spcBef>
                  <a:spcPts val="0"/>
                </a:spcBef>
                <a:spcAft>
                  <a:spcPts val="0"/>
                </a:spcAft>
                <a:buClrTx/>
                <a:buSzTx/>
                <a:buFontTx/>
                <a:buNone/>
                <a:tabLst/>
                <a:defRPr/>
              </a:pPr>
              <a:r>
                <a:rPr lang="en-US" sz="3000" b="1" spc="0" dirty="0">
                  <a:solidFill>
                    <a:srgbClr val="FF0000"/>
                  </a:solidFill>
                  <a:latin typeface="Trebuchet MS" pitchFamily="34" charset="0"/>
                </a:rPr>
                <a:t>(—THIS SIDEBAR DOES NOT PRINT—)</a:t>
              </a:r>
              <a:endParaRPr lang="en-US" sz="3000" b="1" spc="563" dirty="0">
                <a:solidFill>
                  <a:schemeClr val="bg1"/>
                </a:solidFill>
                <a:latin typeface="Trebuchet MS" pitchFamily="34" charset="0"/>
              </a:endParaRPr>
            </a:p>
            <a:p>
              <a:pPr algn="ctr"/>
              <a:r>
                <a:rPr lang="en-US" sz="3750" b="1" spc="563" dirty="0">
                  <a:solidFill>
                    <a:schemeClr val="bg1"/>
                  </a:solidFill>
                  <a:latin typeface="Trebuchet MS" pitchFamily="34" charset="0"/>
                </a:rPr>
                <a:t>DESIGN</a:t>
              </a:r>
              <a:r>
                <a:rPr lang="en-US" sz="3750" b="1" spc="563" baseline="0" dirty="0">
                  <a:solidFill>
                    <a:schemeClr val="bg1"/>
                  </a:solidFill>
                  <a:latin typeface="Trebuchet MS" pitchFamily="34" charset="0"/>
                </a:rPr>
                <a:t> </a:t>
              </a:r>
              <a:r>
                <a:rPr lang="en-US" sz="3750" b="1" spc="563" dirty="0">
                  <a:solidFill>
                    <a:schemeClr val="bg1"/>
                  </a:solidFill>
                  <a:latin typeface="Trebuchet MS" pitchFamily="34" charset="0"/>
                </a:rPr>
                <a:t>GUIDE</a:t>
              </a:r>
            </a:p>
            <a:p>
              <a:pPr algn="ctr"/>
              <a:endParaRPr lang="en-US" sz="2625" b="1" dirty="0">
                <a:latin typeface="Trebuchet MS" pitchFamily="34" charset="0"/>
              </a:endParaRPr>
            </a:p>
            <a:p>
              <a:pPr defTabSz="3530287"/>
              <a:r>
                <a:rPr lang="en-US" sz="2625" i="0" dirty="0">
                  <a:latin typeface="Trebuchet MS" pitchFamily="34" charset="0"/>
                </a:rPr>
                <a:t>This PowerPoint</a:t>
              </a:r>
              <a:r>
                <a:rPr lang="en-US" sz="2625" i="0" baseline="0" dirty="0">
                  <a:latin typeface="Trebuchet MS" pitchFamily="34" charset="0"/>
                </a:rPr>
                <a:t> </a:t>
              </a:r>
              <a:r>
                <a:rPr lang="en-US" sz="2625" i="0" dirty="0">
                  <a:latin typeface="Trebuchet MS" pitchFamily="34" charset="0"/>
                </a:rPr>
                <a:t>2007 template produces</a:t>
              </a:r>
              <a:r>
                <a:rPr lang="en-US" sz="2625" i="0" baseline="0" dirty="0">
                  <a:latin typeface="Trebuchet MS" pitchFamily="34" charset="0"/>
                </a:rPr>
                <a:t> </a:t>
              </a:r>
              <a:r>
                <a:rPr lang="en-US" sz="2625" i="0" dirty="0">
                  <a:latin typeface="Trebuchet MS" pitchFamily="34" charset="0"/>
                </a:rPr>
                <a:t>a 36”x48” presentation poster. </a:t>
              </a:r>
              <a:r>
                <a:rPr lang="en-US" sz="2625" dirty="0">
                  <a:latin typeface="Trebuchet MS" pitchFamily="34" charset="0"/>
                </a:rPr>
                <a:t>You</a:t>
              </a:r>
              <a:r>
                <a:rPr lang="en-US" sz="2625" baseline="0" dirty="0">
                  <a:latin typeface="Trebuchet MS" pitchFamily="34" charset="0"/>
                </a:rPr>
                <a:t> can u</a:t>
              </a:r>
              <a:r>
                <a:rPr lang="en-US" sz="2625" dirty="0">
                  <a:latin typeface="Trebuchet MS" pitchFamily="34" charset="0"/>
                </a:rPr>
                <a:t>se</a:t>
              </a:r>
              <a:r>
                <a:rPr lang="en-US" sz="2625" baseline="0" dirty="0">
                  <a:latin typeface="Trebuchet MS" pitchFamily="34" charset="0"/>
                </a:rPr>
                <a:t> it to create your research poster and </a:t>
              </a:r>
              <a:r>
                <a:rPr lang="en-US" sz="2625" dirty="0">
                  <a:latin typeface="Trebuchet MS" pitchFamily="34" charset="0"/>
                </a:rPr>
                <a:t>save valuable time placing titles, subtitles,</a:t>
              </a:r>
              <a:r>
                <a:rPr lang="en-US" sz="2625" baseline="0" dirty="0">
                  <a:latin typeface="Trebuchet MS" pitchFamily="34" charset="0"/>
                </a:rPr>
                <a:t> text, and graphics</a:t>
              </a:r>
              <a:r>
                <a:rPr lang="en-US" sz="2625" dirty="0">
                  <a:latin typeface="Trebuchet MS" pitchFamily="34" charset="0"/>
                </a:rPr>
                <a:t>. </a:t>
              </a:r>
            </a:p>
            <a:p>
              <a:pPr defTabSz="3530287"/>
              <a:endParaRPr lang="en-US" sz="2625" dirty="0">
                <a:latin typeface="Trebuchet MS" pitchFamily="34" charset="0"/>
              </a:endParaRPr>
            </a:p>
            <a:p>
              <a:pPr defTabSz="4114893"/>
              <a:r>
                <a:rPr lang="en-US" sz="2625" dirty="0">
                  <a:latin typeface="Trebuchet MS" pitchFamily="34" charset="0"/>
                </a:rPr>
                <a:t>We provide a series of online tutorials that will guide you through the poster design process and answer your poster production questions. To view our template tutorials, go online to </a:t>
              </a:r>
              <a:r>
                <a:rPr lang="en-US" sz="2625" b="1" dirty="0">
                  <a:solidFill>
                    <a:srgbClr val="FFC000"/>
                  </a:solidFill>
                  <a:latin typeface="Trebuchet MS" pitchFamily="34" charset="0"/>
                </a:rPr>
                <a:t>PosterPresentations.com</a:t>
              </a:r>
              <a:r>
                <a:rPr lang="en-US" sz="2625" b="1" dirty="0">
                  <a:solidFill>
                    <a:schemeClr val="bg1"/>
                  </a:solidFill>
                  <a:latin typeface="Trebuchet MS" pitchFamily="34" charset="0"/>
                </a:rPr>
                <a:t> </a:t>
              </a:r>
              <a:r>
                <a:rPr lang="en-US" sz="2625" dirty="0">
                  <a:solidFill>
                    <a:schemeClr val="bg1"/>
                  </a:solidFill>
                  <a:latin typeface="Trebuchet MS" pitchFamily="34" charset="0"/>
                </a:rPr>
                <a:t>and click on HELP DESK.</a:t>
              </a:r>
            </a:p>
            <a:p>
              <a:pPr defTabSz="4114893"/>
              <a:endParaRPr lang="en-US" sz="2625" dirty="0">
                <a:latin typeface="Trebuchet MS" pitchFamily="34" charset="0"/>
              </a:endParaRPr>
            </a:p>
            <a:p>
              <a:pPr defTabSz="4114893"/>
              <a:r>
                <a:rPr lang="en-US" sz="2625" dirty="0">
                  <a:solidFill>
                    <a:schemeClr val="bg1"/>
                  </a:solidFill>
                  <a:latin typeface="Trebuchet MS" pitchFamily="34" charset="0"/>
                </a:rPr>
                <a:t>When</a:t>
              </a:r>
              <a:r>
                <a:rPr lang="en-US" sz="2625" baseline="0" dirty="0">
                  <a:solidFill>
                    <a:schemeClr val="bg1"/>
                  </a:solidFill>
                  <a:latin typeface="Trebuchet MS" pitchFamily="34" charset="0"/>
                </a:rPr>
                <a:t> you are ready to print your poster</a:t>
              </a:r>
              <a:r>
                <a:rPr lang="en-US" sz="2625" dirty="0">
                  <a:solidFill>
                    <a:schemeClr val="bg1"/>
                  </a:solidFill>
                  <a:latin typeface="Trebuchet MS" pitchFamily="34" charset="0"/>
                </a:rPr>
                <a:t>,</a:t>
              </a:r>
              <a:r>
                <a:rPr lang="en-US" sz="2625" baseline="0" dirty="0">
                  <a:solidFill>
                    <a:schemeClr val="bg1"/>
                  </a:solidFill>
                  <a:latin typeface="Trebuchet MS" pitchFamily="34" charset="0"/>
                </a:rPr>
                <a:t> go online to </a:t>
              </a:r>
              <a:r>
                <a:rPr lang="en-US" sz="2625" b="0" dirty="0">
                  <a:solidFill>
                    <a:schemeClr val="bg1"/>
                  </a:solidFill>
                  <a:latin typeface="Trebuchet MS" pitchFamily="34" charset="0"/>
                </a:rPr>
                <a:t>PosterPresentations.com</a:t>
              </a:r>
              <a:br>
                <a:rPr lang="en-US" sz="2625" dirty="0">
                  <a:solidFill>
                    <a:schemeClr val="bg1"/>
                  </a:solidFill>
                  <a:latin typeface="Trebuchet MS" pitchFamily="34" charset="0"/>
                </a:rPr>
              </a:br>
              <a:endParaRPr lang="en-US" sz="2625" dirty="0">
                <a:solidFill>
                  <a:schemeClr val="bg1"/>
                </a:solidFill>
                <a:latin typeface="Trebuchet MS" pitchFamily="34" charset="0"/>
              </a:endParaRPr>
            </a:p>
            <a:p>
              <a:pPr algn="l" defTabSz="3530287"/>
              <a:r>
                <a:rPr lang="en-US" sz="2625" b="0" dirty="0">
                  <a:solidFill>
                    <a:schemeClr val="bg1"/>
                  </a:solidFill>
                  <a:latin typeface="Trebuchet MS" pitchFamily="34" charset="0"/>
                </a:rPr>
                <a:t>Need</a:t>
              </a:r>
              <a:r>
                <a:rPr lang="en-US" sz="2625" b="0" baseline="0" dirty="0">
                  <a:solidFill>
                    <a:schemeClr val="bg1"/>
                  </a:solidFill>
                  <a:latin typeface="Trebuchet MS" pitchFamily="34" charset="0"/>
                </a:rPr>
                <a:t> assistance? Call us at </a:t>
              </a:r>
              <a:r>
                <a:rPr lang="en-US" sz="2625" b="0" dirty="0">
                  <a:solidFill>
                    <a:srgbClr val="FFC000"/>
                  </a:solidFill>
                  <a:latin typeface="Trebuchet MS" pitchFamily="34" charset="0"/>
                </a:rPr>
                <a:t>1.510.649.3001</a:t>
              </a:r>
            </a:p>
            <a:p>
              <a:pPr algn="l" defTabSz="3530287"/>
              <a:endParaRPr lang="en-US" sz="3375" b="1" dirty="0">
                <a:solidFill>
                  <a:srgbClr val="FFFF00"/>
                </a:solidFill>
                <a:latin typeface="Trebuchet MS" pitchFamily="34" charset="0"/>
              </a:endParaRPr>
            </a:p>
            <a:p>
              <a:pPr algn="ctr"/>
              <a:endParaRPr lang="en-US" sz="2250" b="1" dirty="0">
                <a:solidFill>
                  <a:schemeClr val="bg1"/>
                </a:solidFill>
                <a:latin typeface="Trebuchet MS" pitchFamily="34" charset="0"/>
              </a:endParaRPr>
            </a:p>
            <a:p>
              <a:pPr algn="ctr"/>
              <a:r>
                <a:rPr lang="en-US" sz="3750" b="1" spc="563" dirty="0">
                  <a:solidFill>
                    <a:schemeClr val="bg1"/>
                  </a:solidFill>
                  <a:latin typeface="Trebuchet MS" pitchFamily="34" charset="0"/>
                </a:rPr>
                <a:t>QUICK START</a:t>
              </a:r>
            </a:p>
            <a:p>
              <a:pPr algn="ctr"/>
              <a:endParaRPr lang="en-US" sz="3000" b="1"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Zoom in and out</a:t>
              </a:r>
            </a:p>
            <a:p>
              <a:pPr marL="1774031" indent="-1774031" algn="l" defTabSz="797719"/>
              <a:r>
                <a:rPr lang="en-US" sz="2250" b="0" baseline="0" dirty="0">
                  <a:solidFill>
                    <a:schemeClr val="bg1"/>
                  </a:solidFill>
                  <a:latin typeface="Trebuchet MS" pitchFamily="34" charset="0"/>
                </a:rPr>
                <a:t>	</a:t>
              </a:r>
              <a:r>
                <a:rPr lang="en-US" sz="2250" b="0" baseline="0" dirty="0">
                  <a:solidFill>
                    <a:schemeClr val="bg1">
                      <a:lumMod val="75000"/>
                    </a:schemeClr>
                  </a:solidFill>
                  <a:latin typeface="Trebuchet MS" pitchFamily="34" charset="0"/>
                </a:rPr>
                <a:t>As you work on your poster zoom in and out to the level that is more comfortable to you. </a:t>
              </a:r>
            </a:p>
            <a:p>
              <a:pPr marL="1774031" indent="-1774031" algn="l" defTabSz="797719"/>
              <a:r>
                <a:rPr lang="en-US" sz="2250" b="1" baseline="0" dirty="0">
                  <a:solidFill>
                    <a:schemeClr val="bg1">
                      <a:lumMod val="75000"/>
                    </a:schemeClr>
                  </a:solidFill>
                  <a:latin typeface="Trebuchet MS" pitchFamily="34" charset="0"/>
                </a:rPr>
                <a:t>	</a:t>
              </a:r>
              <a:r>
                <a:rPr lang="en-US" sz="2250" b="0" baseline="0" dirty="0">
                  <a:solidFill>
                    <a:schemeClr val="bg1">
                      <a:lumMod val="75000"/>
                    </a:schemeClr>
                  </a:solidFill>
                  <a:latin typeface="Trebuchet MS" pitchFamily="34" charset="0"/>
                </a:rPr>
                <a:t>Go to VIEW &gt; ZOOM.</a:t>
              </a:r>
            </a:p>
            <a:p>
              <a:pPr algn="l"/>
              <a:endParaRPr lang="en-US" sz="2625" b="0" baseline="0" dirty="0">
                <a:solidFill>
                  <a:schemeClr val="bg1"/>
                </a:solidFill>
                <a:latin typeface="Trebuchet MS" pitchFamily="34" charset="0"/>
              </a:endParaRPr>
            </a:p>
            <a:p>
              <a:pPr algn="ctr"/>
              <a:r>
                <a:rPr lang="en-US" sz="3000" b="1" baseline="0" dirty="0">
                  <a:solidFill>
                    <a:srgbClr val="FFC000"/>
                  </a:solidFill>
                  <a:latin typeface="Trebuchet MS" pitchFamily="34" charset="0"/>
                </a:rPr>
                <a:t>Title, Authors, and Affiliations</a:t>
              </a:r>
            </a:p>
            <a:p>
              <a:pPr algn="l"/>
              <a:r>
                <a:rPr lang="en-US" sz="2250" b="0" baseline="0" dirty="0">
                  <a:solidFill>
                    <a:schemeClr val="bg1">
                      <a:lumMod val="75000"/>
                    </a:schemeClr>
                  </a:solidFill>
                  <a:latin typeface="Trebuchet MS" pitchFamily="34" charset="0"/>
                </a:rPr>
                <a:t>Start designing your poster by adding the title, the names of the authors, and the affiliated institutions. </a:t>
              </a:r>
              <a:r>
                <a:rPr lang="en-US" sz="225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50" b="0" spc="0"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The font size of your title should be bigger than your name(s) and institution name(s).</a:t>
              </a:r>
            </a:p>
            <a:p>
              <a:pPr algn="l"/>
              <a:br>
                <a:rPr lang="en-US" sz="2625" b="1" baseline="0" dirty="0">
                  <a:solidFill>
                    <a:schemeClr val="bg1"/>
                  </a:solidFill>
                  <a:latin typeface="Trebuchet MS" pitchFamily="34" charset="0"/>
                </a:rPr>
              </a:br>
              <a:endParaRPr lang="en-US" sz="2625" b="1" dirty="0">
                <a:solidFill>
                  <a:schemeClr val="bg1"/>
                </a:solidFill>
                <a:latin typeface="Trebuchet MS" pitchFamily="34" charset="0"/>
              </a:endParaRPr>
            </a:p>
            <a:p>
              <a:pPr algn="ctr"/>
              <a:endParaRPr lang="en-US" sz="2625" b="1" dirty="0">
                <a:solidFill>
                  <a:srgbClr val="FFC000"/>
                </a:solidFill>
                <a:latin typeface="Trebuchet MS" pitchFamily="34" charset="0"/>
              </a:endParaRPr>
            </a:p>
            <a:p>
              <a:pPr algn="ctr"/>
              <a:endParaRPr lang="en-US" sz="2625" b="1" dirty="0">
                <a:solidFill>
                  <a:srgbClr val="FFC000"/>
                </a:solidFill>
                <a:latin typeface="Trebuchet MS" pitchFamily="34" charset="0"/>
              </a:endParaRPr>
            </a:p>
            <a:p>
              <a:pPr algn="ctr"/>
              <a:r>
                <a:rPr lang="en-US" sz="3000" b="1" dirty="0">
                  <a:solidFill>
                    <a:srgbClr val="FFC000"/>
                  </a:solidFill>
                  <a:latin typeface="Trebuchet MS" pitchFamily="34" charset="0"/>
                </a:rPr>
                <a:t>Adding Logos</a:t>
              </a:r>
              <a:r>
                <a:rPr lang="en-US" sz="3000" b="1" baseline="0" dirty="0">
                  <a:solidFill>
                    <a:srgbClr val="FFC000"/>
                  </a:solidFill>
                  <a:latin typeface="Trebuchet MS" pitchFamily="34" charset="0"/>
                </a:rPr>
                <a:t> / Seals</a:t>
              </a:r>
            </a:p>
            <a:p>
              <a:pPr algn="l"/>
              <a:r>
                <a:rPr lang="en-US" sz="225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50" b="0" spc="281" baseline="0" dirty="0">
                <a:solidFill>
                  <a:schemeClr val="bg1">
                    <a:lumMod val="75000"/>
                  </a:schemeClr>
                </a:solidFill>
                <a:latin typeface="Trebuchet MS" pitchFamily="34" charset="0"/>
              </a:endParaRPr>
            </a:p>
            <a:p>
              <a:pPr algn="l"/>
              <a:r>
                <a:rPr lang="en-US" sz="2250" b="1" spc="281" baseline="0" dirty="0">
                  <a:solidFill>
                    <a:srgbClr val="FFC000"/>
                  </a:solidFill>
                  <a:latin typeface="Trebuchet MS" pitchFamily="34" charset="0"/>
                </a:rPr>
                <a:t>TIP:</a:t>
              </a:r>
              <a:r>
                <a:rPr lang="en-US" sz="2250" b="1" spc="0" baseline="0" dirty="0">
                  <a:solidFill>
                    <a:srgbClr val="FFC000"/>
                  </a:solidFill>
                  <a:latin typeface="Trebuchet MS" pitchFamily="34" charset="0"/>
                </a:rPr>
                <a:t> </a:t>
              </a:r>
              <a:r>
                <a:rPr lang="en-US" sz="2250" b="0" baseline="0" dirty="0">
                  <a:solidFill>
                    <a:schemeClr val="bg1">
                      <a:lumMod val="75000"/>
                    </a:schemeClr>
                  </a:solidFill>
                  <a:latin typeface="Trebuchet MS" pitchFamily="34" charset="0"/>
                </a:rPr>
                <a:t>See if your school’s logo is available on our free poster templates page.</a:t>
              </a:r>
            </a:p>
            <a:p>
              <a:pPr algn="l"/>
              <a:endParaRPr lang="en-US" sz="2250" b="0" baseline="0" dirty="0">
                <a:latin typeface="Trebuchet MS" pitchFamily="34" charset="0"/>
              </a:endParaRPr>
            </a:p>
            <a:p>
              <a:pPr algn="ctr"/>
              <a:r>
                <a:rPr lang="en-US" sz="3000" b="1" baseline="0" dirty="0">
                  <a:solidFill>
                    <a:srgbClr val="FFC000"/>
                  </a:solidFill>
                  <a:latin typeface="Trebuchet MS" pitchFamily="34" charset="0"/>
                </a:rPr>
                <a:t>Photographs / Graphics</a:t>
              </a:r>
            </a:p>
            <a:p>
              <a:pPr algn="l" defTabSz="916781"/>
              <a:r>
                <a:rPr lang="en-US" sz="225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50" b="0" spc="0" baseline="0" dirty="0">
                  <a:solidFill>
                    <a:schemeClr val="bg1">
                      <a:lumMod val="75000"/>
                    </a:schemeClr>
                  </a:solidFill>
                  <a:latin typeface="Trebuchet MS" pitchFamily="34" charset="0"/>
                </a:rPr>
                <a:t>disproportionally.</a:t>
              </a:r>
            </a:p>
            <a:p>
              <a:pPr algn="l" defTabSz="916781"/>
              <a:endParaRPr lang="en-US" sz="2250" b="0" baseline="0" dirty="0">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endParaRPr lang="en-US" sz="2625" b="1" baseline="0" dirty="0">
                <a:solidFill>
                  <a:srgbClr val="FFC000"/>
                </a:solidFill>
                <a:latin typeface="Trebuchet MS" pitchFamily="34" charset="0"/>
              </a:endParaRPr>
            </a:p>
            <a:p>
              <a:pPr algn="ctr"/>
              <a:r>
                <a:rPr lang="en-US" sz="3000" b="1" baseline="0" dirty="0">
                  <a:solidFill>
                    <a:srgbClr val="FFC000"/>
                  </a:solidFill>
                  <a:latin typeface="Trebuchet MS" pitchFamily="34" charset="0"/>
                </a:rPr>
                <a:t>Image Quality Check</a:t>
              </a:r>
            </a:p>
            <a:p>
              <a:pPr lvl="0" algn="l" defTabSz="916781"/>
              <a:r>
                <a:rPr lang="en-US" sz="2250" b="0" baseline="0" dirty="0">
                  <a:solidFill>
                    <a:schemeClr val="bg1">
                      <a:lumMod val="75000"/>
                    </a:schemeClr>
                  </a:solidFill>
                  <a:latin typeface="Trebuchet MS" pitchFamily="34" charset="0"/>
                </a:rPr>
                <a:t>Zoom in and look at your images at 100% magnification. If they look good they will print well. </a:t>
              </a:r>
              <a:endParaRPr lang="en-US" sz="2625"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cstate="print"/>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cstate="print"/>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cstate="print"/>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5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cstate="print"/>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313" b="1" dirty="0">
                      <a:solidFill>
                        <a:schemeClr val="bg1"/>
                      </a:solidFill>
                    </a:rPr>
                    <a:t>DISTORTED</a:t>
                  </a:r>
                  <a:endParaRPr lang="en-US" sz="656" b="1" dirty="0">
                    <a:solidFill>
                      <a:schemeClr val="bg1"/>
                    </a:solidFill>
                  </a:endParaRPr>
                </a:p>
              </p:txBody>
            </p:sp>
          </p:grpSp>
          <p:pic>
            <p:nvPicPr>
              <p:cNvPr id="66" name="Picture 65"/>
              <p:cNvPicPr>
                <a:picLocks noChangeAspect="1"/>
              </p:cNvPicPr>
              <p:nvPr userDrawn="1"/>
            </p:nvPicPr>
            <p:blipFill>
              <a:blip r:embed="rId14" cstate="print"/>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500" dirty="0">
                    <a:solidFill>
                      <a:schemeClr val="bg1"/>
                    </a:solidFill>
                  </a:rPr>
                  <a:t>Corner</a:t>
                </a:r>
                <a:r>
                  <a:rPr lang="en-US" sz="1500" baseline="0" dirty="0">
                    <a:solidFill>
                      <a:schemeClr val="bg1"/>
                    </a:solidFill>
                  </a:rPr>
                  <a:t> handles</a:t>
                </a:r>
                <a:endParaRPr lang="en-US" sz="1500" dirty="0">
                  <a:solidFill>
                    <a:schemeClr val="bg1"/>
                  </a:solidFill>
                </a:endParaRPr>
              </a:p>
            </p:txBody>
          </p:sp>
        </p:grpSp>
        <p:grpSp>
          <p:nvGrpSpPr>
            <p:cNvPr id="59" name="Group 58"/>
            <p:cNvGrpSpPr/>
            <p:nvPr userDrawn="1"/>
          </p:nvGrpSpPr>
          <p:grpSpPr>
            <a:xfrm>
              <a:off x="-10401872" y="27751410"/>
              <a:ext cx="9329168" cy="2453251"/>
              <a:chOff x="-4756415" y="12734136"/>
              <a:chExt cx="4299396"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88" name="Image" r:id="rId15" imgW="1828571" imgH="1117460" progId="">
                      <p:embed/>
                    </p:oleObj>
                  </mc:Choice>
                  <mc:Fallback>
                    <p:oleObj name="Image" r:id="rId15" imgW="1828571" imgH="1117460" progId="">
                      <p:embed/>
                      <p:pic>
                        <p:nvPicPr>
                          <p:cNvPr id="0" name="Picture 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89" name="Image" r:id="rId17" imgW="1828571" imgH="1117460" progId="">
                      <p:embed/>
                    </p:oleObj>
                  </mc:Choice>
                  <mc:Fallback>
                    <p:oleObj name="Image" r:id="rId17" imgW="1828571" imgH="1117460" progId="">
                      <p:embed/>
                      <p:pic>
                        <p:nvPicPr>
                          <p:cNvPr id="0" name="Picture 9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Box 61"/>
              <p:cNvSpPr txBox="1"/>
              <p:nvPr userDrawn="1"/>
            </p:nvSpPr>
            <p:spPr>
              <a:xfrm rot="16200000">
                <a:off x="-5235785" y="13213506"/>
                <a:ext cx="1117601" cy="158861"/>
              </a:xfrm>
              <a:prstGeom prst="rect">
                <a:avLst/>
              </a:prstGeom>
              <a:noFill/>
            </p:spPr>
            <p:txBody>
              <a:bodyPr wrap="square" lIns="91440" tIns="91440" rIns="91440" bIns="0" rtlCol="0">
                <a:spAutoFit/>
              </a:bodyPr>
              <a:lstStyle/>
              <a:p>
                <a:pPr algn="ctr"/>
                <a:r>
                  <a:rPr lang="en-US" sz="1500" dirty="0">
                    <a:solidFill>
                      <a:srgbClr val="92D050"/>
                    </a:solidFill>
                  </a:rPr>
                  <a:t>Good</a:t>
                </a:r>
                <a:r>
                  <a:rPr lang="en-US" sz="1500" baseline="0" dirty="0">
                    <a:solidFill>
                      <a:srgbClr val="92D050"/>
                    </a:solidFill>
                  </a:rPr>
                  <a:t> </a:t>
                </a:r>
                <a:r>
                  <a:rPr lang="en-US" sz="1500" baseline="0" dirty="0">
                    <a:solidFill>
                      <a:schemeClr val="bg1"/>
                    </a:solidFill>
                  </a:rPr>
                  <a:t>printing quality</a:t>
                </a:r>
                <a:endParaRPr lang="en-US" sz="1500" dirty="0">
                  <a:solidFill>
                    <a:schemeClr val="bg1"/>
                  </a:solidFill>
                </a:endParaRPr>
              </a:p>
            </p:txBody>
          </p:sp>
          <p:sp>
            <p:nvSpPr>
              <p:cNvPr id="63" name="TextBox 62"/>
              <p:cNvSpPr txBox="1"/>
              <p:nvPr userDrawn="1"/>
            </p:nvSpPr>
            <p:spPr>
              <a:xfrm rot="16200000">
                <a:off x="-1095250" y="13223033"/>
                <a:ext cx="1117601" cy="158861"/>
              </a:xfrm>
              <a:prstGeom prst="rect">
                <a:avLst/>
              </a:prstGeom>
              <a:noFill/>
            </p:spPr>
            <p:txBody>
              <a:bodyPr wrap="square" lIns="91440" tIns="91440" rIns="91440" bIns="0" rtlCol="0">
                <a:spAutoFit/>
              </a:bodyPr>
              <a:lstStyle/>
              <a:p>
                <a:pPr algn="ctr"/>
                <a:r>
                  <a:rPr lang="en-US" sz="1500" dirty="0">
                    <a:solidFill>
                      <a:srgbClr val="FF0000"/>
                    </a:solidFill>
                  </a:rPr>
                  <a:t>Bad </a:t>
                </a:r>
                <a:r>
                  <a:rPr lang="en-US" sz="1500" dirty="0">
                    <a:solidFill>
                      <a:schemeClr val="bg1"/>
                    </a:solidFill>
                  </a:rPr>
                  <a:t>printing quality</a:t>
                </a:r>
              </a:p>
            </p:txBody>
          </p:sp>
        </p:grpSp>
      </p:grpSp>
      <p:sp>
        <p:nvSpPr>
          <p:cNvPr id="37" name="Rectangle 36"/>
          <p:cNvSpPr/>
          <p:nvPr userDrawn="1"/>
        </p:nvSpPr>
        <p:spPr>
          <a:xfrm rot="10800000">
            <a:off x="-6018" y="31869602"/>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38" name="Rectangle 37"/>
          <p:cNvSpPr/>
          <p:nvPr userDrawn="1"/>
        </p:nvSpPr>
        <p:spPr>
          <a:xfrm>
            <a:off x="0" y="-55065"/>
            <a:ext cx="411480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39" name="Rectangle 38"/>
          <p:cNvSpPr/>
          <p:nvPr userDrawn="1"/>
        </p:nvSpPr>
        <p:spPr>
          <a:xfrm>
            <a:off x="5715" y="4742488"/>
            <a:ext cx="411480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63"/>
          </a:p>
        </p:txBody>
      </p:sp>
      <p:sp>
        <p:nvSpPr>
          <p:cNvPr id="36" name="TextBox 35"/>
          <p:cNvSpPr txBox="1"/>
          <p:nvPr userDrawn="1"/>
        </p:nvSpPr>
        <p:spPr>
          <a:xfrm>
            <a:off x="41706757" y="31298534"/>
            <a:ext cx="7152728" cy="1297046"/>
          </a:xfrm>
          <a:prstGeom prst="rect">
            <a:avLst/>
          </a:prstGeom>
          <a:noFill/>
        </p:spPr>
        <p:txBody>
          <a:bodyPr wrap="square" lIns="61223" tIns="30610" rIns="61223" bIns="30610" rtlCol="0">
            <a:spAutoFit/>
          </a:bodyPr>
          <a:lstStyle/>
          <a:p>
            <a:pPr marL="375047" indent="-375047">
              <a:lnSpc>
                <a:spcPts val="2438"/>
              </a:lnSpc>
            </a:pPr>
            <a:r>
              <a:rPr lang="en-US" sz="2625" dirty="0">
                <a:solidFill>
                  <a:schemeClr val="bg1"/>
                </a:solidFill>
              </a:rPr>
              <a:t>© 2015</a:t>
            </a:r>
            <a:r>
              <a:rPr lang="en-US" sz="2625" baseline="0" dirty="0">
                <a:solidFill>
                  <a:schemeClr val="bg1"/>
                </a:solidFill>
              </a:rPr>
              <a:t> </a:t>
            </a:r>
            <a:r>
              <a:rPr lang="en-US" sz="2625" dirty="0">
                <a:solidFill>
                  <a:schemeClr val="bg1"/>
                </a:solidFill>
              </a:rPr>
              <a:t>PosterPresentations.com</a:t>
            </a:r>
            <a:br>
              <a:rPr lang="en-US" sz="2625" dirty="0">
                <a:solidFill>
                  <a:schemeClr val="bg1"/>
                </a:solidFill>
              </a:rPr>
            </a:br>
            <a:r>
              <a:rPr lang="en-US" sz="2250" dirty="0">
                <a:solidFill>
                  <a:schemeClr val="bg1"/>
                </a:solidFill>
              </a:rPr>
              <a:t>2117 Fourth Street ,</a:t>
            </a:r>
            <a:r>
              <a:rPr lang="en-US" sz="2250" baseline="0" dirty="0">
                <a:solidFill>
                  <a:schemeClr val="bg1"/>
                </a:solidFill>
              </a:rPr>
              <a:t> Unit C</a:t>
            </a:r>
          </a:p>
          <a:p>
            <a:pPr marL="375047" indent="-375047">
              <a:lnSpc>
                <a:spcPts val="2438"/>
              </a:lnSpc>
            </a:pPr>
            <a:r>
              <a:rPr lang="en-US" sz="2250" baseline="0" dirty="0">
                <a:solidFill>
                  <a:schemeClr val="bg1"/>
                </a:solidFill>
              </a:rPr>
              <a:t>	Berkeley CA </a:t>
            </a:r>
            <a:r>
              <a:rPr lang="en-US" sz="1875" baseline="0" dirty="0">
                <a:solidFill>
                  <a:schemeClr val="bg1"/>
                </a:solidFill>
              </a:rPr>
              <a:t>94710</a:t>
            </a:r>
            <a:endParaRPr lang="en-US" sz="2250" baseline="0" dirty="0">
              <a:solidFill>
                <a:schemeClr val="bg1"/>
              </a:solidFill>
            </a:endParaRPr>
          </a:p>
          <a:p>
            <a:pPr marL="375047" indent="-375047">
              <a:lnSpc>
                <a:spcPts val="2438"/>
              </a:lnSpc>
            </a:pPr>
            <a:r>
              <a:rPr lang="en-US" sz="2250" b="1" baseline="0" dirty="0">
                <a:solidFill>
                  <a:srgbClr val="FFFF00"/>
                </a:solidFill>
              </a:rPr>
              <a:t>	posterpresenter@gmail.com</a:t>
            </a:r>
            <a:endParaRPr lang="en-US" sz="2625" b="1" dirty="0">
              <a:solidFill>
                <a:srgbClr val="FFFF00"/>
              </a:solidFill>
            </a:endParaRPr>
          </a:p>
        </p:txBody>
      </p:sp>
      <p:sp>
        <p:nvSpPr>
          <p:cNvPr id="40" name="Text Box 14"/>
          <p:cNvSpPr txBox="1">
            <a:spLocks noChangeArrowheads="1"/>
          </p:cNvSpPr>
          <p:nvPr userDrawn="1"/>
        </p:nvSpPr>
        <p:spPr bwMode="auto">
          <a:xfrm>
            <a:off x="1391416" y="32306274"/>
            <a:ext cx="2357438" cy="321495"/>
          </a:xfrm>
          <a:prstGeom prst="rect">
            <a:avLst/>
          </a:prstGeom>
          <a:noFill/>
          <a:ln w="9525">
            <a:noFill/>
            <a:miter lim="800000"/>
            <a:headEnd/>
            <a:tailEnd/>
          </a:ln>
          <a:effectLst/>
        </p:spPr>
        <p:txBody>
          <a:bodyPr lIns="85559" tIns="42772" rIns="85559" bIns="42772">
            <a:spAutoFit/>
          </a:bodyPr>
          <a:lstStyle/>
          <a:p>
            <a:pPr eaLnBrk="0" hangingPunct="0">
              <a:lnSpc>
                <a:spcPct val="65000"/>
              </a:lnSpc>
              <a:spcBef>
                <a:spcPct val="50000"/>
              </a:spcBef>
              <a:defRPr/>
            </a:pPr>
            <a:r>
              <a:rPr lang="en-US" sz="469"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31"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114594" rtl="0" eaLnBrk="1" latinLnBrk="0" hangingPunct="1">
        <a:spcBef>
          <a:spcPct val="0"/>
        </a:spcBef>
        <a:buNone/>
        <a:defRPr sz="8250" kern="1200">
          <a:solidFill>
            <a:schemeClr val="bg1"/>
          </a:solidFill>
          <a:latin typeface="Trebuchet MS" pitchFamily="34" charset="0"/>
          <a:ea typeface="+mj-ea"/>
          <a:cs typeface="+mj-cs"/>
        </a:defRPr>
      </a:lvl1pPr>
    </p:titleStyle>
    <p:bodyStyle>
      <a:lvl1pPr marL="1542973" indent="-1542973" algn="l" defTabSz="4114594" rtl="0" eaLnBrk="1" latinLnBrk="0" hangingPunct="1">
        <a:spcBef>
          <a:spcPct val="20000"/>
        </a:spcBef>
        <a:buFont typeface="Arial" pitchFamily="34" charset="0"/>
        <a:buChar char="•"/>
        <a:defRPr sz="14438" kern="1200">
          <a:solidFill>
            <a:schemeClr val="tx1"/>
          </a:solidFill>
          <a:latin typeface="+mn-lt"/>
          <a:ea typeface="+mn-ea"/>
          <a:cs typeface="+mn-cs"/>
        </a:defRPr>
      </a:lvl1pPr>
      <a:lvl2pPr marL="3343108" indent="-1285810" algn="l" defTabSz="4114594" rtl="0" eaLnBrk="1" latinLnBrk="0" hangingPunct="1">
        <a:spcBef>
          <a:spcPct val="20000"/>
        </a:spcBef>
        <a:buFont typeface="Arial" pitchFamily="34" charset="0"/>
        <a:buChar char="–"/>
        <a:defRPr sz="12656" kern="1200">
          <a:solidFill>
            <a:schemeClr val="tx1"/>
          </a:solidFill>
          <a:latin typeface="+mn-lt"/>
          <a:ea typeface="+mn-ea"/>
          <a:cs typeface="+mn-cs"/>
        </a:defRPr>
      </a:lvl2pPr>
      <a:lvl3pPr marL="5143243" indent="-1028649" algn="l" defTabSz="4114594" rtl="0" eaLnBrk="1" latinLnBrk="0" hangingPunct="1">
        <a:spcBef>
          <a:spcPct val="20000"/>
        </a:spcBef>
        <a:buFont typeface="Arial" pitchFamily="34" charset="0"/>
        <a:buChar char="•"/>
        <a:defRPr sz="10875" kern="1200">
          <a:solidFill>
            <a:schemeClr val="tx1"/>
          </a:solidFill>
          <a:latin typeface="+mn-lt"/>
          <a:ea typeface="+mn-ea"/>
          <a:cs typeface="+mn-cs"/>
        </a:defRPr>
      </a:lvl3pPr>
      <a:lvl4pPr marL="720054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7837"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114594" rtl="0" eaLnBrk="1" latinLnBrk="0" hangingPunct="1">
        <a:defRPr sz="8063" kern="1200">
          <a:solidFill>
            <a:schemeClr val="tx1"/>
          </a:solidFill>
          <a:latin typeface="+mn-lt"/>
          <a:ea typeface="+mn-ea"/>
          <a:cs typeface="+mn-cs"/>
        </a:defRPr>
      </a:lvl1pPr>
      <a:lvl2pPr marL="2057298" algn="l" defTabSz="4114594" rtl="0" eaLnBrk="1" latinLnBrk="0" hangingPunct="1">
        <a:defRPr sz="8063" kern="1200">
          <a:solidFill>
            <a:schemeClr val="tx1"/>
          </a:solidFill>
          <a:latin typeface="+mn-lt"/>
          <a:ea typeface="+mn-ea"/>
          <a:cs typeface="+mn-cs"/>
        </a:defRPr>
      </a:lvl2pPr>
      <a:lvl3pPr marL="4114594" algn="l" defTabSz="4114594" rtl="0" eaLnBrk="1" latinLnBrk="0" hangingPunct="1">
        <a:defRPr sz="8063" kern="1200">
          <a:solidFill>
            <a:schemeClr val="tx1"/>
          </a:solidFill>
          <a:latin typeface="+mn-lt"/>
          <a:ea typeface="+mn-ea"/>
          <a:cs typeface="+mn-cs"/>
        </a:defRPr>
      </a:lvl3pPr>
      <a:lvl4pPr marL="6171892" algn="l" defTabSz="4114594" rtl="0" eaLnBrk="1" latinLnBrk="0" hangingPunct="1">
        <a:defRPr sz="8063" kern="1200">
          <a:solidFill>
            <a:schemeClr val="tx1"/>
          </a:solidFill>
          <a:latin typeface="+mn-lt"/>
          <a:ea typeface="+mn-ea"/>
          <a:cs typeface="+mn-cs"/>
        </a:defRPr>
      </a:lvl4pPr>
      <a:lvl5pPr marL="8229188" algn="l" defTabSz="4114594" rtl="0" eaLnBrk="1" latinLnBrk="0" hangingPunct="1">
        <a:defRPr sz="8063" kern="1200">
          <a:solidFill>
            <a:schemeClr val="tx1"/>
          </a:solidFill>
          <a:latin typeface="+mn-lt"/>
          <a:ea typeface="+mn-ea"/>
          <a:cs typeface="+mn-cs"/>
        </a:defRPr>
      </a:lvl5pPr>
      <a:lvl6pPr marL="10286486" algn="l" defTabSz="4114594" rtl="0" eaLnBrk="1" latinLnBrk="0" hangingPunct="1">
        <a:defRPr sz="8063" kern="1200">
          <a:solidFill>
            <a:schemeClr val="tx1"/>
          </a:solidFill>
          <a:latin typeface="+mn-lt"/>
          <a:ea typeface="+mn-ea"/>
          <a:cs typeface="+mn-cs"/>
        </a:defRPr>
      </a:lvl6pPr>
      <a:lvl7pPr marL="12343784" algn="l" defTabSz="4114594" rtl="0" eaLnBrk="1" latinLnBrk="0" hangingPunct="1">
        <a:defRPr sz="8063" kern="1200">
          <a:solidFill>
            <a:schemeClr val="tx1"/>
          </a:solidFill>
          <a:latin typeface="+mn-lt"/>
          <a:ea typeface="+mn-ea"/>
          <a:cs typeface="+mn-cs"/>
        </a:defRPr>
      </a:lvl7pPr>
      <a:lvl8pPr marL="14401080" algn="l" defTabSz="4114594" rtl="0" eaLnBrk="1" latinLnBrk="0" hangingPunct="1">
        <a:defRPr sz="8063" kern="1200">
          <a:solidFill>
            <a:schemeClr val="tx1"/>
          </a:solidFill>
          <a:latin typeface="+mn-lt"/>
          <a:ea typeface="+mn-ea"/>
          <a:cs typeface="+mn-cs"/>
        </a:defRPr>
      </a:lvl8pPr>
      <a:lvl9pPr marL="16458378" algn="l" defTabSz="4114594" rtl="0" eaLnBrk="1" latinLnBrk="0" hangingPunct="1">
        <a:defRPr sz="80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9" Type="http://schemas.openxmlformats.org/officeDocument/2006/relationships/image" Target="../media/image24.png"/><Relationship Id="rId51" Type="http://schemas.openxmlformats.org/officeDocument/2006/relationships/image" Target="../media/image38.png"/><Relationship Id="rId3" Type="http://schemas.openxmlformats.org/officeDocument/2006/relationships/image" Target="../media/image11.png"/><Relationship Id="rId34" Type="http://schemas.openxmlformats.org/officeDocument/2006/relationships/image" Target="../media/image18.png"/><Relationship Id="rId42" Type="http://schemas.openxmlformats.org/officeDocument/2006/relationships/image" Target="../media/image28.png"/><Relationship Id="rId47" Type="http://schemas.openxmlformats.org/officeDocument/2006/relationships/image" Target="../media/image34.png"/><Relationship Id="rId50" Type="http://schemas.openxmlformats.org/officeDocument/2006/relationships/image" Target="../media/image37.png"/><Relationship Id="rId55" Type="http://schemas.openxmlformats.org/officeDocument/2006/relationships/image" Target="../media/image42.png"/><Relationship Id="rId33" Type="http://schemas.openxmlformats.org/officeDocument/2006/relationships/image" Target="../media/image17.png"/><Relationship Id="rId38" Type="http://schemas.openxmlformats.org/officeDocument/2006/relationships/image" Target="../media/image22.png"/><Relationship Id="rId46" Type="http://schemas.openxmlformats.org/officeDocument/2006/relationships/image" Target="../media/image33.png"/><Relationship Id="rId59" Type="http://schemas.openxmlformats.org/officeDocument/2006/relationships/image" Target="../media/image46.png"/><Relationship Id="rId2" Type="http://schemas.openxmlformats.org/officeDocument/2006/relationships/notesSlide" Target="../notesSlides/notesSlide1.xml"/><Relationship Id="rId20" Type="http://schemas.openxmlformats.org/officeDocument/2006/relationships/image" Target="../media/image14.png"/><Relationship Id="rId29" Type="http://schemas.openxmlformats.org/officeDocument/2006/relationships/image" Target="../media/image23.png"/><Relationship Id="rId41" Type="http://schemas.openxmlformats.org/officeDocument/2006/relationships/image" Target="../media/image27.png"/><Relationship Id="rId54"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13.png"/><Relationship Id="rId32" Type="http://schemas.openxmlformats.org/officeDocument/2006/relationships/image" Target="../media/image31.png"/><Relationship Id="rId37" Type="http://schemas.openxmlformats.org/officeDocument/2006/relationships/image" Target="../media/image21.png"/><Relationship Id="rId40" Type="http://schemas.openxmlformats.org/officeDocument/2006/relationships/image" Target="../media/image26.png"/><Relationship Id="rId45"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image" Target="../media/image45.png"/><Relationship Id="rId5" Type="http://schemas.openxmlformats.org/officeDocument/2006/relationships/image" Target="../media/image12.png"/><Relationship Id="rId36" Type="http://schemas.openxmlformats.org/officeDocument/2006/relationships/image" Target="../media/image20.png"/><Relationship Id="rId49" Type="http://schemas.openxmlformats.org/officeDocument/2006/relationships/image" Target="../media/image36.png"/><Relationship Id="rId57" Type="http://schemas.openxmlformats.org/officeDocument/2006/relationships/image" Target="../media/image44.png"/><Relationship Id="rId19" Type="http://schemas.openxmlformats.org/officeDocument/2006/relationships/image" Target="../media/image16.png"/><Relationship Id="rId31" Type="http://schemas.openxmlformats.org/officeDocument/2006/relationships/image" Target="../media/image15.png"/><Relationship Id="rId44" Type="http://schemas.openxmlformats.org/officeDocument/2006/relationships/image" Target="../media/image30.png"/><Relationship Id="rId52" Type="http://schemas.openxmlformats.org/officeDocument/2006/relationships/image" Target="../media/image39.png"/><Relationship Id="rId60" Type="http://schemas.openxmlformats.org/officeDocument/2006/relationships/image" Target="../media/image47.png"/><Relationship Id="rId4" Type="http://schemas.openxmlformats.org/officeDocument/2006/relationships/image" Target="../media/image110.png"/><Relationship Id="rId30" Type="http://schemas.openxmlformats.org/officeDocument/2006/relationships/image" Target="../media/image25.png"/><Relationship Id="rId35" Type="http://schemas.openxmlformats.org/officeDocument/2006/relationships/image" Target="../media/image19.png"/><Relationship Id="rId43" Type="http://schemas.openxmlformats.org/officeDocument/2006/relationships/image" Target="../media/image29.png"/><Relationship Id="rId48" Type="http://schemas.openxmlformats.org/officeDocument/2006/relationships/image" Target="../media/image35.png"/><Relationship Id="rId56"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p:cNvSpPr>
            <a:spLocks noGrp="1"/>
          </p:cNvSpPr>
          <p:nvPr>
            <p:ph type="body" sz="quarter" idx="11"/>
          </p:nvPr>
        </p:nvSpPr>
        <p:spPr/>
        <p:txBody>
          <a:bodyPr/>
          <a:lstStyle/>
          <a:p>
            <a:r>
              <a:rPr lang="en-US" dirty="0">
                <a:solidFill>
                  <a:srgbClr val="002060"/>
                </a:solidFill>
              </a:rPr>
              <a:t>PRELIMINARIES</a:t>
            </a:r>
          </a:p>
        </p:txBody>
      </p:sp>
      <p:sp>
        <p:nvSpPr>
          <p:cNvPr id="21" name="Text Placeholder 20"/>
          <p:cNvSpPr>
            <a:spLocks noGrp="1"/>
          </p:cNvSpPr>
          <p:nvPr>
            <p:ph type="body" sz="quarter" idx="20"/>
          </p:nvPr>
        </p:nvSpPr>
        <p:spPr>
          <a:xfrm>
            <a:off x="874433" y="17752807"/>
            <a:ext cx="9422308" cy="718522"/>
          </a:xfrm>
        </p:spPr>
        <p:txBody>
          <a:bodyPr/>
          <a:lstStyle/>
          <a:p>
            <a:r>
              <a:rPr lang="en-US" dirty="0">
                <a:solidFill>
                  <a:srgbClr val="002060"/>
                </a:solidFill>
              </a:rPr>
              <a:t>RESULTS</a:t>
            </a:r>
          </a:p>
        </p:txBody>
      </p:sp>
      <p:sp>
        <p:nvSpPr>
          <p:cNvPr id="23" name="Text Placeholder 22"/>
          <p:cNvSpPr>
            <a:spLocks noGrp="1"/>
          </p:cNvSpPr>
          <p:nvPr>
            <p:ph type="body" sz="quarter" idx="22"/>
          </p:nvPr>
        </p:nvSpPr>
        <p:spPr/>
        <p:txBody>
          <a:bodyPr/>
          <a:lstStyle/>
          <a:p>
            <a:r>
              <a:rPr lang="en-US" dirty="0">
                <a:solidFill>
                  <a:srgbClr val="002060"/>
                </a:solidFill>
              </a:rPr>
              <a:t>APPROXIMATE MATRIX MULTIPLICATION</a:t>
            </a:r>
          </a:p>
        </p:txBody>
      </p:sp>
      <mc:AlternateContent xmlns:mc="http://schemas.openxmlformats.org/markup-compatibility/2006" xmlns:a14="http://schemas.microsoft.com/office/drawing/2010/main">
        <mc:Choice Requires="a14">
          <p:sp>
            <p:nvSpPr>
              <p:cNvPr id="25" name="Text Placeholder 24"/>
              <p:cNvSpPr>
                <a:spLocks noGrp="1"/>
              </p:cNvSpPr>
              <p:nvPr>
                <p:ph type="body" sz="quarter" idx="24"/>
              </p:nvPr>
            </p:nvSpPr>
            <p:spPr>
              <a:xfrm>
                <a:off x="20859750" y="5562824"/>
                <a:ext cx="9429750" cy="725896"/>
              </a:xfrm>
            </p:spPr>
            <p:txBody>
              <a:bodyPr/>
              <a:lstStyle/>
              <a:p>
                <a14:m>
                  <m:oMath xmlns:m="http://schemas.openxmlformats.org/officeDocument/2006/math">
                    <m:sSub>
                      <m:sSubPr>
                        <m:ctrlPr>
                          <a:rPr lang="en-US" sz="3600" b="0" i="1" smtClean="0">
                            <a:solidFill>
                              <a:srgbClr val="002060"/>
                            </a:solidFill>
                            <a:latin typeface="Cambria Math" panose="02040503050406030204" pitchFamily="18" charset="0"/>
                          </a:rPr>
                        </m:ctrlPr>
                      </m:sSubPr>
                      <m:e>
                        <m:r>
                          <a:rPr lang="en-US" sz="3600" b="0" i="1" smtClean="0">
                            <a:solidFill>
                              <a:srgbClr val="002060"/>
                            </a:solidFill>
                            <a:latin typeface="Cambria Math" panose="02040503050406030204" pitchFamily="18" charset="0"/>
                          </a:rPr>
                          <m:t>ℓ</m:t>
                        </m:r>
                      </m:e>
                      <m:sub>
                        <m:r>
                          <a:rPr lang="en-US" sz="3600" b="0" i="1" smtClean="0">
                            <a:solidFill>
                              <a:srgbClr val="002060"/>
                            </a:solidFill>
                            <a:latin typeface="Cambria Math" panose="02040503050406030204" pitchFamily="18" charset="0"/>
                          </a:rPr>
                          <m:t>2</m:t>
                        </m:r>
                      </m:sub>
                    </m:sSub>
                  </m:oMath>
                </a14:m>
                <a:r>
                  <a:rPr lang="en-US" dirty="0">
                    <a:solidFill>
                      <a:srgbClr val="002060"/>
                    </a:solidFill>
                  </a:rPr>
                  <a:t> SPECTRAL APPROXIMATION</a:t>
                </a:r>
              </a:p>
            </p:txBody>
          </p:sp>
        </mc:Choice>
        <mc:Fallback xmlns="">
          <p:sp>
            <p:nvSpPr>
              <p:cNvPr id="25" name="Text Placeholder 24"/>
              <p:cNvSpPr>
                <a:spLocks noGrp="1" noRot="1" noChangeAspect="1" noMove="1" noResize="1" noEditPoints="1" noAdjustHandles="1" noChangeArrowheads="1" noChangeShapeType="1" noTextEdit="1"/>
              </p:cNvSpPr>
              <p:nvPr>
                <p:ph type="body" sz="quarter" idx="24"/>
              </p:nvPr>
            </p:nvSpPr>
            <p:spPr>
              <a:xfrm>
                <a:off x="20859750" y="5562824"/>
                <a:ext cx="9429750" cy="725896"/>
              </a:xfrm>
              <a:blipFill>
                <a:blip r:embed="rId3"/>
                <a:stretch>
                  <a:fillRect t="-4202" b="-23529"/>
                </a:stretch>
              </a:blipFill>
            </p:spPr>
            <p:txBody>
              <a:bodyPr/>
              <a:lstStyle/>
              <a:p>
                <a:r>
                  <a:rPr lang="en-US">
                    <a:noFill/>
                  </a:rPr>
                  <a:t> </a:t>
                </a:r>
              </a:p>
            </p:txBody>
          </p:sp>
        </mc:Fallback>
      </mc:AlternateContent>
      <p:sp>
        <p:nvSpPr>
          <p:cNvPr id="28" name="Text Placeholder 27"/>
          <p:cNvSpPr>
            <a:spLocks noGrp="1"/>
          </p:cNvSpPr>
          <p:nvPr>
            <p:ph type="body" sz="quarter" idx="27"/>
          </p:nvPr>
        </p:nvSpPr>
        <p:spPr>
          <a:xfrm>
            <a:off x="30794419" y="24653289"/>
            <a:ext cx="9419079" cy="718522"/>
          </a:xfrm>
        </p:spPr>
        <p:txBody>
          <a:bodyPr/>
          <a:lstStyle/>
          <a:p>
            <a:r>
              <a:rPr lang="en-US" dirty="0">
                <a:solidFill>
                  <a:srgbClr val="002060"/>
                </a:solidFill>
              </a:rPr>
              <a:t>REFERENCES</a:t>
            </a:r>
          </a:p>
        </p:txBody>
      </p:sp>
      <p:sp>
        <p:nvSpPr>
          <p:cNvPr id="31" name="Text Placeholder 30"/>
          <p:cNvSpPr>
            <a:spLocks noGrp="1"/>
          </p:cNvSpPr>
          <p:nvPr>
            <p:ph type="body" sz="quarter" idx="30"/>
          </p:nvPr>
        </p:nvSpPr>
        <p:spPr>
          <a:xfrm>
            <a:off x="30786782" y="25204399"/>
            <a:ext cx="9917572" cy="7158861"/>
          </a:xfrm>
        </p:spPr>
        <p:txBody>
          <a:bodyPr/>
          <a:lstStyle/>
          <a:p>
            <a:pPr marL="457200" indent="-457200">
              <a:buClr>
                <a:schemeClr val="tx1"/>
              </a:buClr>
              <a:buFont typeface="Wingdings" panose="05000000000000000000" pitchFamily="2" charset="2"/>
              <a:buChar char="v"/>
            </a:pPr>
            <a:r>
              <a:rPr lang="en-US" sz="3200" dirty="0">
                <a:solidFill>
                  <a:srgbClr val="00B0F0"/>
                </a:solidFill>
              </a:rPr>
              <a:t>[BO07]</a:t>
            </a:r>
            <a:r>
              <a:rPr lang="en-US" sz="3200" dirty="0">
                <a:solidFill>
                  <a:schemeClr val="tx1"/>
                </a:solidFill>
              </a:rPr>
              <a:t> Vladimir Braverman, </a:t>
            </a:r>
            <a:r>
              <a:rPr lang="en-US" sz="3200" dirty="0" err="1">
                <a:solidFill>
                  <a:schemeClr val="tx1"/>
                </a:solidFill>
              </a:rPr>
              <a:t>Rafail</a:t>
            </a:r>
            <a:r>
              <a:rPr lang="en-US" sz="3200" dirty="0">
                <a:solidFill>
                  <a:schemeClr val="tx1"/>
                </a:solidFill>
              </a:rPr>
              <a:t> Ostrovsky. Smooth histograms for sliding windows. FOCS 2007</a:t>
            </a:r>
          </a:p>
          <a:p>
            <a:pPr marL="457200" indent="-457200">
              <a:buClr>
                <a:schemeClr val="tx1"/>
              </a:buClr>
              <a:buFont typeface="Wingdings" panose="05000000000000000000" pitchFamily="2" charset="2"/>
              <a:buChar char="v"/>
            </a:pPr>
            <a:r>
              <a:rPr lang="en-US" sz="3200" dirty="0">
                <a:solidFill>
                  <a:srgbClr val="00B0F0"/>
                </a:solidFill>
              </a:rPr>
              <a:t>[CEMMP16]</a:t>
            </a:r>
            <a:r>
              <a:rPr lang="en-US" sz="3200" dirty="0">
                <a:solidFill>
                  <a:schemeClr val="tx1"/>
                </a:solidFill>
              </a:rPr>
              <a:t> Michael B. Cohen, Sam Elder, Cameron </a:t>
            </a:r>
            <a:r>
              <a:rPr lang="en-US" sz="3200" dirty="0" err="1">
                <a:solidFill>
                  <a:schemeClr val="tx1"/>
                </a:solidFill>
              </a:rPr>
              <a:t>Musco</a:t>
            </a:r>
            <a:r>
              <a:rPr lang="en-US" sz="3200" dirty="0">
                <a:solidFill>
                  <a:schemeClr val="tx1"/>
                </a:solidFill>
              </a:rPr>
              <a:t>, Christopher </a:t>
            </a:r>
            <a:r>
              <a:rPr lang="en-US" sz="3200" dirty="0" err="1">
                <a:solidFill>
                  <a:schemeClr val="tx1"/>
                </a:solidFill>
              </a:rPr>
              <a:t>Musco</a:t>
            </a:r>
            <a:r>
              <a:rPr lang="en-US" sz="3200" dirty="0">
                <a:solidFill>
                  <a:schemeClr val="tx1"/>
                </a:solidFill>
              </a:rPr>
              <a:t>, and Madalina </a:t>
            </a:r>
            <a:r>
              <a:rPr lang="en-US" sz="3200" dirty="0" err="1">
                <a:solidFill>
                  <a:schemeClr val="tx1"/>
                </a:solidFill>
              </a:rPr>
              <a:t>Persu</a:t>
            </a:r>
            <a:r>
              <a:rPr lang="en-US" sz="3200" dirty="0">
                <a:solidFill>
                  <a:schemeClr val="tx1"/>
                </a:solidFill>
              </a:rPr>
              <a:t>. Dimensionality reduction for k-means clustering and low rank approximation. STOC 2015</a:t>
            </a:r>
          </a:p>
          <a:p>
            <a:pPr marL="457200" indent="-457200">
              <a:buClr>
                <a:schemeClr val="tx1"/>
              </a:buClr>
              <a:buFont typeface="Wingdings" panose="05000000000000000000" pitchFamily="2" charset="2"/>
              <a:buChar char="v"/>
            </a:pPr>
            <a:r>
              <a:rPr lang="en-US" sz="3200" dirty="0">
                <a:solidFill>
                  <a:srgbClr val="00B0F0"/>
                </a:solidFill>
              </a:rPr>
              <a:t>[DK01] </a:t>
            </a:r>
            <a:r>
              <a:rPr lang="en-US" sz="3200" dirty="0">
                <a:solidFill>
                  <a:schemeClr val="tx1"/>
                </a:solidFill>
              </a:rPr>
              <a:t>Petros </a:t>
            </a:r>
            <a:r>
              <a:rPr lang="en-US" sz="3200" dirty="0" err="1">
                <a:solidFill>
                  <a:schemeClr val="tx1"/>
                </a:solidFill>
              </a:rPr>
              <a:t>Drineas</a:t>
            </a:r>
            <a:r>
              <a:rPr lang="en-US" sz="3200" dirty="0">
                <a:solidFill>
                  <a:schemeClr val="tx1"/>
                </a:solidFill>
              </a:rPr>
              <a:t>, Ravi Kannan. Fast Monte-Carlo Algorithms for Approximate Matrix Multiplication. FOCS 2001</a:t>
            </a:r>
            <a:endParaRPr lang="en-US" sz="3200" dirty="0">
              <a:solidFill>
                <a:srgbClr val="00B0F0"/>
              </a:solidFill>
            </a:endParaRPr>
          </a:p>
          <a:p>
            <a:pPr marL="457200" indent="-457200">
              <a:buClr>
                <a:schemeClr val="tx1"/>
              </a:buClr>
              <a:buFont typeface="Wingdings" panose="05000000000000000000" pitchFamily="2" charset="2"/>
              <a:buChar char="v"/>
            </a:pPr>
            <a:r>
              <a:rPr lang="en-US" sz="3200" dirty="0">
                <a:solidFill>
                  <a:srgbClr val="00B0F0"/>
                </a:solidFill>
              </a:rPr>
              <a:t>[SS08]</a:t>
            </a:r>
            <a:r>
              <a:rPr lang="en-US" sz="3200" dirty="0">
                <a:solidFill>
                  <a:schemeClr val="tx1"/>
                </a:solidFill>
              </a:rPr>
              <a:t> Daniel A. Spielman, Nikhil Srivastava. Graph </a:t>
            </a:r>
            <a:r>
              <a:rPr lang="en-US" sz="3200" dirty="0" err="1">
                <a:solidFill>
                  <a:schemeClr val="tx1"/>
                </a:solidFill>
              </a:rPr>
              <a:t>sparsification</a:t>
            </a:r>
            <a:r>
              <a:rPr lang="en-US" sz="3200" dirty="0">
                <a:solidFill>
                  <a:schemeClr val="tx1"/>
                </a:solidFill>
              </a:rPr>
              <a:t> by effective resistances. </a:t>
            </a:r>
            <a:r>
              <a:rPr lang="en-US" sz="3200" dirty="0" err="1">
                <a:solidFill>
                  <a:schemeClr val="tx1"/>
                </a:solidFill>
              </a:rPr>
              <a:t>Funda</a:t>
            </a:r>
            <a:r>
              <a:rPr lang="en-US" sz="3200" dirty="0">
                <a:solidFill>
                  <a:schemeClr val="tx1"/>
                </a:solidFill>
              </a:rPr>
              <a:t> </a:t>
            </a:r>
            <a:r>
              <a:rPr lang="en-US" sz="3200" dirty="0" err="1">
                <a:solidFill>
                  <a:schemeClr val="tx1"/>
                </a:solidFill>
              </a:rPr>
              <a:t>Ergün</a:t>
            </a:r>
            <a:r>
              <a:rPr lang="en-US" sz="3200" dirty="0">
                <a:solidFill>
                  <a:schemeClr val="tx1"/>
                </a:solidFill>
              </a:rPr>
              <a:t>, Hossein </a:t>
            </a:r>
            <a:r>
              <a:rPr lang="en-US" sz="3200" dirty="0" err="1">
                <a:solidFill>
                  <a:schemeClr val="tx1"/>
                </a:solidFill>
              </a:rPr>
              <a:t>Jowhari</a:t>
            </a:r>
            <a:r>
              <a:rPr lang="en-US" sz="3200" dirty="0">
                <a:solidFill>
                  <a:schemeClr val="tx1"/>
                </a:solidFill>
              </a:rPr>
              <a:t>, and </a:t>
            </a:r>
            <a:r>
              <a:rPr lang="en-US" sz="3200" dirty="0" err="1">
                <a:solidFill>
                  <a:schemeClr val="tx1"/>
                </a:solidFill>
              </a:rPr>
              <a:t>Mert</a:t>
            </a:r>
            <a:r>
              <a:rPr lang="en-US" sz="3200" dirty="0">
                <a:solidFill>
                  <a:schemeClr val="tx1"/>
                </a:solidFill>
              </a:rPr>
              <a:t> </a:t>
            </a:r>
            <a:r>
              <a:rPr lang="en-US" sz="3200" dirty="0" err="1">
                <a:solidFill>
                  <a:schemeClr val="tx1"/>
                </a:solidFill>
              </a:rPr>
              <a:t>Saglam</a:t>
            </a:r>
            <a:r>
              <a:rPr lang="en-US" sz="3200" dirty="0">
                <a:solidFill>
                  <a:schemeClr val="tx1"/>
                </a:solidFill>
              </a:rPr>
              <a:t>. Periodicity in streams. STOC 2008</a:t>
            </a:r>
            <a:endParaRPr lang="en-US" sz="3200" dirty="0">
              <a:solidFill>
                <a:srgbClr val="002060"/>
              </a:solidFill>
            </a:endParaRPr>
          </a:p>
        </p:txBody>
      </p:sp>
      <p:sp>
        <p:nvSpPr>
          <p:cNvPr id="33" name="Text Placeholder 32"/>
          <p:cNvSpPr>
            <a:spLocks noGrp="1"/>
          </p:cNvSpPr>
          <p:nvPr>
            <p:ph type="body" sz="quarter" idx="150"/>
          </p:nvPr>
        </p:nvSpPr>
        <p:spPr/>
        <p:txBody>
          <a:bodyPr/>
          <a:lstStyle/>
          <a:p>
            <a:r>
              <a:rPr lang="en-US" baseline="30000" dirty="0">
                <a:solidFill>
                  <a:srgbClr val="002060"/>
                </a:solidFill>
              </a:rPr>
              <a:t>1</a:t>
            </a:r>
            <a:r>
              <a:rPr lang="en-US" dirty="0">
                <a:solidFill>
                  <a:srgbClr val="002060"/>
                </a:solidFill>
              </a:rPr>
              <a:t>Johns Hopkins University, </a:t>
            </a:r>
            <a:r>
              <a:rPr lang="en-US" baseline="30000" dirty="0">
                <a:solidFill>
                  <a:srgbClr val="002060"/>
                </a:solidFill>
              </a:rPr>
              <a:t>2</a:t>
            </a:r>
            <a:r>
              <a:rPr lang="en-US" dirty="0">
                <a:solidFill>
                  <a:srgbClr val="002060"/>
                </a:solidFill>
              </a:rPr>
              <a:t>Purdue University, </a:t>
            </a:r>
            <a:r>
              <a:rPr lang="en-US" baseline="30000" dirty="0">
                <a:solidFill>
                  <a:srgbClr val="002060"/>
                </a:solidFill>
              </a:rPr>
              <a:t>3</a:t>
            </a:r>
            <a:r>
              <a:rPr lang="en-US" dirty="0">
                <a:solidFill>
                  <a:srgbClr val="002060"/>
                </a:solidFill>
              </a:rPr>
              <a:t>Carnegie Mellon University, </a:t>
            </a:r>
            <a:r>
              <a:rPr lang="en-US" baseline="30000" dirty="0">
                <a:solidFill>
                  <a:srgbClr val="002060"/>
                </a:solidFill>
              </a:rPr>
              <a:t>4</a:t>
            </a:r>
            <a:r>
              <a:rPr lang="en-US" dirty="0">
                <a:solidFill>
                  <a:srgbClr val="002060"/>
                </a:solidFill>
              </a:rPr>
              <a:t>Indiana University </a:t>
            </a:r>
          </a:p>
        </p:txBody>
      </p:sp>
      <p:sp>
        <p:nvSpPr>
          <p:cNvPr id="34" name="Text Placeholder 33"/>
          <p:cNvSpPr>
            <a:spLocks noGrp="1"/>
          </p:cNvSpPr>
          <p:nvPr>
            <p:ph type="body" sz="quarter" idx="151"/>
          </p:nvPr>
        </p:nvSpPr>
        <p:spPr>
          <a:xfrm>
            <a:off x="3487898" y="2059034"/>
            <a:ext cx="35266154" cy="1378107"/>
          </a:xfrm>
        </p:spPr>
        <p:txBody>
          <a:bodyPr>
            <a:normAutofit fontScale="92500"/>
          </a:bodyPr>
          <a:lstStyle/>
          <a:p>
            <a:r>
              <a:rPr lang="en-US" dirty="0">
                <a:solidFill>
                  <a:srgbClr val="002060"/>
                </a:solidFill>
              </a:rPr>
              <a:t>Vladimir Braverman</a:t>
            </a:r>
            <a:r>
              <a:rPr lang="en-US" baseline="30000" dirty="0">
                <a:solidFill>
                  <a:srgbClr val="002060"/>
                </a:solidFill>
              </a:rPr>
              <a:t>1</a:t>
            </a:r>
            <a:r>
              <a:rPr lang="en-US" dirty="0">
                <a:solidFill>
                  <a:srgbClr val="002060"/>
                </a:solidFill>
              </a:rPr>
              <a:t>, Petros Drineas</a:t>
            </a:r>
            <a:r>
              <a:rPr lang="en-US" baseline="30000" dirty="0">
                <a:solidFill>
                  <a:srgbClr val="002060"/>
                </a:solidFill>
              </a:rPr>
              <a:t>2</a:t>
            </a:r>
            <a:r>
              <a:rPr lang="en-US" dirty="0">
                <a:solidFill>
                  <a:srgbClr val="002060"/>
                </a:solidFill>
              </a:rPr>
              <a:t>, </a:t>
            </a:r>
            <a:r>
              <a:rPr lang="en-US" dirty="0" err="1">
                <a:solidFill>
                  <a:srgbClr val="002060"/>
                </a:solidFill>
              </a:rPr>
              <a:t>Jalaj</a:t>
            </a:r>
            <a:r>
              <a:rPr lang="en-US" dirty="0">
                <a:solidFill>
                  <a:srgbClr val="002060"/>
                </a:solidFill>
              </a:rPr>
              <a:t> Upadhyay</a:t>
            </a:r>
            <a:r>
              <a:rPr lang="en-US" baseline="30000" dirty="0">
                <a:solidFill>
                  <a:srgbClr val="002060"/>
                </a:solidFill>
              </a:rPr>
              <a:t>1</a:t>
            </a:r>
            <a:r>
              <a:rPr lang="en-US" dirty="0">
                <a:solidFill>
                  <a:srgbClr val="002060"/>
                </a:solidFill>
              </a:rPr>
              <a:t>, David P. Woodruff</a:t>
            </a:r>
            <a:r>
              <a:rPr lang="en-US" baseline="30000" dirty="0">
                <a:solidFill>
                  <a:srgbClr val="002060"/>
                </a:solidFill>
              </a:rPr>
              <a:t>4</a:t>
            </a:r>
            <a:r>
              <a:rPr lang="en-US" dirty="0">
                <a:solidFill>
                  <a:srgbClr val="002060"/>
                </a:solidFill>
              </a:rPr>
              <a:t>, Samson Zhou</a:t>
            </a:r>
            <a:r>
              <a:rPr lang="en-US" baseline="30000" dirty="0">
                <a:solidFill>
                  <a:srgbClr val="002060"/>
                </a:solidFill>
              </a:rPr>
              <a:t>3</a:t>
            </a:r>
            <a:endParaRPr lang="en-US" dirty="0">
              <a:solidFill>
                <a:srgbClr val="002060"/>
              </a:solidFill>
            </a:endParaRPr>
          </a:p>
        </p:txBody>
      </p:sp>
      <p:sp>
        <p:nvSpPr>
          <p:cNvPr id="35" name="Text Placeholder 34"/>
          <p:cNvSpPr>
            <a:spLocks noGrp="1"/>
          </p:cNvSpPr>
          <p:nvPr>
            <p:ph type="body" sz="quarter" idx="153"/>
          </p:nvPr>
        </p:nvSpPr>
        <p:spPr/>
        <p:txBody>
          <a:bodyPr>
            <a:normAutofit fontScale="92500"/>
          </a:bodyPr>
          <a:lstStyle/>
          <a:p>
            <a:r>
              <a:rPr lang="en-US" dirty="0">
                <a:solidFill>
                  <a:srgbClr val="002060"/>
                </a:solidFill>
              </a:rPr>
              <a:t>Numerical Linear Algebra in the Sliding Window Model</a:t>
            </a:r>
          </a:p>
        </p:txBody>
      </p:sp>
      <mc:AlternateContent xmlns:mc="http://schemas.openxmlformats.org/markup-compatibility/2006" xmlns:a14="http://schemas.microsoft.com/office/drawing/2010/main">
        <mc:Choice Requires="a14">
          <p:sp>
            <p:nvSpPr>
              <p:cNvPr id="6" name="Text Placeholder 5"/>
              <p:cNvSpPr>
                <a:spLocks noGrp="1"/>
              </p:cNvSpPr>
              <p:nvPr>
                <p:ph type="body" sz="quarter" idx="10"/>
              </p:nvPr>
            </p:nvSpPr>
            <p:spPr>
              <a:xfrm>
                <a:off x="3821047" y="13904311"/>
                <a:ext cx="5596813" cy="3120832"/>
              </a:xfrm>
            </p:spPr>
            <p:txBody>
              <a:bodyPr/>
              <a:lstStyle/>
              <a:p>
                <a:pPr marL="514350" indent="-514350">
                  <a:buFont typeface="Wingdings" panose="05000000000000000000" pitchFamily="2" charset="2"/>
                  <a:buChar char="v"/>
                </a:pPr>
                <a:r>
                  <a:rPr lang="en-US" sz="3200" dirty="0"/>
                  <a:t>Rows arrive one-by-one in the data stream</a:t>
                </a:r>
              </a:p>
              <a:p>
                <a:pPr marL="514350" indent="-514350">
                  <a:buFont typeface="Wingdings" panose="05000000000000000000" pitchFamily="2" charset="2"/>
                  <a:buChar char="v"/>
                </a:pPr>
                <a:r>
                  <a:rPr lang="en-US" sz="3200" dirty="0"/>
                  <a:t>Matrix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𝑊</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oMath>
                </a14:m>
                <a:r>
                  <a:rPr lang="en-US" sz="3200" dirty="0"/>
                  <a:t>, </a:t>
                </a:r>
                <a14:m>
                  <m:oMath xmlns:m="http://schemas.openxmlformats.org/officeDocument/2006/math">
                    <m:r>
                      <a:rPr lang="en-US" sz="3200" i="1">
                        <a:solidFill>
                          <a:srgbClr val="C00000"/>
                        </a:solidFill>
                        <a:latin typeface="Cambria Math" panose="02040503050406030204" pitchFamily="18" charset="0"/>
                      </a:rPr>
                      <m:t>𝑊</m:t>
                    </m:r>
                    <m:r>
                      <a:rPr lang="en-US" sz="320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oMath>
                </a14:m>
                <a:endParaRPr lang="en-US" sz="3200" dirty="0"/>
              </a:p>
              <a:p>
                <a:pPr marL="514350" indent="-514350">
                  <a:buFont typeface="Wingdings" panose="05000000000000000000" pitchFamily="2" charset="2"/>
                  <a:buChar char="v"/>
                </a:pPr>
                <a:r>
                  <a:rPr lang="en-US" sz="3200" dirty="0"/>
                  <a:t>Recent interactions, time sensitive</a:t>
                </a:r>
              </a:p>
            </p:txBody>
          </p:sp>
        </mc:Choice>
        <mc:Fallback xmlns="">
          <p:sp>
            <p:nvSpPr>
              <p:cNvPr id="6" name="Text Placeholder 5"/>
              <p:cNvSpPr>
                <a:spLocks noGrp="1" noRot="1" noChangeAspect="1" noMove="1" noResize="1" noEditPoints="1" noAdjustHandles="1" noChangeArrowheads="1" noChangeShapeType="1" noTextEdit="1"/>
              </p:cNvSpPr>
              <p:nvPr>
                <p:ph type="body" sz="quarter" idx="10"/>
              </p:nvPr>
            </p:nvSpPr>
            <p:spPr>
              <a:xfrm>
                <a:off x="3821047" y="13904311"/>
                <a:ext cx="5596813" cy="3120832"/>
              </a:xfr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Content Placeholder 2"/>
              <p:cNvSpPr>
                <a:spLocks noGrp="1"/>
              </p:cNvSpPr>
              <p:nvPr>
                <p:ph type="body" sz="quarter" idx="96"/>
              </p:nvPr>
            </p:nvSpPr>
            <p:spPr>
              <a:xfrm>
                <a:off x="864695" y="24253029"/>
                <a:ext cx="9633552" cy="7545236"/>
              </a:xfrm>
            </p:spPr>
            <p:txBody>
              <a:bodyPr>
                <a:noAutofit/>
              </a:bodyPr>
              <a:lstStyle/>
              <a:p>
                <a:pPr>
                  <a:buFont typeface="Wingdings" panose="05000000000000000000" pitchFamily="2" charset="2"/>
                  <a:buChar char="v"/>
                </a:pPr>
                <a:r>
                  <a:rPr lang="en-US" sz="3200" i="1" dirty="0"/>
                  <a:t> </a:t>
                </a:r>
                <a:r>
                  <a:rPr lang="en-US" sz="3200" dirty="0"/>
                  <a:t>Also results for </a:t>
                </a:r>
                <a14:m>
                  <m:oMath xmlns:m="http://schemas.openxmlformats.org/officeDocument/2006/math">
                    <m:sSub>
                      <m:sSubPr>
                        <m:ctrlPr>
                          <a:rPr lang="en-US" sz="3200" i="1">
                            <a:solidFill>
                              <a:srgbClr val="00B050"/>
                            </a:solidFill>
                            <a:latin typeface="Cambria Math" panose="02040503050406030204" pitchFamily="18" charset="0"/>
                          </a:rPr>
                        </m:ctrlPr>
                      </m:sSubPr>
                      <m:e>
                        <m:r>
                          <a:rPr lang="en-US" sz="3200" i="1">
                            <a:solidFill>
                              <a:srgbClr val="00B050"/>
                            </a:solidFill>
                            <a:latin typeface="Cambria Math" panose="02040503050406030204" pitchFamily="18" charset="0"/>
                          </a:rPr>
                          <m:t>ℓ</m:t>
                        </m:r>
                      </m:e>
                      <m:sub>
                        <m:r>
                          <a:rPr lang="en-US" sz="3200" b="0" i="1" smtClean="0">
                            <a:solidFill>
                              <a:srgbClr val="00B050"/>
                            </a:solidFill>
                            <a:latin typeface="Cambria Math" panose="02040503050406030204" pitchFamily="18" charset="0"/>
                          </a:rPr>
                          <m:t>1</m:t>
                        </m:r>
                      </m:sub>
                    </m:sSub>
                  </m:oMath>
                </a14:m>
                <a:r>
                  <a:rPr lang="en-US" sz="3200" dirty="0">
                    <a:solidFill>
                      <a:srgbClr val="00B050"/>
                    </a:solidFill>
                  </a:rPr>
                  <a:t> Spectral </a:t>
                </a:r>
                <a14:m>
                  <m:oMath xmlns:m="http://schemas.openxmlformats.org/officeDocument/2006/math">
                    <m:d>
                      <m:dPr>
                        <m:ctrlPr>
                          <a:rPr lang="en-US" sz="3200" i="1">
                            <a:solidFill>
                              <a:srgbClr val="00B050"/>
                            </a:solidFill>
                            <a:latin typeface="Cambria Math" panose="02040503050406030204" pitchFamily="18" charset="0"/>
                          </a:rPr>
                        </m:ctrlPr>
                      </m:dPr>
                      <m:e>
                        <m:r>
                          <a:rPr lang="en-US" sz="3200" i="1">
                            <a:solidFill>
                              <a:srgbClr val="00B050"/>
                            </a:solidFill>
                            <a:latin typeface="Cambria Math" panose="02040503050406030204" pitchFamily="18" charset="0"/>
                          </a:rPr>
                          <m:t>1+</m:t>
                        </m:r>
                        <m:r>
                          <a:rPr lang="en-US" sz="3200" i="1">
                            <a:solidFill>
                              <a:srgbClr val="00B050"/>
                            </a:solidFill>
                            <a:latin typeface="Cambria Math" panose="02040503050406030204" pitchFamily="18" charset="0"/>
                            <a:ea typeface="Cambria Math" panose="02040503050406030204" pitchFamily="18" charset="0"/>
                          </a:rPr>
                          <m:t>𝜀</m:t>
                        </m:r>
                      </m:e>
                    </m:d>
                  </m:oMath>
                </a14:m>
                <a:r>
                  <a:rPr lang="en-US" sz="3200" dirty="0">
                    <a:solidFill>
                      <a:srgbClr val="00B050"/>
                    </a:solidFill>
                  </a:rPr>
                  <a:t> Approximation</a:t>
                </a:r>
                <a:r>
                  <a:rPr lang="en-US" sz="3200" dirty="0">
                    <a:solidFill>
                      <a:schemeClr val="tx1"/>
                    </a:solidFill>
                  </a:rPr>
                  <a:t> when entries of </a:t>
                </a:r>
                <a14:m>
                  <m:oMath xmlns:m="http://schemas.openxmlformats.org/officeDocument/2006/math">
                    <m:r>
                      <a:rPr lang="en-US" sz="3200" i="1">
                        <a:solidFill>
                          <a:srgbClr val="C00000"/>
                        </a:solidFill>
                        <a:latin typeface="Cambria Math" panose="02040503050406030204" pitchFamily="18" charset="0"/>
                      </a:rPr>
                      <m:t>𝐴</m:t>
                    </m:r>
                  </m:oMath>
                </a14:m>
                <a:r>
                  <a:rPr lang="en-US" sz="3200" i="1" dirty="0"/>
                  <a:t> </a:t>
                </a:r>
                <a:r>
                  <a:rPr lang="en-US" sz="3200" dirty="0"/>
                  <a:t>and </a:t>
                </a:r>
                <a14:m>
                  <m:oMath xmlns:m="http://schemas.openxmlformats.org/officeDocument/2006/math">
                    <m:r>
                      <a:rPr lang="en-US" sz="3200" i="1">
                        <a:solidFill>
                          <a:srgbClr val="C00000"/>
                        </a:solidFill>
                        <a:latin typeface="Cambria Math" panose="02040503050406030204" pitchFamily="18" charset="0"/>
                      </a:rPr>
                      <m:t>𝑥</m:t>
                    </m:r>
                  </m:oMath>
                </a14:m>
                <a:r>
                  <a:rPr lang="en-US" sz="3200" i="1" dirty="0"/>
                  <a:t> </a:t>
                </a:r>
                <a:r>
                  <a:rPr lang="en-US" sz="3200" dirty="0"/>
                  <a:t>are bounded integers</a:t>
                </a:r>
                <a:endParaRPr lang="en-US" sz="3200" i="1" dirty="0"/>
              </a:p>
              <a:p>
                <a:pPr>
                  <a:buFont typeface="Wingdings" panose="05000000000000000000" pitchFamily="2" charset="2"/>
                  <a:buChar char="v"/>
                </a:pPr>
                <a:endParaRPr lang="en-US" sz="3200" i="1" dirty="0">
                  <a:solidFill>
                    <a:srgbClr val="00B050"/>
                  </a:solidFill>
                  <a:latin typeface="Cambria Math" panose="02040503050406030204" pitchFamily="18" charset="0"/>
                </a:endParaRPr>
              </a:p>
              <a:p>
                <a:pPr>
                  <a:buFont typeface="Wingdings" panose="05000000000000000000" pitchFamily="2" charset="2"/>
                  <a:buChar char="v"/>
                </a:pPr>
                <a:r>
                  <a:rPr lang="en-US" sz="3200" i="1" dirty="0">
                    <a:solidFill>
                      <a:srgbClr val="00B050"/>
                    </a:solidFill>
                    <a:latin typeface="Cambria Math" panose="02040503050406030204" pitchFamily="18" charset="0"/>
                  </a:rPr>
                  <a:t> </a:t>
                </a:r>
                <a14:m>
                  <m:oMath xmlns:m="http://schemas.openxmlformats.org/officeDocument/2006/math">
                    <m:sSub>
                      <m:sSubPr>
                        <m:ctrlPr>
                          <a:rPr lang="en-US" sz="3200" i="1" smtClean="0">
                            <a:solidFill>
                              <a:srgbClr val="00B050"/>
                            </a:solidFill>
                            <a:latin typeface="Cambria Math" panose="02040503050406030204" pitchFamily="18" charset="0"/>
                          </a:rPr>
                        </m:ctrlPr>
                      </m:sSubPr>
                      <m:e>
                        <m:r>
                          <a:rPr lang="en-US" sz="3200" i="1">
                            <a:solidFill>
                              <a:srgbClr val="00B050"/>
                            </a:solidFill>
                            <a:latin typeface="Cambria Math" panose="02040503050406030204" pitchFamily="18" charset="0"/>
                          </a:rPr>
                          <m:t>ℓ</m:t>
                        </m:r>
                      </m:e>
                      <m:sub>
                        <m:r>
                          <a:rPr lang="en-US" sz="3200" i="1">
                            <a:solidFill>
                              <a:srgbClr val="00B050"/>
                            </a:solidFill>
                            <a:latin typeface="Cambria Math" panose="02040503050406030204" pitchFamily="18" charset="0"/>
                          </a:rPr>
                          <m:t>2</m:t>
                        </m:r>
                      </m:sub>
                    </m:sSub>
                  </m:oMath>
                </a14:m>
                <a:r>
                  <a:rPr lang="en-US" sz="3200" dirty="0">
                    <a:solidFill>
                      <a:srgbClr val="00B050"/>
                    </a:solidFill>
                  </a:rPr>
                  <a:t> Spectral </a:t>
                </a:r>
                <a14:m>
                  <m:oMath xmlns:m="http://schemas.openxmlformats.org/officeDocument/2006/math">
                    <m:d>
                      <m:dPr>
                        <m:ctrlPr>
                          <a:rPr lang="en-US" sz="3200" i="1">
                            <a:solidFill>
                              <a:srgbClr val="00B050"/>
                            </a:solidFill>
                            <a:latin typeface="Cambria Math" panose="02040503050406030204" pitchFamily="18" charset="0"/>
                          </a:rPr>
                        </m:ctrlPr>
                      </m:dPr>
                      <m:e>
                        <m:r>
                          <a:rPr lang="en-US" sz="3200" i="1">
                            <a:solidFill>
                              <a:srgbClr val="00B050"/>
                            </a:solidFill>
                            <a:latin typeface="Cambria Math" panose="02040503050406030204" pitchFamily="18" charset="0"/>
                          </a:rPr>
                          <m:t>1+</m:t>
                        </m:r>
                        <m:r>
                          <a:rPr lang="en-US" sz="3200" i="1">
                            <a:solidFill>
                              <a:srgbClr val="00B050"/>
                            </a:solidFill>
                            <a:latin typeface="Cambria Math" panose="02040503050406030204" pitchFamily="18" charset="0"/>
                            <a:ea typeface="Cambria Math" panose="02040503050406030204" pitchFamily="18" charset="0"/>
                          </a:rPr>
                          <m:t>𝜀</m:t>
                        </m:r>
                      </m:e>
                    </m:d>
                  </m:oMath>
                </a14:m>
                <a:r>
                  <a:rPr lang="en-US" sz="3200" dirty="0">
                    <a:solidFill>
                      <a:srgbClr val="00B050"/>
                    </a:solidFill>
                  </a:rPr>
                  <a:t> Approximation</a:t>
                </a:r>
                <a:r>
                  <a:rPr lang="en-US" sz="3200" dirty="0"/>
                  <a:t>: Given </a:t>
                </a:r>
                <a14:m>
                  <m:oMath xmlns:m="http://schemas.openxmlformats.org/officeDocument/2006/math">
                    <m:r>
                      <a:rPr lang="en-US" sz="3200" i="1">
                        <a:solidFill>
                          <a:srgbClr val="C00000"/>
                        </a:solidFill>
                        <a:latin typeface="Cambria Math" panose="02040503050406030204" pitchFamily="18" charset="0"/>
                      </a:rPr>
                      <m:t>𝜖</m:t>
                    </m:r>
                    <m:r>
                      <a:rPr lang="en-US" sz="3200" i="1">
                        <a:solidFill>
                          <a:srgbClr val="C00000"/>
                        </a:solidFill>
                        <a:latin typeface="Cambria Math" panose="02040503050406030204" pitchFamily="18" charset="0"/>
                      </a:rPr>
                      <m:t>&gt;0</m:t>
                    </m:r>
                  </m:oMath>
                </a14:m>
                <a:r>
                  <a:rPr lang="en-US" sz="3200" dirty="0"/>
                  <a:t> and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𝑊</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oMath>
                </a14:m>
                <a:r>
                  <a:rPr lang="en-US" sz="3200" dirty="0"/>
                  <a:t>, find matrix </a:t>
                </a:r>
                <a14:m>
                  <m:oMath xmlns:m="http://schemas.openxmlformats.org/officeDocument/2006/math">
                    <m:r>
                      <a:rPr lang="en-US" sz="3200" i="1">
                        <a:solidFill>
                          <a:srgbClr val="C00000"/>
                        </a:solidFill>
                        <a:latin typeface="Cambria Math" panose="02040503050406030204" pitchFamily="18" charset="0"/>
                      </a:rPr>
                      <m:t>𝑀</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𝑚</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oMath>
                </a14:m>
                <a:r>
                  <a:rPr lang="en-US" sz="3200" dirty="0"/>
                  <a:t> with </a:t>
                </a:r>
                <a14:m>
                  <m:oMath xmlns:m="http://schemas.openxmlformats.org/officeDocument/2006/math">
                    <m:r>
                      <a:rPr lang="en-US" sz="3200" i="1">
                        <a:solidFill>
                          <a:srgbClr val="C00000"/>
                        </a:solidFill>
                        <a:latin typeface="Cambria Math" panose="02040503050406030204" pitchFamily="18" charset="0"/>
                      </a:rPr>
                      <m:t>𝑚</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𝑊</m:t>
                    </m:r>
                  </m:oMath>
                </a14:m>
                <a:r>
                  <a:rPr lang="en-US" sz="3200" dirty="0"/>
                  <a:t>, such that for </a:t>
                </a:r>
                <a:r>
                  <a:rPr lang="en-US" sz="3200" i="1" dirty="0">
                    <a:solidFill>
                      <a:srgbClr val="7030A0"/>
                    </a:solidFill>
                  </a:rPr>
                  <a:t>every</a:t>
                </a:r>
                <a:r>
                  <a:rPr lang="en-US" sz="3200" i="1" dirty="0"/>
                  <a:t> </a:t>
                </a:r>
                <a14:m>
                  <m:oMath xmlns:m="http://schemas.openxmlformats.org/officeDocument/2006/math">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𝑛</m:t>
                        </m:r>
                      </m:sup>
                    </m:sSup>
                  </m:oMath>
                </a14:m>
                <a:r>
                  <a:rPr lang="en-US" sz="3200" i="1" dirty="0">
                    <a:solidFill>
                      <a:schemeClr val="tx1"/>
                    </a:solidFill>
                  </a:rPr>
                  <a:t>,</a:t>
                </a:r>
              </a:p>
              <a:p>
                <a:pPr/>
                <a14:m>
                  <m:oMathPara xmlns:m="http://schemas.openxmlformats.org/officeDocument/2006/math">
                    <m:oMathParaPr>
                      <m:jc m:val="center"/>
                    </m:oMathParaPr>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e>
                      </m:d>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𝐴𝑥</m:t>
                              </m:r>
                            </m:e>
                          </m:d>
                        </m:e>
                        <m:sub>
                          <m:r>
                            <a:rPr lang="en-US" sz="3200" i="1">
                              <a:solidFill>
                                <a:srgbClr val="C00000"/>
                              </a:solidFill>
                              <a:latin typeface="Cambria Math" panose="02040503050406030204" pitchFamily="18" charset="0"/>
                            </a:rPr>
                            <m:t>2</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𝑀𝑥</m:t>
                              </m:r>
                            </m:e>
                          </m:d>
                        </m:e>
                        <m:sub>
                          <m:r>
                            <a:rPr lang="en-US" sz="3200" i="1">
                              <a:solidFill>
                                <a:srgbClr val="C00000"/>
                              </a:solidFill>
                              <a:latin typeface="Cambria Math" panose="02040503050406030204" pitchFamily="18" charset="0"/>
                            </a:rPr>
                            <m:t>2</m:t>
                          </m:r>
                        </m:sub>
                      </m:sSub>
                      <m:r>
                        <a:rPr lang="en-US" sz="3200" i="1">
                          <a:solidFill>
                            <a:srgbClr val="C00000"/>
                          </a:solidFill>
                          <a:latin typeface="Cambria Math" panose="02040503050406030204" pitchFamily="18" charset="0"/>
                        </a:rPr>
                        <m: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e>
                      </m:d>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𝐴𝑥</m:t>
                              </m:r>
                            </m:e>
                          </m:d>
                        </m:e>
                        <m:sub>
                          <m:r>
                            <a:rPr lang="en-US" sz="3200" i="1">
                              <a:solidFill>
                                <a:srgbClr val="C00000"/>
                              </a:solidFill>
                              <a:latin typeface="Cambria Math" panose="02040503050406030204" pitchFamily="18" charset="0"/>
                            </a:rPr>
                            <m:t>2</m:t>
                          </m:r>
                        </m:sub>
                      </m:sSub>
                    </m:oMath>
                  </m:oMathPara>
                </a14:m>
                <a:endParaRPr lang="en-US" sz="3200" i="1" dirty="0">
                  <a:solidFill>
                    <a:schemeClr val="tx1"/>
                  </a:solidFill>
                </a:endParaRPr>
              </a:p>
              <a:p>
                <a:pPr>
                  <a:buFont typeface="Wingdings" panose="05000000000000000000" pitchFamily="2" charset="2"/>
                  <a:buChar char="v"/>
                </a:pPr>
                <a:r>
                  <a:rPr lang="en-US" sz="3200" i="1" dirty="0">
                    <a:solidFill>
                      <a:schemeClr val="tx1"/>
                    </a:solidFill>
                  </a:rPr>
                  <a:t> </a:t>
                </a:r>
                <a14:m>
                  <m:oMath xmlns:m="http://schemas.openxmlformats.org/officeDocument/2006/math">
                    <m:d>
                      <m:dPr>
                        <m:ctrlPr>
                          <a:rPr lang="en-US" sz="3200" i="1" smtClean="0">
                            <a:solidFill>
                              <a:srgbClr val="00B050"/>
                            </a:solidFill>
                            <a:latin typeface="Cambria Math" panose="02040503050406030204" pitchFamily="18" charset="0"/>
                          </a:rPr>
                        </m:ctrlPr>
                      </m:dPr>
                      <m:e>
                        <m:r>
                          <a:rPr lang="en-US" sz="3200" i="1">
                            <a:solidFill>
                              <a:srgbClr val="00B050"/>
                            </a:solidFill>
                            <a:latin typeface="Cambria Math" panose="02040503050406030204" pitchFamily="18" charset="0"/>
                          </a:rPr>
                          <m:t>1+</m:t>
                        </m:r>
                        <m:r>
                          <a:rPr lang="en-US" sz="3200" i="1">
                            <a:solidFill>
                              <a:srgbClr val="00B050"/>
                            </a:solidFill>
                            <a:latin typeface="Cambria Math" panose="02040503050406030204" pitchFamily="18" charset="0"/>
                            <a:ea typeface="Cambria Math" panose="02040503050406030204" pitchFamily="18" charset="0"/>
                          </a:rPr>
                          <m:t>𝜀</m:t>
                        </m:r>
                      </m:e>
                    </m:d>
                  </m:oMath>
                </a14:m>
                <a:r>
                  <a:rPr lang="en-US" sz="3200" dirty="0">
                    <a:solidFill>
                      <a:srgbClr val="00B050"/>
                    </a:solidFill>
                  </a:rPr>
                  <a:t> Rank </a:t>
                </a:r>
                <a14:m>
                  <m:oMath xmlns:m="http://schemas.openxmlformats.org/officeDocument/2006/math">
                    <m:r>
                      <a:rPr lang="en-US" sz="3200" i="1">
                        <a:solidFill>
                          <a:srgbClr val="00B050"/>
                        </a:solidFill>
                        <a:latin typeface="Cambria Math" panose="02040503050406030204" pitchFamily="18" charset="0"/>
                      </a:rPr>
                      <m:t>𝑘</m:t>
                    </m:r>
                  </m:oMath>
                </a14:m>
                <a:r>
                  <a:rPr lang="en-US" sz="3200" dirty="0">
                    <a:solidFill>
                      <a:srgbClr val="00B050"/>
                    </a:solidFill>
                  </a:rPr>
                  <a:t> Approximation</a:t>
                </a:r>
                <a:r>
                  <a:rPr lang="en-US" sz="3200" dirty="0"/>
                  <a:t>: Given </a:t>
                </a:r>
                <a14:m>
                  <m:oMath xmlns:m="http://schemas.openxmlformats.org/officeDocument/2006/math">
                    <m:r>
                      <a:rPr lang="en-US" sz="3200" i="1">
                        <a:solidFill>
                          <a:srgbClr val="C00000"/>
                        </a:solidFill>
                        <a:latin typeface="Cambria Math" panose="02040503050406030204" pitchFamily="18" charset="0"/>
                      </a:rPr>
                      <m:t>𝜖</m:t>
                    </m:r>
                    <m:r>
                      <a:rPr lang="en-US" sz="3200" i="1">
                        <a:solidFill>
                          <a:srgbClr val="C00000"/>
                        </a:solidFill>
                        <a:latin typeface="Cambria Math" panose="02040503050406030204" pitchFamily="18" charset="0"/>
                      </a:rPr>
                      <m:t>&gt;0</m:t>
                    </m:r>
                  </m:oMath>
                </a14:m>
                <a:r>
                  <a:rPr lang="en-US" sz="3200" dirty="0"/>
                  <a:t> and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𝑊</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oMath>
                </a14:m>
                <a:r>
                  <a:rPr lang="en-US" sz="3200" dirty="0"/>
                  <a:t>, find matrix </a:t>
                </a:r>
                <a14:m>
                  <m:oMath xmlns:m="http://schemas.openxmlformats.org/officeDocument/2006/math">
                    <m:r>
                      <a:rPr lang="en-US" sz="3200" i="1">
                        <a:solidFill>
                          <a:srgbClr val="C00000"/>
                        </a:solidFill>
                        <a:latin typeface="Cambria Math" panose="02040503050406030204" pitchFamily="18" charset="0"/>
                      </a:rPr>
                      <m:t>𝑀</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𝑚</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oMath>
                </a14:m>
                <a:r>
                  <a:rPr lang="en-US" sz="3200" dirty="0"/>
                  <a:t> with </a:t>
                </a:r>
                <a14:m>
                  <m:oMath xmlns:m="http://schemas.openxmlformats.org/officeDocument/2006/math">
                    <m:r>
                      <a:rPr lang="en-US" sz="3200" i="1">
                        <a:solidFill>
                          <a:srgbClr val="C00000"/>
                        </a:solidFill>
                        <a:latin typeface="Cambria Math" panose="02040503050406030204" pitchFamily="18" charset="0"/>
                      </a:rPr>
                      <m:t>𝑚</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𝑊</m:t>
                    </m:r>
                  </m:oMath>
                </a14:m>
                <a:r>
                  <a:rPr lang="en-US" sz="3200" dirty="0"/>
                  <a:t> such that</a:t>
                </a:r>
                <a:endParaRPr lang="en-US" sz="3200" i="1" dirty="0">
                  <a:solidFill>
                    <a:schemeClr val="tx1"/>
                  </a:solidFill>
                </a:endParaRPr>
              </a:p>
              <a:p>
                <a:endParaRPr lang="en-US" sz="3200" i="1" dirty="0">
                  <a:solidFill>
                    <a:schemeClr val="tx1"/>
                  </a:solidFill>
                </a:endParaRPr>
              </a:p>
              <a:p>
                <a:pPr>
                  <a:buFont typeface="Wingdings" panose="05000000000000000000" pitchFamily="2" charset="2"/>
                  <a:buChar char="v"/>
                </a:pPr>
                <a:r>
                  <a:rPr lang="en-US" sz="3200" i="1" dirty="0">
                    <a:solidFill>
                      <a:schemeClr val="tx1"/>
                    </a:solidFill>
                  </a:rPr>
                  <a:t> </a:t>
                </a:r>
                <a:r>
                  <a:rPr lang="en-US" sz="3200" dirty="0">
                    <a:solidFill>
                      <a:srgbClr val="00B050"/>
                    </a:solidFill>
                  </a:rPr>
                  <a:t>Covariance Matrix Approximation</a:t>
                </a:r>
                <a:r>
                  <a:rPr lang="en-US" sz="3200" dirty="0">
                    <a:solidFill>
                      <a:schemeClr val="tx1"/>
                    </a:solidFill>
                  </a:rPr>
                  <a:t>: </a:t>
                </a:r>
                <a:r>
                  <a:rPr lang="en-US" sz="3200" dirty="0"/>
                  <a:t>Given </a:t>
                </a:r>
                <a14:m>
                  <m:oMath xmlns:m="http://schemas.openxmlformats.org/officeDocument/2006/math">
                    <m:r>
                      <a:rPr lang="en-US" sz="3200" i="1">
                        <a:solidFill>
                          <a:srgbClr val="C00000"/>
                        </a:solidFill>
                        <a:latin typeface="Cambria Math" panose="02040503050406030204" pitchFamily="18" charset="0"/>
                      </a:rPr>
                      <m:t>𝜖</m:t>
                    </m:r>
                    <m:r>
                      <a:rPr lang="en-US" sz="3200" i="1">
                        <a:solidFill>
                          <a:srgbClr val="C00000"/>
                        </a:solidFill>
                        <a:latin typeface="Cambria Math" panose="02040503050406030204" pitchFamily="18" charset="0"/>
                      </a:rPr>
                      <m:t>&gt;0</m:t>
                    </m:r>
                  </m:oMath>
                </a14:m>
                <a:r>
                  <a:rPr lang="en-US" sz="3200" dirty="0"/>
                  <a:t> and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𝑊</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r>
                      <a:rPr lang="en-US" sz="3200" i="1">
                        <a:latin typeface="Cambria Math" panose="02040503050406030204" pitchFamily="18" charset="0"/>
                      </a:rPr>
                      <m:t>,</m:t>
                    </m:r>
                    <m:r>
                      <a:rPr lang="en-US" sz="3200" i="1">
                        <a:solidFill>
                          <a:srgbClr val="C00000"/>
                        </a:solidFill>
                        <a:latin typeface="Cambria Math" panose="02040503050406030204" pitchFamily="18" charset="0"/>
                      </a:rPr>
                      <m:t>𝑊</m:t>
                    </m:r>
                    <m:r>
                      <a:rPr lang="en-US" sz="320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oMath>
                </a14:m>
                <a:r>
                  <a:rPr lang="en-US" sz="3200" dirty="0"/>
                  <a:t>, find </a:t>
                </a:r>
                <a14:m>
                  <m:oMath xmlns:m="http://schemas.openxmlformats.org/officeDocument/2006/math">
                    <m:r>
                      <a:rPr lang="en-US" sz="3200" i="1">
                        <a:solidFill>
                          <a:srgbClr val="C00000"/>
                        </a:solidFill>
                        <a:latin typeface="Cambria Math" panose="02040503050406030204" pitchFamily="18" charset="0"/>
                      </a:rPr>
                      <m:t>𝐵</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𝑅</m:t>
                        </m:r>
                      </m:e>
                      <m:sup>
                        <m:r>
                          <a:rPr lang="en-US" sz="3200" i="1">
                            <a:solidFill>
                              <a:srgbClr val="C00000"/>
                            </a:solidFill>
                            <a:latin typeface="Cambria Math" panose="02040503050406030204" pitchFamily="18" charset="0"/>
                          </a:rPr>
                          <m:t>𝑑</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sup>
                    </m:sSup>
                  </m:oMath>
                </a14:m>
                <a:r>
                  <a:rPr lang="en-US" sz="3200" dirty="0"/>
                  <a:t> such that</a:t>
                </a:r>
                <a:endParaRPr lang="en-US" sz="3200" i="1" dirty="0">
                  <a:solidFill>
                    <a:srgbClr val="00B050"/>
                  </a:solidFill>
                </a:endParaRPr>
              </a:p>
              <a:p>
                <a:pPr/>
                <a14:m>
                  <m:oMathPara xmlns:m="http://schemas.openxmlformats.org/officeDocument/2006/math">
                    <m:oMathParaPr>
                      <m:jc m:val="centerGroup"/>
                    </m:oMathParaPr>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Sub>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𝜖</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Sub>
                    </m:oMath>
                  </m:oMathPara>
                </a14:m>
                <a:endParaRPr lang="en-US" sz="3200" dirty="0"/>
              </a:p>
              <a:p>
                <a:endParaRPr lang="en-US" sz="3200" i="1" dirty="0">
                  <a:solidFill>
                    <a:srgbClr val="00B050"/>
                  </a:solidFill>
                </a:endParaRPr>
              </a:p>
              <a:p>
                <a:endParaRPr lang="en-US" sz="3200" dirty="0"/>
              </a:p>
            </p:txBody>
          </p:sp>
        </mc:Choice>
        <mc:Fallback xmlns="">
          <p:sp>
            <p:nvSpPr>
              <p:cNvPr id="38" name="Content Placeholder 2"/>
              <p:cNvSpPr>
                <a:spLocks noGrp="1" noRot="1" noChangeAspect="1" noMove="1" noResize="1" noEditPoints="1" noAdjustHandles="1" noChangeArrowheads="1" noChangeShapeType="1" noTextEdit="1"/>
              </p:cNvSpPr>
              <p:nvPr>
                <p:ph type="body" sz="quarter" idx="96"/>
              </p:nvPr>
            </p:nvSpPr>
            <p:spPr>
              <a:xfrm>
                <a:off x="864695" y="24253029"/>
                <a:ext cx="9633552" cy="7545236"/>
              </a:xfrm>
              <a:blipFill>
                <a:blip r:embed="rId5"/>
                <a:stretch>
                  <a:fillRect l="-190" r="-949" b="-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 Placeholder 23"/>
              <p:cNvSpPr>
                <a:spLocks noGrp="1"/>
              </p:cNvSpPr>
              <p:nvPr>
                <p:ph type="body" sz="quarter" idx="23"/>
              </p:nvPr>
            </p:nvSpPr>
            <p:spPr>
              <a:xfrm>
                <a:off x="10837709" y="18067031"/>
                <a:ext cx="9652258" cy="14385556"/>
              </a:xfrm>
            </p:spPr>
            <p:txBody>
              <a:bodyPr/>
              <a:lstStyle/>
              <a:p>
                <a:pPr marL="457200" indent="-457200">
                  <a:buFont typeface="Wingdings" panose="05000000000000000000" pitchFamily="2" charset="2"/>
                  <a:buChar char="v"/>
                </a:pPr>
                <a:r>
                  <a:rPr lang="en-US" sz="3200" dirty="0"/>
                  <a:t>Note it suffices to have </a:t>
                </a:r>
                <a14:m>
                  <m:oMath xmlns:m="http://schemas.openxmlformats.org/officeDocument/2006/math">
                    <m:acc>
                      <m:accPr>
                        <m:chr m:val="̂"/>
                        <m:ctrlPr>
                          <a:rPr lang="en-US" sz="3200" i="1">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 </m:t>
                        </m:r>
                      </m:e>
                    </m:acc>
                  </m:oMath>
                </a14:m>
                <a:r>
                  <a:rPr lang="en-US" sz="3200" dirty="0"/>
                  <a:t>a 2-approximation of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oMath>
                </a14:m>
                <a:r>
                  <a:rPr lang="en-US" sz="3200" dirty="0"/>
                  <a:t> </a:t>
                </a:r>
              </a:p>
              <a:p>
                <a:pPr marL="457200" indent="-457200">
                  <a:buFont typeface="Wingdings" panose="05000000000000000000" pitchFamily="2" charset="2"/>
                  <a:buChar char="v"/>
                </a:pPr>
                <a:r>
                  <a:rPr lang="en-US" sz="3200" dirty="0"/>
                  <a:t>Why? Sample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of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 </m:t>
                    </m:r>
                  </m:oMath>
                </a14:m>
                <a:r>
                  <a:rPr lang="en-US" sz="3200" dirty="0"/>
                  <a:t>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m:rPr>
                            <m:sty m:val="p"/>
                          </m:rPr>
                          <a:rPr lang="en-US" sz="3200">
                            <a:solidFill>
                              <a:srgbClr val="C00000"/>
                            </a:solidFill>
                            <a:latin typeface="Cambria Math" panose="02040503050406030204" pitchFamily="18" charset="0"/>
                          </a:rPr>
                          <m:t>i</m:t>
                        </m:r>
                      </m:sub>
                    </m:sSub>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2</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num>
                      <m:den>
                        <m:acc>
                          <m:accPr>
                            <m:chr m:val="̂"/>
                            <m:ctrlPr>
                              <a:rPr lang="en-US" sz="3200" i="1">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 </m:t>
                            </m:r>
                          </m:e>
                        </m:acc>
                      </m:den>
                    </m:f>
                  </m:oMath>
                </a14:m>
                <a:r>
                  <a:rPr lang="en-US" sz="3200" dirty="0"/>
                  <a:t> </a:t>
                </a:r>
              </a:p>
              <a:p>
                <a:pPr marL="457200" indent="-457200">
                  <a:buFont typeface="Wingdings" panose="05000000000000000000" pitchFamily="2" charset="2"/>
                  <a:buChar char="v"/>
                </a:pPr>
                <a:r>
                  <a:rPr lang="en-US" sz="3200" dirty="0"/>
                  <a:t>Frobenius norm is </a:t>
                </a:r>
                <a:r>
                  <a:rPr lang="en-US" sz="3200" i="1" dirty="0">
                    <a:solidFill>
                      <a:srgbClr val="7030A0"/>
                    </a:solidFill>
                  </a:rPr>
                  <a:t>smooth</a:t>
                </a:r>
                <a:r>
                  <a:rPr lang="en-US" sz="3200" dirty="0"/>
                  <a:t>, can use smooth histogram to maintain </a:t>
                </a:r>
                <a14:m>
                  <m:oMath xmlns:m="http://schemas.openxmlformats.org/officeDocument/2006/math">
                    <m:acc>
                      <m:accPr>
                        <m:chr m:val="̂"/>
                        <m:ctrlPr>
                          <a:rPr lang="en-US" sz="3200" i="1" smtClean="0">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 </m:t>
                        </m:r>
                      </m:e>
                    </m:acc>
                  </m:oMath>
                </a14:m>
                <a:r>
                  <a:rPr lang="en-US" sz="3200" dirty="0">
                    <a:solidFill>
                      <a:srgbClr val="00B0F0"/>
                    </a:solidFill>
                  </a:rPr>
                  <a:t> [BO07]</a:t>
                </a:r>
                <a:endParaRPr lang="en-US" sz="3200" dirty="0"/>
              </a:p>
              <a:p>
                <a:pPr marL="457200" indent="-457200">
                  <a:buFont typeface="Wingdings" panose="05000000000000000000" pitchFamily="2" charset="2"/>
                  <a:buChar char="v"/>
                </a:pPr>
                <a:r>
                  <a:rPr lang="en-US" sz="3200" dirty="0"/>
                  <a:t>Suppose we have sampled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of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 </m:t>
                    </m:r>
                  </m:oMath>
                </a14:m>
                <a:r>
                  <a:rPr lang="en-US" sz="3200" dirty="0"/>
                  <a:t>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m:rPr>
                            <m:sty m:val="p"/>
                          </m:rPr>
                          <a:rPr lang="en-US" sz="3200">
                            <a:solidFill>
                              <a:srgbClr val="C00000"/>
                            </a:solidFill>
                            <a:latin typeface="Cambria Math" panose="02040503050406030204" pitchFamily="18" charset="0"/>
                          </a:rPr>
                          <m:t>i</m:t>
                        </m:r>
                      </m:sub>
                    </m:sSub>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num>
                      <m:den>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den>
                    </m:f>
                  </m:oMath>
                </a14:m>
                <a:r>
                  <a:rPr lang="en-US" sz="3200" dirty="0"/>
                  <a:t> </a:t>
                </a:r>
              </a:p>
              <a:p>
                <a:pPr marL="457200" indent="-457200">
                  <a:buFont typeface="Wingdings" panose="05000000000000000000" pitchFamily="2" charset="2"/>
                  <a:buChar char="v"/>
                </a:pPr>
                <a:r>
                  <a:rPr lang="en-US" sz="3200" dirty="0"/>
                  <a:t>New row arrives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𝑡</m:t>
                        </m:r>
                      </m:sub>
                    </m:sSub>
                  </m:oMath>
                </a14:m>
                <a:r>
                  <a:rPr lang="en-US" sz="3200" dirty="0"/>
                  <a:t>: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oMath>
                </a14:m>
                <a:r>
                  <a:rPr lang="en-US" sz="3200" dirty="0"/>
                  <a:t> increases by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𝑡</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oMath>
                </a14:m>
                <a:endParaRPr lang="en-US" sz="3200" dirty="0"/>
              </a:p>
              <a:p>
                <a:pPr marL="457200" indent="-457200">
                  <a:buFont typeface="Wingdings" panose="05000000000000000000" pitchFamily="2" charset="2"/>
                  <a:buChar char="v"/>
                </a:pPr>
                <a:r>
                  <a:rPr lang="en-US" sz="3200" dirty="0"/>
                  <a:t>What do we do with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a:t>
                </a:r>
              </a:p>
              <a:p>
                <a:pPr marL="457200" indent="-457200">
                  <a:buClr>
                    <a:schemeClr val="tx1"/>
                  </a:buClr>
                  <a:buFont typeface="Wingdings" panose="05000000000000000000" pitchFamily="2" charset="2"/>
                  <a:buChar char="v"/>
                </a:pPr>
                <a:r>
                  <a:rPr lang="en-US" sz="3200" dirty="0" err="1">
                    <a:solidFill>
                      <a:srgbClr val="7030A0"/>
                    </a:solidFill>
                  </a:rPr>
                  <a:t>Downsample</a:t>
                </a:r>
                <a:r>
                  <a:rPr lang="en-US" sz="3200" dirty="0"/>
                  <a:t>: keep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with probability </a:t>
                </a:r>
                <a14:m>
                  <m:oMath xmlns:m="http://schemas.openxmlformats.org/officeDocument/2006/math">
                    <m:f>
                      <m:fPr>
                        <m:ctrlPr>
                          <a:rPr lang="en-US" sz="3200" i="1">
                            <a:solidFill>
                              <a:srgbClr val="C00000"/>
                            </a:solidFill>
                            <a:latin typeface="Cambria Math" panose="02040503050406030204" pitchFamily="18" charset="0"/>
                          </a:rPr>
                        </m:ctrlPr>
                      </m:fPr>
                      <m:num>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num>
                      <m:den>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𝑡</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den>
                    </m:f>
                  </m:oMath>
                </a14:m>
                <a:r>
                  <a:rPr lang="en-US" sz="3200" dirty="0"/>
                  <a:t> </a:t>
                </a:r>
              </a:p>
              <a:p>
                <a:pPr marL="457200" indent="-457200">
                  <a:buFont typeface="Wingdings" panose="05000000000000000000" pitchFamily="2" charset="2"/>
                  <a:buChar char="v"/>
                </a:pPr>
                <a:r>
                  <a:rPr lang="en-US" sz="3200" dirty="0"/>
                  <a:t>Sampled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 </m:t>
                    </m:r>
                  </m:oMath>
                </a14:m>
                <a:r>
                  <a:rPr lang="en-US" sz="3200" dirty="0"/>
                  <a:t>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num>
                      <m:den>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𝑡</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den>
                    </m:f>
                  </m:oMath>
                </a14:m>
                <a:r>
                  <a:rPr lang="en-US" sz="3200" dirty="0"/>
                  <a:t> </a:t>
                </a:r>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endParaRPr lang="en-US" sz="3200" dirty="0"/>
              </a:p>
              <a:p>
                <a:endParaRPr lang="en-US" sz="3200" dirty="0"/>
              </a:p>
              <a:p>
                <a:pPr marL="457200" indent="-457200">
                  <a:buFont typeface="Wingdings" panose="05000000000000000000" pitchFamily="2" charset="2"/>
                  <a:buChar char="v"/>
                </a:pPr>
                <a:r>
                  <a:rPr lang="en-US" sz="3200" dirty="0"/>
                  <a:t>Total space: </a:t>
                </a:r>
                <a14:m>
                  <m:oMath xmlns:m="http://schemas.openxmlformats.org/officeDocument/2006/math">
                    <m:r>
                      <a:rPr lang="en-US" sz="3200" i="1">
                        <a:solidFill>
                          <a:srgbClr val="C00000"/>
                        </a:solidFill>
                        <a:latin typeface="Cambria Math" panose="02040503050406030204" pitchFamily="18" charset="0"/>
                      </a:rPr>
                      <m:t>𝑂</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𝜖</m:t>
                                </m:r>
                              </m:e>
                              <m:sup>
                                <m:r>
                                  <a:rPr lang="en-US" sz="3200" i="1">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t> rows → </a:t>
                </a:r>
                <a14:m>
                  <m:oMath xmlns:m="http://schemas.openxmlformats.org/officeDocument/2006/math">
                    <m:r>
                      <a:rPr lang="en-US" sz="3200" i="1">
                        <a:solidFill>
                          <a:srgbClr val="C00000"/>
                        </a:solidFill>
                        <a:latin typeface="Cambria Math" panose="02040503050406030204" pitchFamily="18" charset="0"/>
                      </a:rPr>
                      <m:t>𝑂</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𝑛</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𝜖</m:t>
                                </m:r>
                              </m:e>
                              <m:sup>
                                <m:r>
                                  <a:rPr lang="en-US" sz="3200" i="1">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sSup>
                              <m:sSupPr>
                                <m:ctrlPr>
                                  <a:rPr lang="en-US" sz="3200" i="1">
                                    <a:solidFill>
                                      <a:srgbClr val="C00000"/>
                                    </a:solidFill>
                                    <a:latin typeface="Cambria Math" panose="02040503050406030204" pitchFamily="18" charset="0"/>
                                  </a:rPr>
                                </m:ctrlPr>
                              </m:sSupPr>
                              <m:e>
                                <m:r>
                                  <m:rPr>
                                    <m:sty m:val="p"/>
                                  </m:rPr>
                                  <a:rPr lang="en-US" sz="3200">
                                    <a:solidFill>
                                      <a:srgbClr val="C00000"/>
                                    </a:solidFill>
                                    <a:latin typeface="Cambria Math" panose="02040503050406030204" pitchFamily="18" charset="0"/>
                                  </a:rPr>
                                  <m:t>log</m:t>
                                </m:r>
                              </m:e>
                              <m:sup>
                                <m:r>
                                  <a:rPr lang="en-US" sz="3200" i="1">
                                    <a:solidFill>
                                      <a:srgbClr val="C00000"/>
                                    </a:solidFill>
                                    <a:latin typeface="Cambria Math" panose="02040503050406030204" pitchFamily="18" charset="0"/>
                                  </a:rPr>
                                  <m:t>2</m:t>
                                </m:r>
                              </m:sup>
                            </m:sSup>
                          </m:fName>
                          <m:e>
                            <m:r>
                              <a:rPr lang="en-US" sz="3200" i="1">
                                <a:solidFill>
                                  <a:srgbClr val="C00000"/>
                                </a:solidFill>
                                <a:latin typeface="Cambria Math" panose="02040503050406030204" pitchFamily="18" charset="0"/>
                              </a:rPr>
                              <m:t>𝑛</m:t>
                            </m:r>
                          </m:e>
                        </m:func>
                      </m:e>
                    </m:d>
                  </m:oMath>
                </a14:m>
                <a:r>
                  <a:rPr lang="en-US" sz="3200" dirty="0"/>
                  <a:t> bits of space</a:t>
                </a:r>
              </a:p>
              <a:p>
                <a:pPr marL="457200" indent="-457200">
                  <a:buFont typeface="Wingdings" panose="05000000000000000000" pitchFamily="2" charset="2"/>
                  <a:buChar char="v"/>
                </a:pPr>
                <a:r>
                  <a:rPr lang="en-US" sz="3200" dirty="0"/>
                  <a:t>Can decrease to </a:t>
                </a:r>
                <a14:m>
                  <m:oMath xmlns:m="http://schemas.openxmlformats.org/officeDocument/2006/math">
                    <m:r>
                      <a:rPr lang="en-US" sz="3200" i="1">
                        <a:solidFill>
                          <a:srgbClr val="C00000"/>
                        </a:solidFill>
                        <a:latin typeface="Cambria Math" panose="02040503050406030204" pitchFamily="18" charset="0"/>
                      </a:rPr>
                      <m:t>𝑂</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𝑛</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𝜖</m:t>
                                </m:r>
                              </m:e>
                              <m:sup>
                                <m:r>
                                  <a:rPr lang="en-US" sz="3200" i="1">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d>
                              <m:dPr>
                                <m:ctrlPr>
                                  <a:rPr lang="en-US" sz="3200" i="1">
                                    <a:solidFill>
                                      <a:srgbClr val="C00000"/>
                                    </a:solidFill>
                                    <a:latin typeface="Cambria Math" panose="02040503050406030204" pitchFamily="18" charset="0"/>
                                  </a:rPr>
                                </m:ctrlPr>
                              </m:dPr>
                              <m:e>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𝜖</m:t>
                                                </m:r>
                                              </m:den>
                                            </m:f>
                                          </m:e>
                                        </m:func>
                                      </m:e>
                                    </m:func>
                                  </m:e>
                                </m:func>
                              </m:e>
                            </m:d>
                          </m:e>
                        </m:func>
                      </m:e>
                    </m:d>
                  </m:oMath>
                </a14:m>
                <a:r>
                  <a:rPr lang="en-US" sz="3200" dirty="0"/>
                  <a:t> with bit representation tricks</a:t>
                </a:r>
              </a:p>
              <a:p>
                <a:pPr marL="457200" indent="-457200">
                  <a:buFont typeface="Wingdings" panose="05000000000000000000" pitchFamily="2" charset="2"/>
                  <a:buChar char="v"/>
                </a:pPr>
                <a:r>
                  <a:rPr lang="en-US" sz="3200" dirty="0"/>
                  <a:t>Also give </a:t>
                </a:r>
                <a14:m>
                  <m:oMath xmlns:m="http://schemas.openxmlformats.org/officeDocument/2006/math">
                    <m:r>
                      <m:rPr>
                        <m:sty m:val="p"/>
                      </m:rPr>
                      <a:rPr lang="en-US" sz="3200">
                        <a:solidFill>
                          <a:srgbClr val="C00000"/>
                        </a:solidFill>
                        <a:latin typeface="Cambria Math" panose="02040503050406030204" pitchFamily="18" charset="0"/>
                      </a:rPr>
                      <m:t>Ω</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𝑛</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𝜖</m:t>
                                </m:r>
                              </m:e>
                              <m:sup>
                                <m:r>
                                  <a:rPr lang="en-US" sz="3200" i="1">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t> space lower bound</a:t>
                </a:r>
              </a:p>
              <a:p>
                <a:endParaRPr lang="en-US" sz="3200" dirty="0"/>
              </a:p>
              <a:p>
                <a:pPr marL="457200" indent="-457200">
                  <a:buFont typeface="Wingdings" panose="05000000000000000000" pitchFamily="2" charset="2"/>
                  <a:buChar char="v"/>
                </a:pPr>
                <a:endParaRPr lang="en-US" sz="3200" dirty="0"/>
              </a:p>
            </p:txBody>
          </p:sp>
        </mc:Choice>
        <mc:Fallback xmlns="">
          <p:sp>
            <p:nvSpPr>
              <p:cNvPr id="42" name="Text Placeholder 23"/>
              <p:cNvSpPr>
                <a:spLocks noGrp="1" noRot="1" noChangeAspect="1" noMove="1" noResize="1" noEditPoints="1" noAdjustHandles="1" noChangeArrowheads="1" noChangeShapeType="1" noTextEdit="1"/>
              </p:cNvSpPr>
              <p:nvPr>
                <p:ph type="body" sz="quarter" idx="23"/>
              </p:nvPr>
            </p:nvSpPr>
            <p:spPr>
              <a:xfrm>
                <a:off x="10837709" y="18067031"/>
                <a:ext cx="9652258" cy="14385556"/>
              </a:xfrm>
              <a:blipFill>
                <a:blip r:embed="rId6"/>
                <a:stretch>
                  <a:fillRect r="-5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4" name="Table 43"/>
              <p:cNvGraphicFramePr>
                <a:graphicFrameLocks noGrp="1"/>
              </p:cNvGraphicFramePr>
              <p:nvPr>
                <p:extLst>
                  <p:ext uri="{D42A27DB-BD31-4B8C-83A1-F6EECF244321}">
                    <p14:modId xmlns:p14="http://schemas.microsoft.com/office/powerpoint/2010/main" val="2893542780"/>
                  </p:ext>
                </p:extLst>
              </p:nvPr>
            </p:nvGraphicFramePr>
            <p:xfrm>
              <a:off x="1159844" y="18672587"/>
              <a:ext cx="8943693" cy="5754056"/>
            </p:xfrm>
            <a:graphic>
              <a:graphicData uri="http://schemas.openxmlformats.org/drawingml/2006/table">
                <a:tbl>
                  <a:tblPr firstRow="1" bandRow="1">
                    <a:tableStyleId>{5C22544A-7EE6-4342-B048-85BDC9FD1C3A}</a:tableStyleId>
                  </a:tblPr>
                  <a:tblGrid>
                    <a:gridCol w="7526956">
                      <a:extLst>
                        <a:ext uri="{9D8B030D-6E8A-4147-A177-3AD203B41FA5}">
                          <a16:colId xmlns:a16="http://schemas.microsoft.com/office/drawing/2014/main" val="716764247"/>
                        </a:ext>
                      </a:extLst>
                    </a:gridCol>
                    <a:gridCol w="1416737">
                      <a:extLst>
                        <a:ext uri="{9D8B030D-6E8A-4147-A177-3AD203B41FA5}">
                          <a16:colId xmlns:a16="http://schemas.microsoft.com/office/drawing/2014/main" val="762296623"/>
                        </a:ext>
                      </a:extLst>
                    </a:gridCol>
                  </a:tblGrid>
                  <a:tr h="665547">
                    <a:tc>
                      <a:txBody>
                        <a:bodyPr/>
                        <a:lstStyle/>
                        <a:p>
                          <a:pPr algn="ctr"/>
                          <a:r>
                            <a:rPr lang="en-US" sz="3200" dirty="0"/>
                            <a:t>Problem</a:t>
                          </a:r>
                        </a:p>
                      </a:txBody>
                      <a:tcPr/>
                    </a:tc>
                    <a:tc>
                      <a:txBody>
                        <a:bodyPr/>
                        <a:lstStyle/>
                        <a:p>
                          <a:pPr algn="ctr"/>
                          <a:r>
                            <a:rPr lang="en-US" sz="3200" dirty="0">
                              <a:solidFill>
                                <a:schemeClr val="bg1"/>
                              </a:solidFill>
                            </a:rPr>
                            <a:t>Space</a:t>
                          </a:r>
                        </a:p>
                      </a:txBody>
                      <a:tcPr>
                        <a:lnR w="12700" cmpd="sng">
                          <a:noFill/>
                        </a:lnR>
                      </a:tcPr>
                    </a:tc>
                    <a:extLst>
                      <a:ext uri="{0D108BD9-81ED-4DB2-BD59-A6C34878D82A}">
                        <a16:rowId xmlns:a16="http://schemas.microsoft.com/office/drawing/2014/main" val="2371800006"/>
                      </a:ext>
                    </a:extLst>
                  </a:tr>
                  <a:tr h="800325">
                    <a:tc>
                      <a:txBody>
                        <a:bodyPr/>
                        <a:lstStyle/>
                        <a:p>
                          <a:pPr algn="l"/>
                          <a:r>
                            <a:rPr lang="en-US" sz="3200" dirty="0"/>
                            <a:t>Deterministic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ℓ</m:t>
                                  </m:r>
                                </m:e>
                                <m:sub>
                                  <m:r>
                                    <a:rPr lang="en-US" sz="3200" b="0" i="1" smtClean="0">
                                      <a:latin typeface="Cambria Math" panose="02040503050406030204" pitchFamily="18" charset="0"/>
                                    </a:rPr>
                                    <m:t>2</m:t>
                                  </m:r>
                                </m:sub>
                              </m:sSub>
                            </m:oMath>
                          </a14:m>
                          <a:r>
                            <a:rPr lang="en-US" sz="3200" dirty="0"/>
                            <a:t> Spectral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𝜀</m:t>
                                  </m:r>
                                </m:e>
                              </m:d>
                            </m:oMath>
                          </a14:m>
                          <a:r>
                            <a:rPr lang="en-US" sz="3200" dirty="0"/>
                            <a:t> Approximation (Sliding Window)</a:t>
                          </a:r>
                        </a:p>
                      </a:txBody>
                      <a:tcPr/>
                    </a:tc>
                    <a:tc>
                      <a:txBody>
                        <a:bodyPr/>
                        <a:lstStyle/>
                        <a:p>
                          <a:pPr algn="l"/>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b="0" i="1" smtClean="0">
                                      <a:solidFill>
                                        <a:srgbClr val="C00000"/>
                                      </a:solidFill>
                                      <a:latin typeface="Cambria Math" panose="02040503050406030204" pitchFamily="18" charset="0"/>
                                    </a:rPr>
                                    <m:t>𝑂</m:t>
                                  </m:r>
                                </m:e>
                              </m:acc>
                            </m:oMath>
                          </a14:m>
                          <a:r>
                            <a:rPr lang="en-US" sz="3200" dirty="0"/>
                            <a:t> </a:t>
                          </a:r>
                          <a14:m>
                            <m:oMath xmlns:m="http://schemas.openxmlformats.org/officeDocument/2006/math">
                              <m:d>
                                <m:dPr>
                                  <m:ctrlPr>
                                    <a:rPr lang="en-US" sz="320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𝑛</m:t>
                                          </m:r>
                                        </m:e>
                                        <m:sup>
                                          <m:r>
                                            <a:rPr lang="en-US" sz="3200" b="0" i="1" smtClean="0">
                                              <a:solidFill>
                                                <a:srgbClr val="C00000"/>
                                              </a:solidFill>
                                              <a:latin typeface="Cambria Math" panose="02040503050406030204" pitchFamily="18" charset="0"/>
                                            </a:rPr>
                                            <m:t>3</m:t>
                                          </m:r>
                                        </m:sup>
                                      </m:sSup>
                                    </m:num>
                                    <m:den>
                                      <m:r>
                                        <a:rPr lang="en-US" sz="3200" b="0" i="1" smtClean="0">
                                          <a:solidFill>
                                            <a:srgbClr val="C00000"/>
                                          </a:solidFill>
                                          <a:latin typeface="Cambria Math" panose="02040503050406030204" pitchFamily="18" charset="0"/>
                                        </a:rPr>
                                        <m:t>𝜖</m:t>
                                      </m:r>
                                    </m:den>
                                  </m:f>
                                </m:e>
                              </m:d>
                            </m:oMath>
                          </a14:m>
                          <a:r>
                            <a:rPr lang="en-US" sz="3200" dirty="0"/>
                            <a:t> </a:t>
                          </a:r>
                        </a:p>
                      </a:txBody>
                      <a:tcPr/>
                    </a:tc>
                    <a:extLst>
                      <a:ext uri="{0D108BD9-81ED-4DB2-BD59-A6C34878D82A}">
                        <a16:rowId xmlns:a16="http://schemas.microsoft.com/office/drawing/2014/main" val="1729273307"/>
                      </a:ext>
                    </a:extLst>
                  </a:tr>
                  <a:tr h="800325">
                    <a:tc>
                      <a:txBody>
                        <a:bodyPr/>
                        <a:lstStyle/>
                        <a:p>
                          <a:pPr algn="l"/>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ℓ</m:t>
                                  </m:r>
                                </m:e>
                                <m:sub>
                                  <m:r>
                                    <a:rPr lang="en-US" sz="3200" b="0" i="1" smtClean="0">
                                      <a:latin typeface="Cambria Math" panose="02040503050406030204" pitchFamily="18" charset="0"/>
                                    </a:rPr>
                                    <m:t>2</m:t>
                                  </m:r>
                                </m:sub>
                              </m:sSub>
                            </m:oMath>
                          </a14:m>
                          <a:r>
                            <a:rPr lang="en-US" sz="3200" dirty="0"/>
                            <a:t> Spectral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𝜀</m:t>
                                  </m:r>
                                </m:e>
                              </m:d>
                            </m:oMath>
                          </a14:m>
                          <a:r>
                            <a:rPr lang="en-US" sz="3200" dirty="0"/>
                            <a:t> Approximation (Sliding Window)</a:t>
                          </a:r>
                        </a:p>
                      </a:txBody>
                      <a:tcPr/>
                    </a:tc>
                    <a:tc>
                      <a:txBody>
                        <a:bodyPr/>
                        <a:lstStyle/>
                        <a:p>
                          <a:pPr algn="l"/>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m:rPr>
                                      <m:sty m:val="p"/>
                                    </m:rPr>
                                    <a:rPr lang="en-US" sz="3200" b="0" i="0" smtClean="0">
                                      <a:solidFill>
                                        <a:srgbClr val="C00000"/>
                                      </a:solidFill>
                                      <a:latin typeface="Cambria Math" panose="02040503050406030204" pitchFamily="18" charset="0"/>
                                    </a:rPr>
                                    <m:t>Θ</m:t>
                                  </m:r>
                                </m:e>
                              </m:acc>
                            </m:oMath>
                          </a14:m>
                          <a:r>
                            <a:rPr lang="en-US" sz="3200" dirty="0"/>
                            <a:t> </a:t>
                          </a:r>
                          <a14:m>
                            <m:oMath xmlns:m="http://schemas.openxmlformats.org/officeDocument/2006/math">
                              <m:d>
                                <m:dPr>
                                  <m:ctrlPr>
                                    <a:rPr lang="en-US" sz="320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𝑛</m:t>
                                          </m:r>
                                        </m:e>
                                        <m:sup>
                                          <m:r>
                                            <a:rPr lang="en-US" sz="3200" b="0" i="1" smtClean="0">
                                              <a:solidFill>
                                                <a:srgbClr val="C00000"/>
                                              </a:solidFill>
                                              <a:latin typeface="Cambria Math" panose="02040503050406030204" pitchFamily="18" charset="0"/>
                                            </a:rPr>
                                            <m:t>2</m:t>
                                          </m:r>
                                        </m:sup>
                                      </m:sSup>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𝜖</m:t>
                                          </m:r>
                                        </m:e>
                                        <m:sup>
                                          <m:r>
                                            <a:rPr lang="en-US" sz="3200" b="0" i="1" smtClean="0">
                                              <a:solidFill>
                                                <a:srgbClr val="C00000"/>
                                              </a:solidFill>
                                              <a:latin typeface="Cambria Math" panose="02040503050406030204" pitchFamily="18" charset="0"/>
                                            </a:rPr>
                                            <m:t>2</m:t>
                                          </m:r>
                                        </m:sup>
                                      </m:sSup>
                                    </m:den>
                                  </m:f>
                                </m:e>
                              </m:d>
                            </m:oMath>
                          </a14:m>
                          <a:r>
                            <a:rPr lang="en-US" sz="3200" dirty="0"/>
                            <a:t> </a:t>
                          </a:r>
                        </a:p>
                      </a:txBody>
                      <a:tcPr/>
                    </a:tc>
                    <a:extLst>
                      <a:ext uri="{0D108BD9-81ED-4DB2-BD59-A6C34878D82A}">
                        <a16:rowId xmlns:a16="http://schemas.microsoft.com/office/drawing/2014/main" val="4140435501"/>
                      </a:ext>
                    </a:extLst>
                  </a:tr>
                  <a:tr h="800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𝜀</m:t>
                                  </m:r>
                                </m:e>
                              </m:d>
                            </m:oMath>
                          </a14:m>
                          <a:r>
                            <a:rPr lang="en-US" sz="3200" dirty="0"/>
                            <a:t> Rank </a:t>
                          </a:r>
                          <a14:m>
                            <m:oMath xmlns:m="http://schemas.openxmlformats.org/officeDocument/2006/math">
                              <m:r>
                                <a:rPr lang="en-US" sz="3200" b="0" i="1" smtClean="0">
                                  <a:latin typeface="Cambria Math" panose="02040503050406030204" pitchFamily="18" charset="0"/>
                                </a:rPr>
                                <m:t>𝑘</m:t>
                              </m:r>
                            </m:oMath>
                          </a14:m>
                          <a:r>
                            <a:rPr lang="en-US" sz="3200" dirty="0"/>
                            <a:t> Approximation (Sliding Window)</a:t>
                          </a:r>
                          <a:endParaRPr lang="en-US" sz="3200" dirty="0">
                            <a:solidFill>
                              <a:schemeClr val="tx1"/>
                            </a:solidFill>
                          </a:endParaRPr>
                        </a:p>
                      </a:txBody>
                      <a:tcPr/>
                    </a:tc>
                    <a:tc>
                      <a:txBody>
                        <a:bodyPr/>
                        <a:lstStyle/>
                        <a:p>
                          <a:pPr algn="l"/>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m:rPr>
                                      <m:sty m:val="p"/>
                                    </m:rPr>
                                    <a:rPr lang="en-US" sz="3200" b="0" i="0" smtClean="0">
                                      <a:solidFill>
                                        <a:srgbClr val="C00000"/>
                                      </a:solidFill>
                                      <a:latin typeface="Cambria Math" panose="02040503050406030204" pitchFamily="18" charset="0"/>
                                    </a:rPr>
                                    <m:t>Θ</m:t>
                                  </m:r>
                                </m:e>
                              </m:acc>
                            </m:oMath>
                          </a14:m>
                          <a:r>
                            <a:rPr lang="en-US" sz="3200" dirty="0"/>
                            <a:t> </a:t>
                          </a:r>
                          <a14:m>
                            <m:oMath xmlns:m="http://schemas.openxmlformats.org/officeDocument/2006/math">
                              <m:d>
                                <m:dPr>
                                  <m:ctrlPr>
                                    <a:rPr lang="en-US" sz="320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𝑛𝑘</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𝜖</m:t>
                                          </m:r>
                                        </m:e>
                                        <m:sup>
                                          <m:r>
                                            <a:rPr lang="en-US" sz="3200" b="0" i="1" smtClean="0">
                                              <a:solidFill>
                                                <a:srgbClr val="C00000"/>
                                              </a:solidFill>
                                              <a:latin typeface="Cambria Math" panose="02040503050406030204" pitchFamily="18" charset="0"/>
                                            </a:rPr>
                                            <m:t>2</m:t>
                                          </m:r>
                                        </m:sup>
                                      </m:sSup>
                                    </m:den>
                                  </m:f>
                                </m:e>
                              </m:d>
                            </m:oMath>
                          </a14:m>
                          <a:r>
                            <a:rPr lang="en-US" sz="3200" dirty="0"/>
                            <a:t> </a:t>
                          </a:r>
                        </a:p>
                      </a:txBody>
                      <a:tcPr/>
                    </a:tc>
                    <a:extLst>
                      <a:ext uri="{0D108BD9-81ED-4DB2-BD59-A6C34878D82A}">
                        <a16:rowId xmlns:a16="http://schemas.microsoft.com/office/drawing/2014/main" val="1007796481"/>
                      </a:ext>
                    </a:extLst>
                  </a:tr>
                  <a:tr h="800325">
                    <a:tc>
                      <a:txBody>
                        <a:bodyPr/>
                        <a:lstStyle/>
                        <a:p>
                          <a:pPr algn="l"/>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r>
                                    <a:rPr lang="en-US" sz="3200" b="0" i="1" smtClean="0">
                                      <a:latin typeface="Cambria Math" panose="02040503050406030204" pitchFamily="18" charset="0"/>
                                      <a:ea typeface="Cambria Math" panose="02040503050406030204" pitchFamily="18" charset="0"/>
                                    </a:rPr>
                                    <m:t>𝜀</m:t>
                                  </m:r>
                                </m:e>
                              </m:d>
                            </m:oMath>
                          </a14:m>
                          <a:r>
                            <a:rPr lang="en-US" sz="3200" dirty="0"/>
                            <a:t> Rank </a:t>
                          </a:r>
                          <a14:m>
                            <m:oMath xmlns:m="http://schemas.openxmlformats.org/officeDocument/2006/math">
                              <m:r>
                                <a:rPr lang="en-US" sz="3200" b="0" i="1" smtClean="0">
                                  <a:latin typeface="Cambria Math" panose="02040503050406030204" pitchFamily="18" charset="0"/>
                                </a:rPr>
                                <m:t>𝑘</m:t>
                              </m:r>
                            </m:oMath>
                          </a14:m>
                          <a:r>
                            <a:rPr lang="en-US" sz="3200" dirty="0"/>
                            <a:t> Approximation (</a:t>
                          </a:r>
                          <a:r>
                            <a:rPr lang="en-US" sz="3200" b="0" dirty="0"/>
                            <a:t>Online)</a:t>
                          </a:r>
                          <a:endParaRPr lang="en-US" sz="3200" dirty="0"/>
                        </a:p>
                      </a:txBody>
                      <a:tcPr/>
                    </a:tc>
                    <a:tc>
                      <a:txBody>
                        <a:bodyPr/>
                        <a:lstStyle/>
                        <a:p>
                          <a:pPr algn="l"/>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m:rPr>
                                      <m:sty m:val="p"/>
                                    </m:rPr>
                                    <a:rPr lang="en-US" sz="3200" b="0" i="0" smtClean="0">
                                      <a:solidFill>
                                        <a:srgbClr val="C00000"/>
                                      </a:solidFill>
                                      <a:latin typeface="Cambria Math" panose="02040503050406030204" pitchFamily="18" charset="0"/>
                                    </a:rPr>
                                    <m:t>Θ</m:t>
                                  </m:r>
                                </m:e>
                              </m:acc>
                            </m:oMath>
                          </a14:m>
                          <a:r>
                            <a:rPr lang="en-US" sz="3200" dirty="0"/>
                            <a:t> </a:t>
                          </a:r>
                          <a14:m>
                            <m:oMath xmlns:m="http://schemas.openxmlformats.org/officeDocument/2006/math">
                              <m:d>
                                <m:dPr>
                                  <m:ctrlPr>
                                    <a:rPr lang="en-US" sz="320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𝑛𝑘</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𝜖</m:t>
                                          </m:r>
                                        </m:e>
                                        <m:sup>
                                          <m:r>
                                            <a:rPr lang="en-US" sz="3200" b="0" i="1" smtClean="0">
                                              <a:solidFill>
                                                <a:srgbClr val="C00000"/>
                                              </a:solidFill>
                                              <a:latin typeface="Cambria Math" panose="02040503050406030204" pitchFamily="18" charset="0"/>
                                            </a:rPr>
                                            <m:t>2</m:t>
                                          </m:r>
                                        </m:sup>
                                      </m:sSup>
                                    </m:den>
                                  </m:f>
                                </m:e>
                              </m:d>
                            </m:oMath>
                          </a14:m>
                          <a:r>
                            <a:rPr lang="en-US" sz="3200" dirty="0"/>
                            <a:t> </a:t>
                          </a:r>
                        </a:p>
                      </a:txBody>
                      <a:tcPr/>
                    </a:tc>
                    <a:extLst>
                      <a:ext uri="{0D108BD9-81ED-4DB2-BD59-A6C34878D82A}">
                        <a16:rowId xmlns:a16="http://schemas.microsoft.com/office/drawing/2014/main" val="3293796705"/>
                      </a:ext>
                    </a:extLst>
                  </a:tr>
                  <a:tr h="800325">
                    <a:tc>
                      <a:txBody>
                        <a:bodyPr/>
                        <a:lstStyle/>
                        <a:p>
                          <a:pPr algn="l"/>
                          <a:r>
                            <a:rPr lang="en-US" sz="3200" dirty="0"/>
                            <a:t>Covariance Matrix Approximation (Sliding Window, </a:t>
                          </a:r>
                          <a:r>
                            <a:rPr lang="en-US" sz="3200" dirty="0" err="1"/>
                            <a:t>Frobenius</a:t>
                          </a:r>
                          <a:r>
                            <a:rPr lang="en-US" sz="3200" dirty="0"/>
                            <a:t> Norm Error)</a:t>
                          </a:r>
                        </a:p>
                      </a:txBody>
                      <a:tcPr/>
                    </a:tc>
                    <a:tc>
                      <a:txBody>
                        <a:bodyPr/>
                        <a:lstStyle/>
                        <a:p>
                          <a:pPr algn="l"/>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m:rPr>
                                      <m:sty m:val="p"/>
                                    </m:rPr>
                                    <a:rPr lang="en-US" sz="3200" b="0" i="0" smtClean="0">
                                      <a:solidFill>
                                        <a:srgbClr val="C00000"/>
                                      </a:solidFill>
                                      <a:latin typeface="Cambria Math" panose="02040503050406030204" pitchFamily="18" charset="0"/>
                                    </a:rPr>
                                    <m:t>Θ</m:t>
                                  </m:r>
                                </m:e>
                              </m:acc>
                            </m:oMath>
                          </a14:m>
                          <a:r>
                            <a:rPr lang="en-US" sz="3200" dirty="0"/>
                            <a:t> </a:t>
                          </a:r>
                          <a14:m>
                            <m:oMath xmlns:m="http://schemas.openxmlformats.org/officeDocument/2006/math">
                              <m:d>
                                <m:dPr>
                                  <m:ctrlPr>
                                    <a:rPr lang="en-US" sz="320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𝜖</m:t>
                                          </m:r>
                                        </m:e>
                                        <m:sup>
                                          <m:r>
                                            <a:rPr lang="en-US" sz="3200" b="0" i="1" smtClean="0">
                                              <a:solidFill>
                                                <a:srgbClr val="C00000"/>
                                              </a:solidFill>
                                              <a:latin typeface="Cambria Math" panose="02040503050406030204" pitchFamily="18" charset="0"/>
                                            </a:rPr>
                                            <m:t>2</m:t>
                                          </m:r>
                                        </m:sup>
                                      </m:sSup>
                                    </m:den>
                                  </m:f>
                                </m:e>
                              </m:d>
                            </m:oMath>
                          </a14:m>
                          <a:r>
                            <a:rPr lang="en-US" sz="3200" dirty="0"/>
                            <a:t> </a:t>
                          </a:r>
                        </a:p>
                      </a:txBody>
                      <a:tcPr/>
                    </a:tc>
                    <a:extLst>
                      <a:ext uri="{0D108BD9-81ED-4DB2-BD59-A6C34878D82A}">
                        <a16:rowId xmlns:a16="http://schemas.microsoft.com/office/drawing/2014/main" val="3517815240"/>
                      </a:ext>
                    </a:extLst>
                  </a:tr>
                </a:tbl>
              </a:graphicData>
            </a:graphic>
          </p:graphicFrame>
        </mc:Choice>
        <mc:Fallback xmlns="">
          <p:graphicFrame>
            <p:nvGraphicFramePr>
              <p:cNvPr id="44" name="Table 43"/>
              <p:cNvGraphicFramePr>
                <a:graphicFrameLocks noGrp="1"/>
              </p:cNvGraphicFramePr>
              <p:nvPr>
                <p:extLst>
                  <p:ext uri="{D42A27DB-BD31-4B8C-83A1-F6EECF244321}">
                    <p14:modId xmlns:p14="http://schemas.microsoft.com/office/powerpoint/2010/main" val="2893542780"/>
                  </p:ext>
                </p:extLst>
              </p:nvPr>
            </p:nvGraphicFramePr>
            <p:xfrm>
              <a:off x="1159844" y="18672587"/>
              <a:ext cx="8943693" cy="5754056"/>
            </p:xfrm>
            <a:graphic>
              <a:graphicData uri="http://schemas.openxmlformats.org/drawingml/2006/table">
                <a:tbl>
                  <a:tblPr firstRow="1" bandRow="1">
                    <a:tableStyleId>{5C22544A-7EE6-4342-B048-85BDC9FD1C3A}</a:tableStyleId>
                  </a:tblPr>
                  <a:tblGrid>
                    <a:gridCol w="7526956">
                      <a:extLst>
                        <a:ext uri="{9D8B030D-6E8A-4147-A177-3AD203B41FA5}">
                          <a16:colId xmlns:a16="http://schemas.microsoft.com/office/drawing/2014/main" val="716764247"/>
                        </a:ext>
                      </a:extLst>
                    </a:gridCol>
                    <a:gridCol w="1416737">
                      <a:extLst>
                        <a:ext uri="{9D8B030D-6E8A-4147-A177-3AD203B41FA5}">
                          <a16:colId xmlns:a16="http://schemas.microsoft.com/office/drawing/2014/main" val="762296623"/>
                        </a:ext>
                      </a:extLst>
                    </a:gridCol>
                  </a:tblGrid>
                  <a:tr h="665547">
                    <a:tc>
                      <a:txBody>
                        <a:bodyPr/>
                        <a:lstStyle/>
                        <a:p>
                          <a:pPr algn="ctr"/>
                          <a:r>
                            <a:rPr lang="en-US" sz="3200" dirty="0"/>
                            <a:t>Problem</a:t>
                          </a:r>
                        </a:p>
                      </a:txBody>
                      <a:tcPr/>
                    </a:tc>
                    <a:tc>
                      <a:txBody>
                        <a:bodyPr/>
                        <a:lstStyle/>
                        <a:p>
                          <a:pPr algn="ctr"/>
                          <a:r>
                            <a:rPr lang="en-US" sz="3200" dirty="0">
                              <a:solidFill>
                                <a:schemeClr val="bg1"/>
                              </a:solidFill>
                            </a:rPr>
                            <a:t>Space</a:t>
                          </a:r>
                        </a:p>
                      </a:txBody>
                      <a:tcPr>
                        <a:lnR w="12700" cmpd="sng">
                          <a:noFill/>
                        </a:lnR>
                      </a:tcPr>
                    </a:tc>
                    <a:extLst>
                      <a:ext uri="{0D108BD9-81ED-4DB2-BD59-A6C34878D82A}">
                        <a16:rowId xmlns:a16="http://schemas.microsoft.com/office/drawing/2014/main" val="2371800006"/>
                      </a:ext>
                    </a:extLst>
                  </a:tr>
                  <a:tr h="1066800">
                    <a:tc>
                      <a:txBody>
                        <a:bodyPr/>
                        <a:lstStyle/>
                        <a:p>
                          <a:endParaRPr lang="en-US"/>
                        </a:p>
                      </a:txBody>
                      <a:tcPr>
                        <a:blipFill>
                          <a:blip r:embed="rId19"/>
                          <a:stretch>
                            <a:fillRect l="-81" t="-69714" r="-19190" b="-396000"/>
                          </a:stretch>
                        </a:blipFill>
                      </a:tcPr>
                    </a:tc>
                    <a:tc>
                      <a:txBody>
                        <a:bodyPr/>
                        <a:lstStyle/>
                        <a:p>
                          <a:endParaRPr lang="en-US"/>
                        </a:p>
                      </a:txBody>
                      <a:tcPr>
                        <a:blipFill>
                          <a:blip r:embed="rId19"/>
                          <a:stretch>
                            <a:fillRect l="-530472" t="-69714" r="-1717" b="-396000"/>
                          </a:stretch>
                        </a:blipFill>
                      </a:tcPr>
                    </a:tc>
                    <a:extLst>
                      <a:ext uri="{0D108BD9-81ED-4DB2-BD59-A6C34878D82A}">
                        <a16:rowId xmlns:a16="http://schemas.microsoft.com/office/drawing/2014/main" val="1729273307"/>
                      </a:ext>
                    </a:extLst>
                  </a:tr>
                  <a:tr h="1066800">
                    <a:tc>
                      <a:txBody>
                        <a:bodyPr/>
                        <a:lstStyle/>
                        <a:p>
                          <a:endParaRPr lang="en-US"/>
                        </a:p>
                      </a:txBody>
                      <a:tcPr>
                        <a:blipFill>
                          <a:blip r:embed="rId19"/>
                          <a:stretch>
                            <a:fillRect l="-81" t="-169714" r="-19190" b="-296000"/>
                          </a:stretch>
                        </a:blipFill>
                      </a:tcPr>
                    </a:tc>
                    <a:tc>
                      <a:txBody>
                        <a:bodyPr/>
                        <a:lstStyle/>
                        <a:p>
                          <a:endParaRPr lang="en-US"/>
                        </a:p>
                      </a:txBody>
                      <a:tcPr>
                        <a:blipFill>
                          <a:blip r:embed="rId19"/>
                          <a:stretch>
                            <a:fillRect l="-530472" t="-169714" r="-1717" b="-296000"/>
                          </a:stretch>
                        </a:blipFill>
                      </a:tcPr>
                    </a:tc>
                    <a:extLst>
                      <a:ext uri="{0D108BD9-81ED-4DB2-BD59-A6C34878D82A}">
                        <a16:rowId xmlns:a16="http://schemas.microsoft.com/office/drawing/2014/main" val="4140435501"/>
                      </a:ext>
                    </a:extLst>
                  </a:tr>
                  <a:tr h="1066800">
                    <a:tc>
                      <a:txBody>
                        <a:bodyPr/>
                        <a:lstStyle/>
                        <a:p>
                          <a:endParaRPr lang="en-US"/>
                        </a:p>
                      </a:txBody>
                      <a:tcPr>
                        <a:blipFill>
                          <a:blip r:embed="rId19"/>
                          <a:stretch>
                            <a:fillRect l="-81" t="-269714" r="-19190" b="-196000"/>
                          </a:stretch>
                        </a:blipFill>
                      </a:tcPr>
                    </a:tc>
                    <a:tc>
                      <a:txBody>
                        <a:bodyPr/>
                        <a:lstStyle/>
                        <a:p>
                          <a:endParaRPr lang="en-US"/>
                        </a:p>
                      </a:txBody>
                      <a:tcPr>
                        <a:blipFill>
                          <a:blip r:embed="rId19"/>
                          <a:stretch>
                            <a:fillRect l="-530472" t="-269714" r="-1717" b="-196000"/>
                          </a:stretch>
                        </a:blipFill>
                      </a:tcPr>
                    </a:tc>
                    <a:extLst>
                      <a:ext uri="{0D108BD9-81ED-4DB2-BD59-A6C34878D82A}">
                        <a16:rowId xmlns:a16="http://schemas.microsoft.com/office/drawing/2014/main" val="1007796481"/>
                      </a:ext>
                    </a:extLst>
                  </a:tr>
                  <a:tr h="821309">
                    <a:tc>
                      <a:txBody>
                        <a:bodyPr/>
                        <a:lstStyle/>
                        <a:p>
                          <a:endParaRPr lang="en-US"/>
                        </a:p>
                      </a:txBody>
                      <a:tcPr>
                        <a:blipFill>
                          <a:blip r:embed="rId19"/>
                          <a:stretch>
                            <a:fillRect l="-81" t="-479259" r="-19190" b="-154074"/>
                          </a:stretch>
                        </a:blipFill>
                      </a:tcPr>
                    </a:tc>
                    <a:tc>
                      <a:txBody>
                        <a:bodyPr/>
                        <a:lstStyle/>
                        <a:p>
                          <a:endParaRPr lang="en-US"/>
                        </a:p>
                      </a:txBody>
                      <a:tcPr>
                        <a:blipFill>
                          <a:blip r:embed="rId19"/>
                          <a:stretch>
                            <a:fillRect l="-530472" t="-479259" r="-1717" b="-154074"/>
                          </a:stretch>
                        </a:blipFill>
                      </a:tcPr>
                    </a:tc>
                    <a:extLst>
                      <a:ext uri="{0D108BD9-81ED-4DB2-BD59-A6C34878D82A}">
                        <a16:rowId xmlns:a16="http://schemas.microsoft.com/office/drawing/2014/main" val="3293796705"/>
                      </a:ext>
                    </a:extLst>
                  </a:tr>
                  <a:tr h="1066800">
                    <a:tc>
                      <a:txBody>
                        <a:bodyPr/>
                        <a:lstStyle/>
                        <a:p>
                          <a:pPr algn="l"/>
                          <a:r>
                            <a:rPr lang="en-US" sz="3200" dirty="0"/>
                            <a:t>Covariance Matrix Approximation (Sliding Window, </a:t>
                          </a:r>
                          <a:r>
                            <a:rPr lang="en-US" sz="3200" dirty="0" err="1"/>
                            <a:t>Frobenius</a:t>
                          </a:r>
                          <a:r>
                            <a:rPr lang="en-US" sz="3200" dirty="0"/>
                            <a:t> Norm Error)</a:t>
                          </a:r>
                        </a:p>
                      </a:txBody>
                      <a:tcPr/>
                    </a:tc>
                    <a:tc>
                      <a:txBody>
                        <a:bodyPr/>
                        <a:lstStyle/>
                        <a:p>
                          <a:endParaRPr lang="en-US"/>
                        </a:p>
                      </a:txBody>
                      <a:tcPr>
                        <a:blipFill>
                          <a:blip r:embed="rId19"/>
                          <a:stretch>
                            <a:fillRect l="-530472" t="-446857" r="-1717" b="-18857"/>
                          </a:stretch>
                        </a:blipFill>
                      </a:tcPr>
                    </a:tc>
                    <a:extLst>
                      <a:ext uri="{0D108BD9-81ED-4DB2-BD59-A6C34878D82A}">
                        <a16:rowId xmlns:a16="http://schemas.microsoft.com/office/drawing/2014/main" val="3517815240"/>
                      </a:ext>
                    </a:extLst>
                  </a:tr>
                </a:tbl>
              </a:graphicData>
            </a:graphic>
          </p:graphicFrame>
        </mc:Fallback>
      </mc:AlternateContent>
      <p:sp>
        <p:nvSpPr>
          <p:cNvPr id="4" name="Rectangle 3"/>
          <p:cNvSpPr/>
          <p:nvPr/>
        </p:nvSpPr>
        <p:spPr>
          <a:xfrm>
            <a:off x="30906649" y="6403600"/>
            <a:ext cx="9425551" cy="584775"/>
          </a:xfrm>
          <a:prstGeom prst="rect">
            <a:avLst/>
          </a:prstGeom>
        </p:spPr>
        <p:txBody>
          <a:bodyPr wrap="square">
            <a:spAutoFit/>
          </a:bodyPr>
          <a:lstStyle/>
          <a:p>
            <a:pPr>
              <a:buFont typeface="Wingdings" panose="05000000000000000000" pitchFamily="2" charset="2"/>
              <a:buChar char="v"/>
            </a:pPr>
            <a:endParaRPr lang="en-US" sz="3200" dirty="0"/>
          </a:p>
        </p:txBody>
      </p:sp>
      <p:sp>
        <p:nvSpPr>
          <p:cNvPr id="36" name="Text Placeholder 25"/>
          <p:cNvSpPr>
            <a:spLocks noGrp="1"/>
          </p:cNvSpPr>
          <p:nvPr>
            <p:ph type="body" sz="quarter" idx="25"/>
          </p:nvPr>
        </p:nvSpPr>
        <p:spPr>
          <a:xfrm>
            <a:off x="30889675" y="5585006"/>
            <a:ext cx="9419079" cy="718522"/>
          </a:xfrm>
        </p:spPr>
        <p:txBody>
          <a:bodyPr/>
          <a:lstStyle/>
          <a:p>
            <a:r>
              <a:rPr lang="en-US" dirty="0">
                <a:solidFill>
                  <a:srgbClr val="002060"/>
                </a:solidFill>
              </a:rPr>
              <a:t>LOW-RANK APPROXIMATION</a:t>
            </a:r>
          </a:p>
        </p:txBody>
      </p:sp>
      <mc:AlternateContent xmlns:mc="http://schemas.openxmlformats.org/markup-compatibility/2006" xmlns:a14="http://schemas.microsoft.com/office/drawing/2010/main">
        <mc:Choice Requires="a14">
          <p:sp>
            <p:nvSpPr>
              <p:cNvPr id="13" name="Rectangle 12"/>
              <p:cNvSpPr/>
              <p:nvPr/>
            </p:nvSpPr>
            <p:spPr>
              <a:xfrm>
                <a:off x="24436741" y="18079311"/>
                <a:ext cx="5926685" cy="2580258"/>
              </a:xfrm>
              <a:prstGeom prst="rect">
                <a:avLst/>
              </a:prstGeom>
            </p:spPr>
            <p:txBody>
              <a:bodyPr wrap="square">
                <a:spAutoFit/>
              </a:bodyPr>
              <a:lstStyle/>
              <a:p>
                <a:pPr marL="457200" indent="-457200">
                  <a:buClr>
                    <a:schemeClr val="tx1"/>
                  </a:buClr>
                  <a:buFont typeface="Wingdings" panose="05000000000000000000" pitchFamily="2" charset="2"/>
                  <a:buChar char="v"/>
                </a:pPr>
                <a:r>
                  <a:rPr lang="en-US" sz="3200" dirty="0"/>
                  <a:t> Leverage score of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is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ℓ</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e>
                        </m:d>
                      </m:e>
                      <m:sup>
                        <m:r>
                          <a:rPr lang="en-US" sz="3200" i="1">
                            <a:solidFill>
                              <a:srgbClr val="C00000"/>
                            </a:solidFill>
                            <a:latin typeface="Cambria Math" panose="02040503050406030204" pitchFamily="18" charset="0"/>
                          </a:rPr>
                          <m:t>−1</m:t>
                        </m:r>
                      </m:sup>
                    </m:sSup>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up>
                        <m:r>
                          <a:rPr lang="en-US" sz="3200" i="1">
                            <a:solidFill>
                              <a:srgbClr val="C00000"/>
                            </a:solidFill>
                            <a:latin typeface="Cambria Math" panose="02040503050406030204" pitchFamily="18" charset="0"/>
                          </a:rPr>
                          <m:t>⊤</m:t>
                        </m:r>
                      </m:sup>
                    </m:sSubSup>
                  </m:oMath>
                </a14:m>
                <a:endParaRPr lang="en-US" sz="3200" dirty="0"/>
              </a:p>
              <a:p>
                <a:pPr marL="457200" indent="-457200">
                  <a:buClr>
                    <a:schemeClr val="tx1"/>
                  </a:buClr>
                  <a:buFont typeface="Wingdings" panose="05000000000000000000" pitchFamily="2" charset="2"/>
                  <a:buChar char="v"/>
                </a:pPr>
                <a:r>
                  <a:rPr lang="en-US" sz="3200" dirty="0"/>
                  <a:t>Rows before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might be deleted so they shouldn’t count towards the importance of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endParaRPr lang="en-US" sz="3200" dirty="0"/>
              </a:p>
            </p:txBody>
          </p:sp>
        </mc:Choice>
        <mc:Fallback xmlns="">
          <p:sp>
            <p:nvSpPr>
              <p:cNvPr id="13" name="Rectangle 12"/>
              <p:cNvSpPr>
                <a:spLocks noRot="1" noChangeAspect="1" noMove="1" noResize="1" noEditPoints="1" noAdjustHandles="1" noChangeArrowheads="1" noChangeShapeType="1" noTextEdit="1"/>
              </p:cNvSpPr>
              <p:nvPr/>
            </p:nvSpPr>
            <p:spPr>
              <a:xfrm>
                <a:off x="24436741" y="18079311"/>
                <a:ext cx="5926685" cy="2580258"/>
              </a:xfrm>
              <a:prstGeom prst="rect">
                <a:avLst/>
              </a:prstGeom>
              <a:blipFill>
                <a:blip r:embed="rId20"/>
                <a:stretch>
                  <a:fillRect l="-2366" t="-2837" r="-3292" b="-7092"/>
                </a:stretch>
              </a:blipFill>
            </p:spPr>
            <p:txBody>
              <a:bodyPr/>
              <a:lstStyle/>
              <a:p>
                <a:r>
                  <a:rPr lang="en-US">
                    <a:noFill/>
                  </a:rPr>
                  <a:t> </a:t>
                </a:r>
              </a:p>
            </p:txBody>
          </p:sp>
        </mc:Fallback>
      </mc:AlternateContent>
      <p:sp>
        <p:nvSpPr>
          <p:cNvPr id="40" name="TextBox 39"/>
          <p:cNvSpPr txBox="1"/>
          <p:nvPr/>
        </p:nvSpPr>
        <p:spPr>
          <a:xfrm>
            <a:off x="33825929" y="3027406"/>
            <a:ext cx="5938453" cy="584775"/>
          </a:xfrm>
          <a:prstGeom prst="rect">
            <a:avLst/>
          </a:prstGeom>
          <a:noFill/>
        </p:spPr>
        <p:txBody>
          <a:bodyPr wrap="square" rtlCol="0">
            <a:spAutoFit/>
          </a:bodyPr>
          <a:lstStyle/>
          <a:p>
            <a:r>
              <a:rPr lang="en-US" sz="3200" dirty="0">
                <a:solidFill>
                  <a:srgbClr val="C00000"/>
                </a:solidFill>
                <a:latin typeface="Times New Roman" panose="02020603050405020304" pitchFamily="18" charset="0"/>
                <a:cs typeface="Times New Roman" panose="02020603050405020304" pitchFamily="18" charset="0"/>
              </a:rPr>
              <a:t>samsonzhou@gmail.com</a:t>
            </a:r>
          </a:p>
        </p:txBody>
      </p:sp>
      <p:sp>
        <p:nvSpPr>
          <p:cNvPr id="45" name="Rectangle 44"/>
          <p:cNvSpPr/>
          <p:nvPr/>
        </p:nvSpPr>
        <p:spPr>
          <a:xfrm>
            <a:off x="1513012" y="11394956"/>
            <a:ext cx="8097588" cy="2062103"/>
          </a:xfrm>
          <a:prstGeom prst="rect">
            <a:avLst/>
          </a:prstGeom>
        </p:spPr>
        <p:txBody>
          <a:bodyPr wrap="square">
            <a:spAutoFit/>
          </a:bodyPr>
          <a:lstStyle/>
          <a:p>
            <a:pPr algn="ctr"/>
            <a:r>
              <a:rPr lang="en-US" sz="3200" dirty="0"/>
              <a:t>Question:</a:t>
            </a:r>
          </a:p>
          <a:p>
            <a:r>
              <a:rPr lang="en-US" sz="3200" dirty="0"/>
              <a:t>Are there space efficient algorithms for numerical linear algebra in the sliding window model?</a:t>
            </a:r>
          </a:p>
        </p:txBody>
      </p:sp>
      <p:sp>
        <p:nvSpPr>
          <p:cNvPr id="46" name="Rectangle: Rounded Corners 45"/>
          <p:cNvSpPr/>
          <p:nvPr/>
        </p:nvSpPr>
        <p:spPr>
          <a:xfrm>
            <a:off x="1243231" y="11394956"/>
            <a:ext cx="8651046" cy="2178110"/>
          </a:xfrm>
          <a:prstGeom prst="round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A893636-EF14-49D0-A667-A98BF7D3B2EC}"/>
              </a:ext>
            </a:extLst>
          </p:cNvPr>
          <p:cNvSpPr txBox="1"/>
          <p:nvPr/>
        </p:nvSpPr>
        <p:spPr>
          <a:xfrm>
            <a:off x="3487898" y="10301985"/>
            <a:ext cx="4195379" cy="707886"/>
          </a:xfrm>
          <a:prstGeom prst="rect">
            <a:avLst/>
          </a:prstGeom>
          <a:noFill/>
        </p:spPr>
        <p:txBody>
          <a:bodyPr wrap="none" rtlCol="0">
            <a:spAutoFit/>
          </a:bodyPr>
          <a:lstStyle/>
          <a:p>
            <a:r>
              <a:rPr lang="en-US" sz="4000" dirty="0"/>
              <a:t>1 0 1 1 1 0 0 1 1 0 1</a:t>
            </a:r>
          </a:p>
        </p:txBody>
      </p:sp>
      <p:sp>
        <p:nvSpPr>
          <p:cNvPr id="49" name="Rectangle 48">
            <a:extLst>
              <a:ext uri="{FF2B5EF4-FFF2-40B4-BE49-F238E27FC236}">
                <a16:creationId xmlns:a16="http://schemas.microsoft.com/office/drawing/2014/main" id="{97B8D77F-E684-4CB5-A9C3-EC566BC26488}"/>
              </a:ext>
            </a:extLst>
          </p:cNvPr>
          <p:cNvSpPr/>
          <p:nvPr/>
        </p:nvSpPr>
        <p:spPr>
          <a:xfrm>
            <a:off x="4656298" y="10301985"/>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1670D6-B73B-4C1E-B55C-246110BB56AF}"/>
              </a:ext>
            </a:extLst>
          </p:cNvPr>
          <p:cNvSpPr/>
          <p:nvPr/>
        </p:nvSpPr>
        <p:spPr>
          <a:xfrm>
            <a:off x="1388380" y="13765897"/>
            <a:ext cx="2408215" cy="3785652"/>
          </a:xfrm>
          <a:prstGeom prst="rect">
            <a:avLst/>
          </a:prstGeom>
        </p:spPr>
        <p:txBody>
          <a:bodyPr wrap="square">
            <a:spAutoFit/>
          </a:bodyPr>
          <a:lstStyle/>
          <a:p>
            <a:r>
              <a:rPr lang="en-US" sz="4000" dirty="0"/>
              <a:t>1  3  5 -2  </a:t>
            </a:r>
          </a:p>
          <a:p>
            <a:r>
              <a:rPr lang="en-US" sz="4000" dirty="0"/>
              <a:t>0  0 -1  3 </a:t>
            </a:r>
          </a:p>
          <a:p>
            <a:r>
              <a:rPr lang="en-US" sz="4000" dirty="0"/>
              <a:t>2  5  6  1  </a:t>
            </a:r>
          </a:p>
          <a:p>
            <a:r>
              <a:rPr lang="en-US" sz="4000" dirty="0"/>
              <a:t>8  7  2  1</a:t>
            </a:r>
          </a:p>
          <a:p>
            <a:r>
              <a:rPr lang="en-US" sz="4000" dirty="0"/>
              <a:t>-5 3 -4 -1</a:t>
            </a:r>
          </a:p>
          <a:p>
            <a:r>
              <a:rPr lang="en-US" sz="4000" dirty="0"/>
              <a:t>7  1  3  2</a:t>
            </a:r>
          </a:p>
        </p:txBody>
      </p:sp>
      <p:sp>
        <p:nvSpPr>
          <p:cNvPr id="50" name="Rectangle 49">
            <a:extLst>
              <a:ext uri="{FF2B5EF4-FFF2-40B4-BE49-F238E27FC236}">
                <a16:creationId xmlns:a16="http://schemas.microsoft.com/office/drawing/2014/main" id="{39603C4D-250C-4A68-B92A-8F2DFDE0484B}"/>
              </a:ext>
            </a:extLst>
          </p:cNvPr>
          <p:cNvSpPr/>
          <p:nvPr/>
        </p:nvSpPr>
        <p:spPr>
          <a:xfrm>
            <a:off x="1323381" y="15036352"/>
            <a:ext cx="2085279" cy="252935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 Placeholder 5">
                <a:extLst>
                  <a:ext uri="{FF2B5EF4-FFF2-40B4-BE49-F238E27FC236}">
                    <a16:creationId xmlns:a16="http://schemas.microsoft.com/office/drawing/2014/main" id="{32530D97-40BA-43FA-B3B2-08F287E9078A}"/>
                  </a:ext>
                </a:extLst>
              </p:cNvPr>
              <p:cNvSpPr txBox="1">
                <a:spLocks/>
              </p:cNvSpPr>
              <p:nvPr/>
            </p:nvSpPr>
            <p:spPr>
              <a:xfrm>
                <a:off x="1026197" y="6270351"/>
                <a:ext cx="9428262" cy="4795137"/>
              </a:xfrm>
              <a:prstGeom prst="rect">
                <a:avLst/>
              </a:prstGeom>
            </p:spPr>
            <p:txBody>
              <a:bodyPr wrap="square" lIns="228589" tIns="228589" rIns="228589" bIns="228589">
                <a:spAutoFit/>
              </a:bodyPr>
              <a:lstStyle>
                <a:lvl1pPr marL="0" indent="0" algn="l" defTabSz="4114594" rtl="0" eaLnBrk="1" latinLnBrk="0" hangingPunct="1">
                  <a:spcBef>
                    <a:spcPct val="20000"/>
                  </a:spcBef>
                  <a:buFont typeface="Arial" pitchFamily="34" charset="0"/>
                  <a:buNone/>
                  <a:defRPr sz="2344" kern="1200">
                    <a:solidFill>
                      <a:schemeClr val="accent5">
                        <a:lumMod val="50000"/>
                      </a:schemeClr>
                    </a:solidFill>
                    <a:latin typeface="Times New Roman" pitchFamily="18" charset="0"/>
                    <a:ea typeface="+mn-ea"/>
                    <a:cs typeface="Times New Roman" pitchFamily="18" charset="0"/>
                  </a:defRPr>
                </a:lvl1pPr>
                <a:lvl2pPr marL="1392961" indent="-535754"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2pPr>
                <a:lvl3pPr marL="1928716" indent="-535754"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3pPr>
                <a:lvl4pPr marL="2518046" indent="-589330"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4pPr>
                <a:lvl5pPr marL="2946650" indent="-428603"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a:lstStyle>
              <a:p>
                <a:pPr>
                  <a:buFont typeface="Wingdings" panose="05000000000000000000" pitchFamily="2" charset="2"/>
                  <a:buChar char="v"/>
                </a:pPr>
                <a:r>
                  <a:rPr lang="en-US" sz="3200" dirty="0"/>
                  <a:t> </a:t>
                </a:r>
                <a:r>
                  <a:rPr lang="en-US" sz="3200" dirty="0">
                    <a:solidFill>
                      <a:srgbClr val="00B050"/>
                    </a:solidFill>
                  </a:rPr>
                  <a:t>Input</a:t>
                </a:r>
                <a:r>
                  <a:rPr lang="en-US" sz="3200" dirty="0"/>
                  <a:t>: Elements of an underlying data set </a:t>
                </a:r>
                <a14:m>
                  <m:oMath xmlns:m="http://schemas.openxmlformats.org/officeDocument/2006/math">
                    <m:r>
                      <a:rPr lang="en-US" sz="3200" i="1">
                        <a:solidFill>
                          <a:srgbClr val="C00000"/>
                        </a:solidFill>
                        <a:latin typeface="Cambria Math" panose="02040503050406030204" pitchFamily="18" charset="0"/>
                      </a:rPr>
                      <m:t>𝑆</m:t>
                    </m:r>
                  </m:oMath>
                </a14:m>
                <a:r>
                  <a:rPr lang="en-US" sz="3200" dirty="0"/>
                  <a:t>, which arrives sequentially</a:t>
                </a:r>
              </a:p>
              <a:p>
                <a:pPr>
                  <a:buFont typeface="Wingdings" panose="05000000000000000000" pitchFamily="2" charset="2"/>
                  <a:buChar char="v"/>
                </a:pPr>
                <a:r>
                  <a:rPr lang="en-US" sz="3200" dirty="0"/>
                  <a:t> </a:t>
                </a:r>
                <a:r>
                  <a:rPr lang="en-US" sz="3200" dirty="0">
                    <a:solidFill>
                      <a:srgbClr val="00B050"/>
                    </a:solidFill>
                  </a:rPr>
                  <a:t>Sliding Window</a:t>
                </a:r>
                <a:r>
                  <a:rPr lang="en-US" sz="3200" dirty="0"/>
                  <a:t>: “Only the </a:t>
                </a:r>
                <a14:m>
                  <m:oMath xmlns:m="http://schemas.openxmlformats.org/officeDocument/2006/math">
                    <m:r>
                      <a:rPr lang="en-US" sz="3200" i="1">
                        <a:solidFill>
                          <a:srgbClr val="C00000"/>
                        </a:solidFill>
                        <a:latin typeface="Cambria Math" panose="02040503050406030204" pitchFamily="18" charset="0"/>
                      </a:rPr>
                      <m:t>𝑊</m:t>
                    </m:r>
                  </m:oMath>
                </a14:m>
                <a:r>
                  <a:rPr lang="en-US" sz="3200" dirty="0"/>
                  <a:t> most recent updates form the underlying data set </a:t>
                </a:r>
                <a14:m>
                  <m:oMath xmlns:m="http://schemas.openxmlformats.org/officeDocument/2006/math">
                    <m:r>
                      <a:rPr lang="en-US" sz="3200" i="1">
                        <a:solidFill>
                          <a:srgbClr val="C00000"/>
                        </a:solidFill>
                        <a:latin typeface="Cambria Math" panose="02040503050406030204" pitchFamily="18" charset="0"/>
                      </a:rPr>
                      <m:t>𝑆</m:t>
                    </m:r>
                  </m:oMath>
                </a14:m>
                <a:r>
                  <a:rPr lang="en-US" sz="3200" dirty="0"/>
                  <a:t>”</a:t>
                </a:r>
              </a:p>
              <a:p>
                <a:pPr>
                  <a:buFont typeface="Wingdings" panose="05000000000000000000" pitchFamily="2" charset="2"/>
                  <a:buChar char="v"/>
                </a:pPr>
                <a:r>
                  <a:rPr lang="en-US" sz="3200" dirty="0"/>
                  <a:t> </a:t>
                </a:r>
                <a:r>
                  <a:rPr lang="en-US" sz="3200" dirty="0">
                    <a:solidFill>
                      <a:srgbClr val="00B050"/>
                    </a:solidFill>
                  </a:rPr>
                  <a:t>Output</a:t>
                </a:r>
                <a:r>
                  <a:rPr lang="en-US" sz="3200" dirty="0"/>
                  <a:t>: Evaluation (or approximation) of a given function</a:t>
                </a:r>
              </a:p>
              <a:p>
                <a:pPr>
                  <a:buFont typeface="Wingdings" panose="05000000000000000000" pitchFamily="2" charset="2"/>
                  <a:buChar char="v"/>
                </a:pPr>
                <a:r>
                  <a:rPr lang="en-US" sz="3200" dirty="0"/>
                  <a:t> </a:t>
                </a: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of the input </a:t>
                </a:r>
                <a14:m>
                  <m:oMath xmlns:m="http://schemas.openxmlformats.org/officeDocument/2006/math">
                    <m:r>
                      <a:rPr lang="en-US" sz="3200" i="1">
                        <a:solidFill>
                          <a:srgbClr val="C00000"/>
                        </a:solidFill>
                        <a:latin typeface="Cambria Math" panose="02040503050406030204" pitchFamily="18" charset="0"/>
                      </a:rPr>
                      <m:t>𝑆</m:t>
                    </m:r>
                  </m:oMath>
                </a14:m>
                <a:endParaRPr lang="en-US" sz="3200" dirty="0">
                  <a:solidFill>
                    <a:srgbClr val="C00000"/>
                  </a:solidFill>
                </a:endParaRPr>
              </a:p>
              <a:p>
                <a:pPr marL="514350" indent="-514350">
                  <a:buFont typeface="Wingdings" panose="05000000000000000000" pitchFamily="2" charset="2"/>
                  <a:buChar char="v"/>
                </a:pPr>
                <a:endParaRPr lang="en-US" sz="3200" dirty="0"/>
              </a:p>
            </p:txBody>
          </p:sp>
        </mc:Choice>
        <mc:Fallback xmlns="">
          <p:sp>
            <p:nvSpPr>
              <p:cNvPr id="51" name="Text Placeholder 5">
                <a:extLst>
                  <a:ext uri="{FF2B5EF4-FFF2-40B4-BE49-F238E27FC236}">
                    <a16:creationId xmlns:a16="http://schemas.microsoft.com/office/drawing/2014/main" id="{32530D97-40BA-43FA-B3B2-08F287E9078A}"/>
                  </a:ext>
                </a:extLst>
              </p:cNvPr>
              <p:cNvSpPr txBox="1">
                <a:spLocks noRot="1" noChangeAspect="1" noMove="1" noResize="1" noEditPoints="1" noAdjustHandles="1" noChangeArrowheads="1" noChangeShapeType="1" noTextEdit="1"/>
              </p:cNvSpPr>
              <p:nvPr/>
            </p:nvSpPr>
            <p:spPr>
              <a:xfrm>
                <a:off x="1026197" y="6270351"/>
                <a:ext cx="9428262" cy="4795137"/>
              </a:xfrm>
              <a:prstGeom prst="rect">
                <a:avLst/>
              </a:prstGeom>
              <a:blipFill>
                <a:blip r:embed="rId29"/>
                <a:stretch>
                  <a:fillRect l="-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E7B55EB5-7E8B-483E-8973-79820361AFFE}"/>
                  </a:ext>
                </a:extLst>
              </p:cNvPr>
              <p:cNvSpPr/>
              <p:nvPr/>
            </p:nvSpPr>
            <p:spPr>
              <a:xfrm>
                <a:off x="1323381" y="29774844"/>
                <a:ext cx="8811295"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1−</m:t>
                          </m:r>
                          <m:r>
                            <a:rPr lang="en-US" sz="2800" b="0" i="1" smtClean="0">
                              <a:solidFill>
                                <a:srgbClr val="C00000"/>
                              </a:solidFill>
                              <a:latin typeface="Cambria Math" panose="02040503050406030204" pitchFamily="18" charset="0"/>
                            </a:rPr>
                            <m:t>𝜖</m:t>
                          </m:r>
                        </m:e>
                      </m:d>
                      <m:sSub>
                        <m:sSubPr>
                          <m:ctrlPr>
                            <a:rPr lang="en-US" sz="2800" b="0" i="1" smtClean="0">
                              <a:solidFill>
                                <a:srgbClr val="C00000"/>
                              </a:solidFill>
                              <a:latin typeface="Cambria Math" panose="02040503050406030204" pitchFamily="18" charset="0"/>
                            </a:rPr>
                          </m:ctrlPr>
                        </m:sSub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𝐴</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𝐴</m:t>
                                  </m:r>
                                </m:e>
                                <m:sub>
                                  <m:r>
                                    <a:rPr lang="en-US" sz="2800" b="0" i="1" smtClean="0">
                                      <a:solidFill>
                                        <a:srgbClr val="C00000"/>
                                      </a:solidFill>
                                      <a:latin typeface="Cambria Math" panose="02040503050406030204" pitchFamily="18" charset="0"/>
                                    </a:rPr>
                                    <m:t>𝑘</m:t>
                                  </m:r>
                                </m:sub>
                              </m:sSub>
                            </m:e>
                          </m:d>
                        </m:e>
                        <m:sub>
                          <m:r>
                            <a:rPr lang="en-US" sz="2800" b="0" i="1" smtClean="0">
                              <a:solidFill>
                                <a:srgbClr val="C00000"/>
                              </a:solidFill>
                              <a:latin typeface="Cambria Math" panose="02040503050406030204" pitchFamily="18" charset="0"/>
                            </a:rPr>
                            <m:t>𝐹</m:t>
                          </m:r>
                        </m:sub>
                      </m:sSub>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𝑀</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𝑀</m:t>
                                  </m:r>
                                </m:e>
                                <m:sub>
                                  <m:r>
                                    <a:rPr lang="en-US" sz="2800" b="0" i="1" smtClean="0">
                                      <a:solidFill>
                                        <a:srgbClr val="C00000"/>
                                      </a:solidFill>
                                      <a:latin typeface="Cambria Math" panose="02040503050406030204" pitchFamily="18" charset="0"/>
                                    </a:rPr>
                                    <m:t>𝑘</m:t>
                                  </m:r>
                                </m:sub>
                              </m:sSub>
                            </m:e>
                          </m:d>
                        </m:e>
                        <m:sub>
                          <m:r>
                            <a:rPr lang="en-US" sz="2800" b="0" i="1" smtClean="0">
                              <a:solidFill>
                                <a:srgbClr val="C00000"/>
                              </a:solidFill>
                              <a:latin typeface="Cambria Math" panose="02040503050406030204" pitchFamily="18" charset="0"/>
                            </a:rPr>
                            <m:t>𝐹</m:t>
                          </m:r>
                        </m:sub>
                      </m:sSub>
                      <m:r>
                        <a:rPr lang="en-US" sz="2800" b="0" i="1" smtClean="0">
                          <a:solidFill>
                            <a:srgbClr val="C00000"/>
                          </a:solidFill>
                          <a:latin typeface="Cambria Math" panose="02040503050406030204" pitchFamily="18" charset="0"/>
                        </a:rPr>
                        <m:t>≤</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1+</m:t>
                          </m:r>
                          <m:r>
                            <a:rPr lang="en-US" sz="2800" b="0" i="1" smtClean="0">
                              <a:solidFill>
                                <a:srgbClr val="C00000"/>
                              </a:solidFill>
                              <a:latin typeface="Cambria Math" panose="02040503050406030204" pitchFamily="18" charset="0"/>
                            </a:rPr>
                            <m:t>𝜖</m:t>
                          </m:r>
                        </m:e>
                      </m:d>
                      <m:sSub>
                        <m:sSubPr>
                          <m:ctrlPr>
                            <a:rPr lang="en-US" sz="2800" b="0" i="1" smtClean="0">
                              <a:solidFill>
                                <a:srgbClr val="C00000"/>
                              </a:solidFill>
                              <a:latin typeface="Cambria Math" panose="02040503050406030204" pitchFamily="18" charset="0"/>
                            </a:rPr>
                          </m:ctrlPr>
                        </m:sSub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𝐴</m:t>
                              </m:r>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𝐴</m:t>
                                  </m:r>
                                </m:e>
                                <m:sub>
                                  <m:r>
                                    <a:rPr lang="en-US" sz="2800" b="0" i="1" smtClean="0">
                                      <a:solidFill>
                                        <a:srgbClr val="C00000"/>
                                      </a:solidFill>
                                      <a:latin typeface="Cambria Math" panose="02040503050406030204" pitchFamily="18" charset="0"/>
                                    </a:rPr>
                                    <m:t>𝑘</m:t>
                                  </m:r>
                                </m:sub>
                              </m:sSub>
                            </m:e>
                          </m:d>
                        </m:e>
                        <m:sub>
                          <m:r>
                            <a:rPr lang="en-US" sz="2800" b="0" i="1" smtClean="0">
                              <a:solidFill>
                                <a:srgbClr val="C00000"/>
                              </a:solidFill>
                              <a:latin typeface="Cambria Math" panose="02040503050406030204" pitchFamily="18" charset="0"/>
                            </a:rPr>
                            <m:t>𝐹</m:t>
                          </m:r>
                        </m:sub>
                      </m:sSub>
                    </m:oMath>
                  </m:oMathPara>
                </a14:m>
                <a:endParaRPr lang="en-US" sz="2800" dirty="0"/>
              </a:p>
            </p:txBody>
          </p:sp>
        </mc:Choice>
        <mc:Fallback xmlns="">
          <p:sp>
            <p:nvSpPr>
              <p:cNvPr id="61" name="Rectangle 60">
                <a:extLst>
                  <a:ext uri="{FF2B5EF4-FFF2-40B4-BE49-F238E27FC236}">
                    <a16:creationId xmlns:a16="http://schemas.microsoft.com/office/drawing/2014/main" id="{E7B55EB5-7E8B-483E-8973-79820361AFFE}"/>
                  </a:ext>
                </a:extLst>
              </p:cNvPr>
              <p:cNvSpPr>
                <a:spLocks noRot="1" noChangeAspect="1" noMove="1" noResize="1" noEditPoints="1" noAdjustHandles="1" noChangeArrowheads="1" noChangeShapeType="1" noTextEdit="1"/>
              </p:cNvSpPr>
              <p:nvPr/>
            </p:nvSpPr>
            <p:spPr>
              <a:xfrm>
                <a:off x="1323381" y="29774844"/>
                <a:ext cx="8811295" cy="523220"/>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 Placeholder 21">
                <a:extLst>
                  <a:ext uri="{FF2B5EF4-FFF2-40B4-BE49-F238E27FC236}">
                    <a16:creationId xmlns:a16="http://schemas.microsoft.com/office/drawing/2014/main" id="{ECB7CDAB-4119-4E15-8641-C57E22D7C9A5}"/>
                  </a:ext>
                </a:extLst>
              </p:cNvPr>
              <p:cNvSpPr>
                <a:spLocks noGrp="1"/>
              </p:cNvSpPr>
              <p:nvPr>
                <p:ph type="body" sz="quarter" idx="21"/>
              </p:nvPr>
            </p:nvSpPr>
            <p:spPr>
              <a:xfrm>
                <a:off x="10862967" y="6378482"/>
                <a:ext cx="9420819" cy="12900048"/>
              </a:xfrm>
            </p:spPr>
            <p:txBody>
              <a:bodyPr/>
              <a:lstStyle/>
              <a:p>
                <a:pPr marL="457200" indent="-457200">
                  <a:buClr>
                    <a:schemeClr val="tx1"/>
                  </a:buClr>
                  <a:buFont typeface="Wingdings" panose="05000000000000000000" pitchFamily="2" charset="2"/>
                  <a:buChar char="v"/>
                </a:pPr>
                <a:r>
                  <a:rPr lang="en-US" sz="3200" dirty="0">
                    <a:solidFill>
                      <a:srgbClr val="00B050"/>
                    </a:solidFill>
                  </a:rPr>
                  <a:t>Intuition</a:t>
                </a:r>
                <a:r>
                  <a:rPr lang="en-US" sz="3200" dirty="0"/>
                  <a:t>: Large entries in </a:t>
                </a:r>
                <a14:m>
                  <m:oMath xmlns:m="http://schemas.openxmlformats.org/officeDocument/2006/math">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oMath>
                </a14:m>
                <a:r>
                  <a:rPr lang="en-US" sz="3200" dirty="0"/>
                  <a:t> come from large entries in </a:t>
                </a:r>
                <a14:m>
                  <m:oMath xmlns:m="http://schemas.openxmlformats.org/officeDocument/2006/math">
                    <m:r>
                      <a:rPr lang="en-US" sz="3200" i="1">
                        <a:solidFill>
                          <a:srgbClr val="C00000"/>
                        </a:solidFill>
                        <a:latin typeface="Cambria Math" panose="02040503050406030204" pitchFamily="18" charset="0"/>
                      </a:rPr>
                      <m:t>𝐴</m:t>
                    </m:r>
                  </m:oMath>
                </a14:m>
                <a:r>
                  <a:rPr lang="en-US" sz="3200" dirty="0">
                    <a:solidFill>
                      <a:schemeClr val="tx1"/>
                    </a:solidFill>
                  </a:rPr>
                  <a:t> and suppose we know </a:t>
                </a:r>
                <a14:m>
                  <m:oMath xmlns:m="http://schemas.openxmlformats.org/officeDocument/2006/math">
                    <m:sSub>
                      <m:sSubPr>
                        <m:ctrlPr>
                          <a:rPr lang="en-US" sz="3200" b="0" i="1" smtClean="0">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e>
                        </m:d>
                      </m:e>
                      <m:sub>
                        <m:r>
                          <a:rPr lang="en-US" sz="3200" b="0" i="1" smtClean="0">
                            <a:solidFill>
                              <a:srgbClr val="C00000"/>
                            </a:solidFill>
                            <a:latin typeface="Cambria Math" panose="02040503050406030204" pitchFamily="18" charset="0"/>
                          </a:rPr>
                          <m:t>𝐹</m:t>
                        </m:r>
                      </m:sub>
                    </m:sSub>
                  </m:oMath>
                </a14:m>
                <a:endParaRPr lang="en-US" sz="3200" dirty="0">
                  <a:solidFill>
                    <a:schemeClr val="tx1"/>
                  </a:solidFill>
                </a:endParaRPr>
              </a:p>
              <a:p>
                <a:pPr marL="457200" indent="-457200">
                  <a:buClr>
                    <a:schemeClr val="tx1"/>
                  </a:buClr>
                  <a:buFont typeface="Wingdings" panose="05000000000000000000" pitchFamily="2" charset="2"/>
                  <a:buChar char="v"/>
                </a:pPr>
                <a:r>
                  <a:rPr lang="en-US" sz="3200" dirty="0">
                    <a:solidFill>
                      <a:srgbClr val="00B050"/>
                    </a:solidFill>
                  </a:rPr>
                  <a:t>Importance sampling</a:t>
                </a:r>
                <a:r>
                  <a:rPr lang="en-US" sz="3200" dirty="0"/>
                  <a:t>: </a:t>
                </a:r>
                <a14:m>
                  <m:oMath xmlns:m="http://schemas.openxmlformats.org/officeDocument/2006/math">
                    <m:r>
                      <a:rPr lang="en-US" sz="3200" i="1">
                        <a:solidFill>
                          <a:srgbClr val="C00000"/>
                        </a:solidFill>
                        <a:latin typeface="Cambria Math" panose="02040503050406030204" pitchFamily="18" charset="0"/>
                      </a:rPr>
                      <m:t>𝐵</m:t>
                    </m:r>
                    <m:r>
                      <a:rPr lang="en-US" sz="3200" i="1">
                        <a:solidFill>
                          <a:srgbClr val="C00000"/>
                        </a:solidFill>
                        <a:latin typeface="Cambria Math" panose="02040503050406030204" pitchFamily="18" charset="0"/>
                      </a:rPr>
                      <m:t> </m:t>
                    </m:r>
                  </m:oMath>
                </a14:m>
                <a:r>
                  <a:rPr lang="en-US" sz="3200" dirty="0"/>
                  <a:t>= Sample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b="0" i="1" smtClean="0">
                            <a:solidFill>
                              <a:srgbClr val="C00000"/>
                            </a:solidFill>
                            <a:latin typeface="Cambria Math" panose="02040503050406030204" pitchFamily="18" charset="0"/>
                          </a:rPr>
                          <m:t>𝑘</m:t>
                        </m:r>
                      </m:sub>
                    </m:sSub>
                  </m:oMath>
                </a14:m>
                <a:r>
                  <a:rPr lang="en-US" sz="3200" dirty="0"/>
                  <a:t> of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 </m:t>
                    </m:r>
                  </m:oMath>
                </a14:m>
                <a:r>
                  <a:rPr lang="en-US" sz="3200" dirty="0"/>
                  <a:t>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b="0" i="1" smtClean="0">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b="0" i="1" smtClean="0">
                                <a:solidFill>
                                  <a:srgbClr val="C00000"/>
                                </a:solidFill>
                                <a:latin typeface="Cambria Math" panose="02040503050406030204" pitchFamily="18" charset="0"/>
                              </a:rPr>
                              <m:t>𝑘</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num>
                      <m:den>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den>
                    </m:f>
                  </m:oMath>
                </a14:m>
                <a:r>
                  <a:rPr lang="en-US" sz="3200" dirty="0"/>
                  <a:t>  and rescale by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i="1" smtClean="0">
                            <a:solidFill>
                              <a:srgbClr val="C00000"/>
                            </a:solidFill>
                            <a:latin typeface="Cambria Math" panose="02040503050406030204" pitchFamily="18" charset="0"/>
                          </a:rPr>
                          <m:t>1</m:t>
                        </m:r>
                      </m:num>
                      <m:den>
                        <m:rad>
                          <m:radPr>
                            <m:degHide m:val="on"/>
                            <m:ctrlPr>
                              <a:rPr lang="en-US" sz="3200" b="0" i="1" smtClean="0">
                                <a:solidFill>
                                  <a:srgbClr val="C00000"/>
                                </a:solidFill>
                                <a:latin typeface="Cambria Math" panose="02040503050406030204" pitchFamily="18" charset="0"/>
                              </a:rPr>
                            </m:ctrlPr>
                          </m:radPr>
                          <m:deg/>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𝑝</m:t>
                                </m:r>
                              </m:e>
                              <m:sub>
                                <m:r>
                                  <a:rPr lang="en-US" sz="3200" b="0" i="1" smtClean="0">
                                    <a:solidFill>
                                      <a:srgbClr val="C00000"/>
                                    </a:solidFill>
                                    <a:latin typeface="Cambria Math" panose="02040503050406030204" pitchFamily="18" charset="0"/>
                                  </a:rPr>
                                  <m:t>𝑘</m:t>
                                </m:r>
                              </m:sub>
                            </m:sSub>
                          </m:e>
                        </m:rad>
                      </m:den>
                    </m:f>
                  </m:oMath>
                </a14:m>
                <a:r>
                  <a:rPr lang="en-US" sz="3200" dirty="0"/>
                  <a:t> . </a:t>
                </a:r>
              </a:p>
              <a:p>
                <a:pPr marL="457200" indent="-457200">
                  <a:buFont typeface="Wingdings" panose="05000000000000000000" pitchFamily="2" charset="2"/>
                  <a:buChar char="v"/>
                </a:pPr>
                <a:r>
                  <a:rPr lang="en-US" sz="3200" dirty="0"/>
                  <a:t>Analyze </a:t>
                </a:r>
                <a14:m>
                  <m:oMath xmlns:m="http://schemas.openxmlformats.org/officeDocument/2006/math">
                    <m:r>
                      <m:rPr>
                        <m:sty m:val="p"/>
                      </m:rPr>
                      <a:rPr lang="en-US" sz="3200">
                        <a:solidFill>
                          <a:srgbClr val="C00000"/>
                        </a:solidFill>
                        <a:latin typeface="Cambria Math" panose="02040503050406030204" pitchFamily="18" charset="0"/>
                      </a:rPr>
                      <m:t>E</m:t>
                    </m:r>
                    <m:d>
                      <m:dPr>
                        <m:begChr m:val="["/>
                        <m:endChr m:val="]"/>
                        <m:ctrlPr>
                          <a:rPr lang="en-US" sz="3200" i="1">
                            <a:solidFill>
                              <a:srgbClr val="C00000"/>
                            </a:solidFill>
                            <a:latin typeface="Cambria Math" panose="02040503050406030204" pitchFamily="18" charset="0"/>
                          </a:rPr>
                        </m:ctrlPr>
                      </m:dPr>
                      <m:e>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e>
                    </m:d>
                  </m:oMath>
                </a14:m>
                <a:r>
                  <a:rPr lang="en-US" sz="3200" dirty="0"/>
                  <a:t> </a:t>
                </a:r>
                <a:r>
                  <a:rPr lang="en-US" sz="3200" dirty="0">
                    <a:solidFill>
                      <a:srgbClr val="00B0F0"/>
                    </a:solidFill>
                  </a:rPr>
                  <a:t>[DK01]</a:t>
                </a:r>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r>
                  <a:rPr lang="en-US" sz="3200" dirty="0"/>
                  <a:t>Step 1: Show that </a:t>
                </a:r>
                <a14:m>
                  <m:oMath xmlns:m="http://schemas.openxmlformats.org/officeDocument/2006/math">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oMath>
                </a14:m>
                <a:r>
                  <a:rPr lang="en-US" sz="3200" dirty="0"/>
                  <a:t> is an unbiased estimator:</a:t>
                </a:r>
              </a:p>
              <a:p>
                <a:pPr algn="ctr"/>
                <a:r>
                  <a:rPr lang="en-US" sz="3200" dirty="0"/>
                  <a:t> </a:t>
                </a:r>
                <a14:m>
                  <m:oMath xmlns:m="http://schemas.openxmlformats.org/officeDocument/2006/math">
                    <m:r>
                      <m:rPr>
                        <m:sty m:val="p"/>
                      </m:rPr>
                      <a:rPr lang="en-US" sz="3200">
                        <a:solidFill>
                          <a:srgbClr val="C00000"/>
                        </a:solidFill>
                        <a:latin typeface="Cambria Math" panose="02040503050406030204" pitchFamily="18" charset="0"/>
                      </a:rPr>
                      <m:t>E</m:t>
                    </m:r>
                    <m:d>
                      <m:dPr>
                        <m:begChr m:val="["/>
                        <m:endChr m:val="]"/>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e>
                    </m:d>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𝑘</m:t>
                        </m:r>
                      </m:sub>
                    </m:sSub>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a:solidFill>
                                  <a:srgbClr val="C00000"/>
                                </a:solidFill>
                                <a:latin typeface="Cambria Math" panose="02040503050406030204" pitchFamily="18" charset="0"/>
                              </a:rPr>
                              <m:t>1</m:t>
                            </m:r>
                          </m:num>
                          <m:den>
                            <m:rad>
                              <m:radPr>
                                <m:degHide m:val="on"/>
                                <m:ctrlPr>
                                  <a:rPr lang="en-US" sz="3200" i="1">
                                    <a:solidFill>
                                      <a:srgbClr val="C00000"/>
                                    </a:solidFill>
                                    <a:latin typeface="Cambria Math" panose="02040503050406030204" pitchFamily="18" charset="0"/>
                                  </a:rPr>
                                </m:ctrlPr>
                              </m:radPr>
                              <m:deg/>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𝑘</m:t>
                                    </m:r>
                                  </m:sub>
                                </m:sSub>
                              </m:e>
                            </m:rad>
                          </m:den>
                        </m:f>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𝑘</m:t>
                            </m:r>
                          </m:sub>
                          <m:sup>
                            <m:r>
                              <a:rPr lang="en-US" sz="3200" i="1">
                                <a:solidFill>
                                  <a:srgbClr val="C00000"/>
                                </a:solidFill>
                                <a:latin typeface="Cambria Math" panose="02040503050406030204" pitchFamily="18" charset="0"/>
                              </a:rPr>
                              <m:t>⊤</m:t>
                            </m:r>
                          </m:sup>
                        </m:sSubSup>
                        <m:f>
                          <m:fPr>
                            <m:ctrlPr>
                              <a:rPr lang="en-US" sz="3200" i="1">
                                <a:solidFill>
                                  <a:srgbClr val="C00000"/>
                                </a:solidFill>
                                <a:latin typeface="Cambria Math" panose="02040503050406030204" pitchFamily="18" charset="0"/>
                              </a:rPr>
                            </m:ctrlPr>
                          </m:fPr>
                          <m:num>
                            <m:r>
                              <a:rPr lang="en-US" sz="3200">
                                <a:solidFill>
                                  <a:srgbClr val="C00000"/>
                                </a:solidFill>
                                <a:latin typeface="Cambria Math" panose="02040503050406030204" pitchFamily="18" charset="0"/>
                              </a:rPr>
                              <m:t>1</m:t>
                            </m:r>
                          </m:num>
                          <m:den>
                            <m:rad>
                              <m:radPr>
                                <m:degHide m:val="on"/>
                                <m:ctrlPr>
                                  <a:rPr lang="en-US" sz="3200" i="1">
                                    <a:solidFill>
                                      <a:srgbClr val="C00000"/>
                                    </a:solidFill>
                                    <a:latin typeface="Cambria Math" panose="02040503050406030204" pitchFamily="18" charset="0"/>
                                  </a:rPr>
                                </m:ctrlPr>
                              </m:radPr>
                              <m:deg/>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𝑘</m:t>
                                    </m:r>
                                  </m:sub>
                                </m:sSub>
                              </m:e>
                            </m:rad>
                          </m:den>
                        </m:f>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𝑘</m:t>
                            </m:r>
                          </m:sub>
                        </m:sSub>
                      </m:e>
                    </m:d>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oMath>
                </a14:m>
                <a:endParaRPr lang="en-US" sz="3200" dirty="0"/>
              </a:p>
              <a:p>
                <a:pPr marL="457200" indent="-457200">
                  <a:buFont typeface="Wingdings" panose="05000000000000000000" pitchFamily="2" charset="2"/>
                  <a:buChar char="v"/>
                </a:pPr>
                <a:r>
                  <a:rPr lang="en-US" sz="3200" dirty="0"/>
                  <a:t>Step 2: Bound the variance of </a:t>
                </a:r>
                <a14:m>
                  <m:oMath xmlns:m="http://schemas.openxmlformats.org/officeDocument/2006/math">
                    <m:sSub>
                      <m:sSubPr>
                        <m:ctrlPr>
                          <a:rPr lang="en-US" sz="3200" i="1">
                            <a:solidFill>
                              <a:srgbClr val="C00000"/>
                            </a:solidFill>
                            <a:latin typeface="Cambria Math" panose="02040503050406030204" pitchFamily="18" charset="0"/>
                          </a:rPr>
                        </m:ctrlPr>
                      </m:sSubPr>
                      <m:e>
                        <m:d>
                          <m:dPr>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e>
                        </m:d>
                      </m:e>
                      <m:sub>
                        <m:r>
                          <a:rPr lang="en-US" sz="3200" i="1">
                            <a:solidFill>
                              <a:srgbClr val="C00000"/>
                            </a:solidFill>
                            <a:latin typeface="Cambria Math" panose="02040503050406030204" pitchFamily="18" charset="0"/>
                          </a:rPr>
                          <m:t>𝑖</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𝑗</m:t>
                        </m:r>
                      </m:sub>
                    </m:sSub>
                  </m:oMath>
                </a14:m>
                <a:r>
                  <a:rPr lang="en-US" sz="3200" dirty="0"/>
                  <a:t>:</a:t>
                </a:r>
              </a:p>
              <a:p>
                <a:pPr algn="ctr"/>
                <a:r>
                  <a:rPr lang="en-US" sz="3200" dirty="0"/>
                  <a:t> </a:t>
                </a:r>
                <a14:m>
                  <m:oMath xmlns:m="http://schemas.openxmlformats.org/officeDocument/2006/math">
                    <m:r>
                      <m:rPr>
                        <m:sty m:val="p"/>
                      </m:rPr>
                      <a:rPr lang="en-US" sz="3200">
                        <a:solidFill>
                          <a:srgbClr val="C00000"/>
                        </a:solidFill>
                        <a:latin typeface="Cambria Math" panose="02040503050406030204" pitchFamily="18" charset="0"/>
                      </a:rPr>
                      <m:t>Var</m:t>
                    </m:r>
                    <m:d>
                      <m:dPr>
                        <m:begChr m:val="["/>
                        <m:endChr m:val="]"/>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d>
                              <m:dPr>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e>
                            </m:d>
                          </m:e>
                          <m:sub>
                            <m:r>
                              <a:rPr lang="en-US" sz="3200" i="1">
                                <a:solidFill>
                                  <a:srgbClr val="C00000"/>
                                </a:solidFill>
                                <a:latin typeface="Cambria Math" panose="02040503050406030204" pitchFamily="18" charset="0"/>
                              </a:rPr>
                              <m:t>𝑖</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𝑗</m:t>
                            </m:r>
                          </m:sub>
                        </m:sSub>
                      </m:e>
                    </m:d>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r>
                          <a:rPr lang="en-US" sz="3200">
                            <a:solidFill>
                              <a:srgbClr val="C00000"/>
                            </a:solidFill>
                            <a:latin typeface="Cambria Math" panose="02040503050406030204" pitchFamily="18" charset="0"/>
                          </a:rPr>
                          <m:t>1</m:t>
                        </m:r>
                      </m:num>
                      <m:den>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𝑘</m:t>
                            </m:r>
                          </m:sub>
                        </m:sSub>
                      </m:den>
                    </m:f>
                    <m:sSubSup>
                      <m:sSubSupPr>
                        <m:ctrlPr>
                          <a:rPr lang="en-US" sz="3200" i="1">
                            <a:solidFill>
                              <a:srgbClr val="C00000"/>
                            </a:solidFill>
                            <a:latin typeface="Cambria Math" panose="02040503050406030204" pitchFamily="18" charset="0"/>
                          </a:rPr>
                        </m:ctrlPr>
                      </m:sSubSupPr>
                      <m:e>
                        <m:d>
                          <m:dPr>
                            <m:ctrlPr>
                              <a:rPr lang="en-US" sz="3200" i="1">
                                <a:solidFill>
                                  <a:srgbClr val="C00000"/>
                                </a:solidFill>
                                <a:latin typeface="Cambria Math" panose="02040503050406030204" pitchFamily="18" charset="0"/>
                              </a:rPr>
                            </m:ctrlPr>
                          </m:dPr>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𝑘</m:t>
                                </m:r>
                              </m:sub>
                              <m:sup>
                                <m:r>
                                  <a:rPr lang="en-US" sz="3200" i="1">
                                    <a:solidFill>
                                      <a:srgbClr val="C00000"/>
                                    </a:solidFill>
                                    <a:latin typeface="Cambria Math" panose="02040503050406030204" pitchFamily="18" charset="0"/>
                                  </a:rPr>
                                  <m:t>⊤</m:t>
                                </m:r>
                              </m:sup>
                            </m:sSubSup>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𝑘</m:t>
                                </m:r>
                              </m:sub>
                            </m:sSub>
                          </m:e>
                        </m:d>
                      </m:e>
                      <m:sub>
                        <m:r>
                          <a:rPr lang="en-US" sz="3200" i="1">
                            <a:solidFill>
                              <a:srgbClr val="C00000"/>
                            </a:solidFill>
                            <a:latin typeface="Cambria Math" panose="02040503050406030204" pitchFamily="18" charset="0"/>
                          </a:rPr>
                          <m:t>𝑖</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𝑗</m:t>
                        </m:r>
                      </m:sub>
                      <m:sup>
                        <m:r>
                          <a:rPr lang="en-US" sz="3200" i="1">
                            <a:solidFill>
                              <a:srgbClr val="C00000"/>
                            </a:solidFill>
                            <a:latin typeface="Cambria Math" panose="02040503050406030204" pitchFamily="18" charset="0"/>
                          </a:rPr>
                          <m:t>2</m:t>
                        </m:r>
                      </m:sup>
                    </m:sSubSup>
                  </m:oMath>
                </a14:m>
                <a:endParaRPr lang="en-US" sz="3200" dirty="0"/>
              </a:p>
              <a:p>
                <a:pPr marL="457200" indent="-457200">
                  <a:buFont typeface="Wingdings" panose="05000000000000000000" pitchFamily="2" charset="2"/>
                  <a:buChar char="v"/>
                </a:pPr>
                <a:r>
                  <a:rPr lang="en-US" sz="3200" dirty="0"/>
                  <a:t>Bound the expected error</a:t>
                </a:r>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r>
                  <a:rPr lang="en-US" sz="3200" dirty="0"/>
                  <a:t>For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𝑐</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𝑘</m:t>
                            </m:r>
                          </m:sub>
                        </m:sSub>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a:latin typeface="Cambria Math" panose="02040503050406030204" pitchFamily="18" charset="0"/>
                                  </a:rPr>
                                  <m:t>​</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num>
                      <m:den>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den>
                    </m:f>
                  </m:oMath>
                </a14:m>
                <a:r>
                  <a:rPr lang="en-US" sz="3200" dirty="0"/>
                  <a:t> , </a:t>
                </a:r>
                <a14:m>
                  <m:oMath xmlns:m="http://schemas.openxmlformats.org/officeDocument/2006/math">
                    <m:r>
                      <m:rPr>
                        <m:sty m:val="p"/>
                      </m:rPr>
                      <a:rPr lang="en-US" sz="3200">
                        <a:solidFill>
                          <a:srgbClr val="C00000"/>
                        </a:solidFill>
                        <a:latin typeface="Cambria Math" panose="02040503050406030204" pitchFamily="18" charset="0"/>
                      </a:rPr>
                      <m:t>E</m:t>
                    </m:r>
                    <m:d>
                      <m:dPr>
                        <m:begChr m:val="["/>
                        <m:endChr m:val="]"/>
                        <m:ctrlPr>
                          <a:rPr lang="en-US" sz="3200" i="1">
                            <a:solidFill>
                              <a:srgbClr val="C00000"/>
                            </a:solidFill>
                            <a:latin typeface="Cambria Math" panose="02040503050406030204" pitchFamily="18" charset="0"/>
                          </a:rPr>
                        </m:ctrlPr>
                      </m:dPr>
                      <m:e>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e>
                    </m:d>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𝑐</m:t>
                        </m:r>
                      </m:den>
                    </m:f>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4</m:t>
                        </m:r>
                      </m:sup>
                    </m:sSubSup>
                  </m:oMath>
                </a14:m>
                <a:r>
                  <a:rPr lang="en-US" sz="3200" dirty="0"/>
                  <a:t>.</a:t>
                </a:r>
              </a:p>
              <a:p>
                <a:pPr marL="457200" indent="-457200">
                  <a:buFont typeface="Wingdings" panose="05000000000000000000" pitchFamily="2" charset="2"/>
                  <a:buChar char="v"/>
                </a:pPr>
                <a:r>
                  <a:rPr lang="en-US" sz="3200" dirty="0"/>
                  <a:t>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𝑐</m:t>
                    </m:r>
                    <m:r>
                      <a:rPr lang="en-US" sz="3200">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r>
                          <a:rPr lang="en-US" sz="3200">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𝜖</m:t>
                            </m:r>
                          </m:e>
                          <m:sup>
                            <m:r>
                              <a:rPr lang="en-US" sz="3200" i="1">
                                <a:solidFill>
                                  <a:srgbClr val="C00000"/>
                                </a:solidFill>
                                <a:latin typeface="Cambria Math" panose="02040503050406030204" pitchFamily="18" charset="0"/>
                              </a:rPr>
                              <m:t>2</m:t>
                            </m:r>
                          </m:sup>
                        </m:sSup>
                      </m:den>
                    </m:f>
                  </m:oMath>
                </a14:m>
                <a:r>
                  <a:rPr lang="en-US" sz="3200" dirty="0"/>
                  <a:t>, so total number of sampled rows is </a:t>
                </a:r>
                <a14:m>
                  <m:oMath xmlns:m="http://schemas.openxmlformats.org/officeDocument/2006/math">
                    <m:r>
                      <a:rPr lang="en-US" sz="3200" i="1">
                        <a:solidFill>
                          <a:srgbClr val="C00000"/>
                        </a:solidFill>
                        <a:latin typeface="Cambria Math" panose="02040503050406030204" pitchFamily="18" charset="0"/>
                      </a:rPr>
                      <m:t>𝑂</m:t>
                    </m:r>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𝜖</m:t>
                                </m:r>
                              </m:e>
                              <m:sup>
                                <m:r>
                                  <a:rPr lang="en-US" sz="3200" i="1">
                                    <a:solidFill>
                                      <a:srgbClr val="C00000"/>
                                    </a:solidFill>
                                    <a:latin typeface="Cambria Math" panose="02040503050406030204" pitchFamily="18" charset="0"/>
                                  </a:rPr>
                                  <m:t>2</m:t>
                                </m:r>
                              </m:sup>
                            </m:sSup>
                          </m:den>
                        </m:f>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r>
                              <a:rPr lang="en-US" sz="3200" i="1">
                                <a:solidFill>
                                  <a:srgbClr val="C00000"/>
                                </a:solidFill>
                                <a:latin typeface="Cambria Math" panose="02040503050406030204" pitchFamily="18" charset="0"/>
                              </a:rPr>
                              <m:t>𝑛</m:t>
                            </m:r>
                          </m:e>
                        </m:func>
                      </m:e>
                    </m:d>
                  </m:oMath>
                </a14:m>
                <a:r>
                  <a:rPr lang="en-US" sz="3200" dirty="0"/>
                  <a:t> </a:t>
                </a:r>
                <a:r>
                  <a:rPr lang="en-US" sz="3200" dirty="0" err="1"/>
                  <a:t>w.h.p</a:t>
                </a:r>
                <a:r>
                  <a:rPr lang="en-US" sz="3200" dirty="0"/>
                  <a:t>.</a:t>
                </a:r>
              </a:p>
              <a:p>
                <a:pPr marL="457200" indent="-457200">
                  <a:buFont typeface="Wingdings" panose="05000000000000000000" pitchFamily="2" charset="2"/>
                  <a:buChar char="v"/>
                </a:pPr>
                <a:endParaRPr lang="en-US" sz="3200" dirty="0"/>
              </a:p>
              <a:p>
                <a:pPr marL="457200" indent="-457200">
                  <a:buFont typeface="Wingdings" panose="05000000000000000000" pitchFamily="2" charset="2"/>
                  <a:buChar char="v"/>
                </a:pPr>
                <a:endParaRPr lang="en-US" sz="3200" dirty="0"/>
              </a:p>
            </p:txBody>
          </p:sp>
        </mc:Choice>
        <mc:Fallback xmlns="">
          <p:sp>
            <p:nvSpPr>
              <p:cNvPr id="22" name="Text Placeholder 21">
                <a:extLst>
                  <a:ext uri="{FF2B5EF4-FFF2-40B4-BE49-F238E27FC236}">
                    <a16:creationId xmlns:a16="http://schemas.microsoft.com/office/drawing/2014/main" id="{ECB7CDAB-4119-4E15-8641-C57E22D7C9A5}"/>
                  </a:ext>
                </a:extLst>
              </p:cNvPr>
              <p:cNvSpPr>
                <a:spLocks noGrp="1" noRot="1" noChangeAspect="1" noMove="1" noResize="1" noEditPoints="1" noAdjustHandles="1" noChangeArrowheads="1" noChangeShapeType="1" noTextEdit="1"/>
              </p:cNvSpPr>
              <p:nvPr>
                <p:ph type="body" sz="quarter" idx="21"/>
              </p:nvPr>
            </p:nvSpPr>
            <p:spPr>
              <a:xfrm>
                <a:off x="10862967" y="6378482"/>
                <a:ext cx="9420819" cy="12900048"/>
              </a:xfrm>
              <a:blipFill>
                <a:blip r:embed="rId31"/>
                <a:stretch>
                  <a:fillRect r="-7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5280BBD-32B2-4026-8CFC-4D4DA0CB102F}"/>
                  </a:ext>
                </a:extLst>
              </p:cNvPr>
              <p:cNvSpPr/>
              <p:nvPr/>
            </p:nvSpPr>
            <p:spPr>
              <a:xfrm>
                <a:off x="11065590" y="14217817"/>
                <a:ext cx="8879872" cy="1186672"/>
              </a:xfrm>
              <a:prstGeom prst="rect">
                <a:avLst/>
              </a:prstGeom>
            </p:spPr>
            <p:txBody>
              <a:bodyPr wrap="square">
                <a:spAutoFit/>
              </a:bodyPr>
              <a:lstStyle/>
              <a:p>
                <a:pPr>
                  <a:buClr>
                    <a:schemeClr val="tx1"/>
                  </a:buClr>
                </a:pPr>
                <a14:m>
                  <m:oMathPara xmlns:m="http://schemas.openxmlformats.org/officeDocument/2006/math">
                    <m:oMathParaPr>
                      <m:jc m:val="centerGroup"/>
                    </m:oMathParaPr>
                    <m:oMath xmlns:m="http://schemas.openxmlformats.org/officeDocument/2006/math">
                      <m:r>
                        <m:rPr>
                          <m:sty m:val="p"/>
                        </m:rPr>
                        <a:rPr lang="en-US" sz="2800" smtClean="0">
                          <a:solidFill>
                            <a:srgbClr val="C00000"/>
                          </a:solidFill>
                          <a:latin typeface="Cambria Math" panose="02040503050406030204" pitchFamily="18" charset="0"/>
                        </a:rPr>
                        <m:t>E</m:t>
                      </m:r>
                      <m:d>
                        <m:dPr>
                          <m:begChr m:val="["/>
                          <m:endChr m:val="]"/>
                          <m:ctrlPr>
                            <a:rPr lang="en-US" sz="2800" i="1">
                              <a:solidFill>
                                <a:srgbClr val="C00000"/>
                              </a:solidFill>
                              <a:latin typeface="Cambria Math" panose="02040503050406030204" pitchFamily="18" charset="0"/>
                            </a:rPr>
                          </m:ctrlPr>
                        </m:dPr>
                        <m:e>
                          <m:sSubSup>
                            <m:sSubSupPr>
                              <m:ctrlPr>
                                <a:rPr lang="en-US" sz="2800" i="1">
                                  <a:solidFill>
                                    <a:srgbClr val="C00000"/>
                                  </a:solidFill>
                                  <a:latin typeface="Cambria Math" panose="02040503050406030204" pitchFamily="18" charset="0"/>
                                </a:rPr>
                              </m:ctrlPr>
                            </m:sSubSupPr>
                            <m:e>
                              <m:d>
                                <m:dPr>
                                  <m:begChr m:val="‖"/>
                                  <m:endChr m:val="‖"/>
                                  <m:ctrlPr>
                                    <a:rPr lang="en-US" sz="2800" i="1">
                                      <a:solidFill>
                                        <a:srgbClr val="C00000"/>
                                      </a:solidFill>
                                      <a:latin typeface="Cambria Math" panose="02040503050406030204" pitchFamily="18" charset="0"/>
                                    </a:rPr>
                                  </m:ctrlPr>
                                </m:dPr>
                                <m:e>
                                  <m:sSup>
                                    <m:sSupPr>
                                      <m:ctrlPr>
                                        <a:rPr lang="en-US" sz="2800" i="1">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𝐴</m:t>
                                      </m:r>
                                    </m:e>
                                    <m:sup>
                                      <m:r>
                                        <a:rPr lang="en-US" sz="2800" i="1">
                                          <a:solidFill>
                                            <a:srgbClr val="C00000"/>
                                          </a:solidFill>
                                          <a:latin typeface="Cambria Math" panose="02040503050406030204" pitchFamily="18" charset="0"/>
                                        </a:rPr>
                                        <m:t>⊤</m:t>
                                      </m:r>
                                    </m:sup>
                                  </m:sSup>
                                  <m:r>
                                    <a:rPr lang="en-US" sz="2800" i="1">
                                      <a:solidFill>
                                        <a:srgbClr val="C00000"/>
                                      </a:solidFill>
                                      <a:latin typeface="Cambria Math" panose="02040503050406030204" pitchFamily="18" charset="0"/>
                                    </a:rPr>
                                    <m:t>𝐴</m:t>
                                  </m:r>
                                  <m:r>
                                    <a:rPr lang="en-US" sz="2800" b="0" i="1" smtClean="0">
                                      <a:solidFill>
                                        <a:srgbClr val="C00000"/>
                                      </a:solidFill>
                                      <a:latin typeface="Cambria Math" panose="02040503050406030204" pitchFamily="18" charset="0"/>
                                    </a:rPr>
                                    <m:t>𝑤𝑒𝑓</m:t>
                                  </m:r>
                                  <m:r>
                                    <a:rPr lang="en-US" sz="2800" i="1">
                                      <a:solidFill>
                                        <a:srgbClr val="C00000"/>
                                      </a:solidFill>
                                      <a:latin typeface="Cambria Math" panose="02040503050406030204" pitchFamily="18" charset="0"/>
                                    </a:rPr>
                                    <m:t>−</m:t>
                                  </m:r>
                                  <m:sSup>
                                    <m:sSupPr>
                                      <m:ctrlPr>
                                        <a:rPr lang="en-US" sz="2800" i="1">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𝐵</m:t>
                                      </m:r>
                                    </m:e>
                                    <m:sup>
                                      <m:r>
                                        <a:rPr lang="en-US" sz="2800" i="1">
                                          <a:solidFill>
                                            <a:srgbClr val="C00000"/>
                                          </a:solidFill>
                                          <a:latin typeface="Cambria Math" panose="02040503050406030204" pitchFamily="18" charset="0"/>
                                        </a:rPr>
                                        <m:t>⊤</m:t>
                                      </m:r>
                                    </m:sup>
                                  </m:sSup>
                                  <m:r>
                                    <a:rPr lang="en-US" sz="2800" i="1">
                                      <a:solidFill>
                                        <a:srgbClr val="C00000"/>
                                      </a:solidFill>
                                      <a:latin typeface="Cambria Math" panose="02040503050406030204" pitchFamily="18" charset="0"/>
                                    </a:rPr>
                                    <m:t>𝐵</m:t>
                                  </m:r>
                                </m:e>
                              </m:d>
                            </m:e>
                            <m:sub>
                              <m:r>
                                <a:rPr lang="en-US" sz="2800" i="1">
                                  <a:solidFill>
                                    <a:srgbClr val="C00000"/>
                                  </a:solidFill>
                                  <a:latin typeface="Cambria Math" panose="02040503050406030204" pitchFamily="18" charset="0"/>
                                </a:rPr>
                                <m:t>𝐹</m:t>
                              </m:r>
                            </m:sub>
                            <m:sup>
                              <m:r>
                                <a:rPr lang="en-US" sz="2800" i="1">
                                  <a:solidFill>
                                    <a:srgbClr val="C00000"/>
                                  </a:solidFill>
                                  <a:latin typeface="Cambria Math" panose="02040503050406030204" pitchFamily="18" charset="0"/>
                                </a:rPr>
                                <m:t>2</m:t>
                              </m:r>
                            </m:sup>
                          </m:sSubSup>
                        </m:e>
                      </m:d>
                      <m:r>
                        <a:rPr lang="en-US" sz="2800" i="1">
                          <a:solidFill>
                            <a:srgbClr val="C00000"/>
                          </a:solidFill>
                          <a:latin typeface="Cambria Math" panose="02040503050406030204" pitchFamily="18" charset="0"/>
                        </a:rPr>
                        <m:t>≤</m:t>
                      </m:r>
                      <m:nary>
                        <m:naryPr>
                          <m:chr m:val="∑"/>
                          <m:supHide m:val="on"/>
                          <m:ctrlPr>
                            <a:rPr lang="en-US" sz="2800" i="1">
                              <a:solidFill>
                                <a:srgbClr val="C00000"/>
                              </a:solidFill>
                              <a:latin typeface="Cambria Math" panose="02040503050406030204" pitchFamily="18" charset="0"/>
                            </a:rPr>
                          </m:ctrlPr>
                        </m:naryPr>
                        <m:sub>
                          <m:r>
                            <m:rPr>
                              <m:brk m:alnAt="7"/>
                            </m:rPr>
                            <a:rPr lang="en-US" sz="2800" i="1">
                              <a:solidFill>
                                <a:srgbClr val="C00000"/>
                              </a:solidFill>
                              <a:latin typeface="Cambria Math" panose="02040503050406030204" pitchFamily="18" charset="0"/>
                            </a:rPr>
                            <m:t>𝑖</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𝑗</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𝑘</m:t>
                          </m:r>
                        </m:sub>
                        <m:sup/>
                        <m:e>
                          <m:f>
                            <m:fPr>
                              <m:ctrlPr>
                                <a:rPr lang="en-US" sz="2800" i="1">
                                  <a:solidFill>
                                    <a:srgbClr val="C00000"/>
                                  </a:solidFill>
                                  <a:latin typeface="Cambria Math" panose="02040503050406030204" pitchFamily="18" charset="0"/>
                                </a:rPr>
                              </m:ctrlPr>
                            </m:fPr>
                            <m:num>
                              <m:r>
                                <a:rPr lang="en-US" sz="2800">
                                  <a:solidFill>
                                    <a:srgbClr val="C00000"/>
                                  </a:solidFill>
                                  <a:latin typeface="Cambria Math" panose="02040503050406030204" pitchFamily="18" charset="0"/>
                                </a:rPr>
                                <m:t>1</m:t>
                              </m:r>
                            </m:num>
                            <m:den>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𝑘</m:t>
                                  </m:r>
                                </m:sub>
                              </m:sSub>
                            </m:den>
                          </m:f>
                          <m:sSubSup>
                            <m:sSubSupPr>
                              <m:ctrlPr>
                                <a:rPr lang="en-US" sz="2800" i="1">
                                  <a:solidFill>
                                    <a:srgbClr val="C00000"/>
                                  </a:solidFill>
                                  <a:latin typeface="Cambria Math" panose="02040503050406030204" pitchFamily="18" charset="0"/>
                                </a:rPr>
                              </m:ctrlPr>
                            </m:sSubSupPr>
                            <m:e>
                              <m:d>
                                <m:dPr>
                                  <m:ctrlPr>
                                    <a:rPr lang="en-US" sz="2800" i="1">
                                      <a:solidFill>
                                        <a:srgbClr val="C00000"/>
                                      </a:solidFill>
                                      <a:latin typeface="Cambria Math" panose="02040503050406030204" pitchFamily="18" charset="0"/>
                                    </a:rPr>
                                  </m:ctrlPr>
                                </m:dPr>
                                <m:e>
                                  <m:sSubSup>
                                    <m:sSubSupPr>
                                      <m:ctrlPr>
                                        <a:rPr lang="en-US" sz="2800" i="1">
                                          <a:solidFill>
                                            <a:srgbClr val="C00000"/>
                                          </a:solidFill>
                                          <a:latin typeface="Cambria Math" panose="02040503050406030204" pitchFamily="18" charset="0"/>
                                        </a:rPr>
                                      </m:ctrlPr>
                                    </m:sSubSup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𝑘</m:t>
                                      </m:r>
                                    </m:sub>
                                    <m:sup>
                                      <m:r>
                                        <a:rPr lang="en-US" sz="2800" i="1">
                                          <a:solidFill>
                                            <a:srgbClr val="C00000"/>
                                          </a:solidFill>
                                          <a:latin typeface="Cambria Math" panose="02040503050406030204" pitchFamily="18" charset="0"/>
                                        </a:rPr>
                                        <m:t>⊤</m:t>
                                      </m:r>
                                    </m:sup>
                                  </m:sSubSup>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𝑘</m:t>
                                      </m:r>
                                    </m:sub>
                                  </m:sSub>
                                </m:e>
                              </m:d>
                            </m:e>
                            <m:sub>
                              <m:r>
                                <a:rPr lang="en-US" sz="2800" i="1">
                                  <a:solidFill>
                                    <a:srgbClr val="C00000"/>
                                  </a:solidFill>
                                  <a:latin typeface="Cambria Math" panose="02040503050406030204" pitchFamily="18" charset="0"/>
                                </a:rPr>
                                <m:t>𝑖</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𝑗</m:t>
                              </m:r>
                            </m:sub>
                            <m:sup>
                              <m:r>
                                <a:rPr lang="en-US" sz="2800" i="1">
                                  <a:solidFill>
                                    <a:srgbClr val="C00000"/>
                                  </a:solidFill>
                                  <a:latin typeface="Cambria Math" panose="02040503050406030204" pitchFamily="18" charset="0"/>
                                </a:rPr>
                                <m:t>2</m:t>
                              </m:r>
                            </m:sup>
                          </m:sSubSup>
                        </m:e>
                      </m:nary>
                      <m:r>
                        <a:rPr lang="en-US" sz="2800" i="1">
                          <a:solidFill>
                            <a:srgbClr val="C00000"/>
                          </a:solidFill>
                          <a:latin typeface="Cambria Math" panose="02040503050406030204" pitchFamily="18" charset="0"/>
                        </a:rPr>
                        <m:t>=</m:t>
                      </m:r>
                      <m:nary>
                        <m:naryPr>
                          <m:chr m:val="∑"/>
                          <m:supHide m:val="on"/>
                          <m:ctrlPr>
                            <a:rPr lang="en-US" sz="2800" i="1">
                              <a:solidFill>
                                <a:srgbClr val="C00000"/>
                              </a:solidFill>
                              <a:latin typeface="Cambria Math" panose="02040503050406030204" pitchFamily="18" charset="0"/>
                            </a:rPr>
                          </m:ctrlPr>
                        </m:naryPr>
                        <m:sub>
                          <m:r>
                            <m:rPr>
                              <m:brk m:alnAt="7"/>
                            </m:rPr>
                            <a:rPr lang="en-US" sz="2800" i="1">
                              <a:solidFill>
                                <a:srgbClr val="C00000"/>
                              </a:solidFill>
                              <a:latin typeface="Cambria Math" panose="02040503050406030204" pitchFamily="18" charset="0"/>
                            </a:rPr>
                            <m:t>𝑘</m:t>
                          </m:r>
                        </m:sub>
                        <m:sup/>
                        <m:e>
                          <m:f>
                            <m:fPr>
                              <m:ctrlPr>
                                <a:rPr lang="en-US" sz="2800" i="1">
                                  <a:solidFill>
                                    <a:srgbClr val="C00000"/>
                                  </a:solidFill>
                                  <a:latin typeface="Cambria Math" panose="02040503050406030204" pitchFamily="18" charset="0"/>
                                </a:rPr>
                              </m:ctrlPr>
                            </m:fPr>
                            <m:num>
                              <m:r>
                                <a:rPr lang="en-US" sz="2800">
                                  <a:solidFill>
                                    <a:srgbClr val="C00000"/>
                                  </a:solidFill>
                                  <a:latin typeface="Cambria Math" panose="02040503050406030204" pitchFamily="18" charset="0"/>
                                </a:rPr>
                                <m:t>1</m:t>
                              </m:r>
                            </m:num>
                            <m:den>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𝑘</m:t>
                                  </m:r>
                                </m:sub>
                              </m:sSub>
                            </m:den>
                          </m:f>
                          <m:sSubSup>
                            <m:sSubSupPr>
                              <m:ctrlPr>
                                <a:rPr lang="en-US" sz="2800" i="1">
                                  <a:solidFill>
                                    <a:srgbClr val="C00000"/>
                                  </a:solidFill>
                                  <a:latin typeface="Cambria Math" panose="02040503050406030204" pitchFamily="18" charset="0"/>
                                </a:rPr>
                              </m:ctrlPr>
                            </m:sSub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𝑘</m:t>
                                      </m:r>
                                    </m:sub>
                                  </m:sSub>
                                </m:e>
                              </m:d>
                            </m:e>
                            <m:sub>
                              <m:r>
                                <a:rPr lang="en-US" sz="2800" i="1">
                                  <a:solidFill>
                                    <a:srgbClr val="C00000"/>
                                  </a:solidFill>
                                  <a:latin typeface="Cambria Math" panose="02040503050406030204" pitchFamily="18" charset="0"/>
                                </a:rPr>
                                <m:t>2</m:t>
                              </m:r>
                            </m:sub>
                            <m:sup>
                              <m:r>
                                <a:rPr lang="en-US" sz="2800" i="1">
                                  <a:solidFill>
                                    <a:srgbClr val="C00000"/>
                                  </a:solidFill>
                                  <a:latin typeface="Cambria Math" panose="02040503050406030204" pitchFamily="18" charset="0"/>
                                </a:rPr>
                                <m:t>4</m:t>
                              </m:r>
                            </m:sup>
                          </m:sSubSup>
                        </m:e>
                      </m:nary>
                    </m:oMath>
                  </m:oMathPara>
                </a14:m>
                <a:endParaRPr lang="en-US" sz="2800" dirty="0"/>
              </a:p>
            </p:txBody>
          </p:sp>
        </mc:Choice>
        <mc:Fallback xmlns="">
          <p:sp>
            <p:nvSpPr>
              <p:cNvPr id="27" name="Rectangle 26">
                <a:extLst>
                  <a:ext uri="{FF2B5EF4-FFF2-40B4-BE49-F238E27FC236}">
                    <a16:creationId xmlns:a16="http://schemas.microsoft.com/office/drawing/2014/main" id="{05280BBD-32B2-4026-8CFC-4D4DA0CB102F}"/>
                  </a:ext>
                </a:extLst>
              </p:cNvPr>
              <p:cNvSpPr>
                <a:spLocks noRot="1" noChangeAspect="1" noMove="1" noResize="1" noEditPoints="1" noAdjustHandles="1" noChangeArrowheads="1" noChangeShapeType="1" noTextEdit="1"/>
              </p:cNvSpPr>
              <p:nvPr/>
            </p:nvSpPr>
            <p:spPr>
              <a:xfrm>
                <a:off x="11065590" y="14217817"/>
                <a:ext cx="8879872" cy="1186672"/>
              </a:xfrm>
              <a:prstGeom prst="rect">
                <a:avLst/>
              </a:prstGeom>
              <a:blipFill>
                <a:blip r:embed="rId32"/>
                <a:stretch>
                  <a:fillRect/>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C4B63200-D265-4199-925F-12DEE3600B86}"/>
              </a:ext>
            </a:extLst>
          </p:cNvPr>
          <p:cNvSpPr txBox="1"/>
          <p:nvPr/>
        </p:nvSpPr>
        <p:spPr>
          <a:xfrm>
            <a:off x="11314219" y="26307139"/>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3" name="TextBox 62">
            <a:extLst>
              <a:ext uri="{FF2B5EF4-FFF2-40B4-BE49-F238E27FC236}">
                <a16:creationId xmlns:a16="http://schemas.microsoft.com/office/drawing/2014/main" id="{DCDC9C4D-1664-4EF9-B463-6EF4AD0C5EFA}"/>
              </a:ext>
            </a:extLst>
          </p:cNvPr>
          <p:cNvSpPr txBox="1"/>
          <p:nvPr/>
        </p:nvSpPr>
        <p:spPr>
          <a:xfrm>
            <a:off x="12667269" y="26676471"/>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64" name="TextBox 63">
            <a:extLst>
              <a:ext uri="{FF2B5EF4-FFF2-40B4-BE49-F238E27FC236}">
                <a16:creationId xmlns:a16="http://schemas.microsoft.com/office/drawing/2014/main" id="{B9772818-FD54-4EAC-B52D-15B1E7050168}"/>
              </a:ext>
            </a:extLst>
          </p:cNvPr>
          <p:cNvSpPr txBox="1"/>
          <p:nvPr/>
        </p:nvSpPr>
        <p:spPr>
          <a:xfrm>
            <a:off x="14384518" y="27030414"/>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65" name="TextBox 64">
            <a:extLst>
              <a:ext uri="{FF2B5EF4-FFF2-40B4-BE49-F238E27FC236}">
                <a16:creationId xmlns:a16="http://schemas.microsoft.com/office/drawing/2014/main" id="{3B9FD6BD-E10C-4423-9190-6E249EDDBE3C}"/>
              </a:ext>
            </a:extLst>
          </p:cNvPr>
          <p:cNvSpPr txBox="1"/>
          <p:nvPr/>
        </p:nvSpPr>
        <p:spPr>
          <a:xfrm>
            <a:off x="14982394" y="27399746"/>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66" name="Rectangle 65">
            <a:extLst>
              <a:ext uri="{FF2B5EF4-FFF2-40B4-BE49-F238E27FC236}">
                <a16:creationId xmlns:a16="http://schemas.microsoft.com/office/drawing/2014/main" id="{DA111F5A-5826-4387-BF3C-EF9EDDA55A58}"/>
              </a:ext>
            </a:extLst>
          </p:cNvPr>
          <p:cNvSpPr/>
          <p:nvPr/>
        </p:nvSpPr>
        <p:spPr>
          <a:xfrm>
            <a:off x="15705459" y="25909213"/>
            <a:ext cx="4511837" cy="2554545"/>
          </a:xfrm>
          <a:prstGeom prst="rect">
            <a:avLst/>
          </a:prstGeom>
        </p:spPr>
        <p:txBody>
          <a:bodyPr wrap="square">
            <a:spAutoFit/>
          </a:bodyPr>
          <a:lstStyle/>
          <a:p>
            <a:pPr>
              <a:buFont typeface="Wingdings" panose="05000000000000000000" pitchFamily="2" charset="2"/>
              <a:buChar char="v"/>
            </a:pPr>
            <a:r>
              <a:rPr lang="en-US" sz="3200" dirty="0"/>
              <a:t> Separate instance of matrix multiplication streaming algorithm for each instance tracking the </a:t>
            </a:r>
            <a:r>
              <a:rPr lang="en-US" sz="3200" dirty="0" err="1"/>
              <a:t>Frobenius</a:t>
            </a:r>
            <a:r>
              <a:rPr lang="en-US" sz="3200" dirty="0"/>
              <a:t> norm</a:t>
            </a:r>
          </a:p>
        </p:txBody>
      </p:sp>
      <p:sp>
        <p:nvSpPr>
          <p:cNvPr id="9" name="Text Placeholder 8">
            <a:extLst>
              <a:ext uri="{FF2B5EF4-FFF2-40B4-BE49-F238E27FC236}">
                <a16:creationId xmlns:a16="http://schemas.microsoft.com/office/drawing/2014/main" id="{51AED45E-FFA6-40F7-A019-6731C9180D7D}"/>
              </a:ext>
            </a:extLst>
          </p:cNvPr>
          <p:cNvSpPr>
            <a:spLocks noGrp="1"/>
          </p:cNvSpPr>
          <p:nvPr>
            <p:ph type="body" sz="quarter" idx="23"/>
          </p:nvPr>
        </p:nvSpPr>
        <p:spPr>
          <a:xfrm>
            <a:off x="20845654" y="9187459"/>
            <a:ext cx="9420819" cy="7749792"/>
          </a:xfrm>
        </p:spPr>
        <p:txBody>
          <a:bodyPr/>
          <a:lstStyle/>
          <a:p>
            <a:pPr marL="457200" indent="-457200">
              <a:buClr>
                <a:schemeClr val="tx1"/>
              </a:buClr>
              <a:buFont typeface="Wingdings" panose="05000000000000000000" pitchFamily="2" charset="2"/>
              <a:buChar char="v"/>
            </a:pPr>
            <a:r>
              <a:rPr lang="en-US" sz="3200" dirty="0">
                <a:solidFill>
                  <a:srgbClr val="FF0000"/>
                </a:solidFill>
              </a:rPr>
              <a:t>Smooth histogram does not work!</a:t>
            </a:r>
          </a:p>
          <a:p>
            <a:pPr marL="457200" indent="-457200">
              <a:buClr>
                <a:schemeClr val="tx1"/>
              </a:buClr>
              <a:buFont typeface="Wingdings" panose="05000000000000000000" pitchFamily="2" charset="2"/>
              <a:buChar char="v"/>
            </a:pPr>
            <a:r>
              <a:rPr lang="en-US" sz="3200" dirty="0">
                <a:solidFill>
                  <a:srgbClr val="FF0000"/>
                </a:solidFill>
              </a:rPr>
              <a:t>Johnson-</a:t>
            </a:r>
            <a:r>
              <a:rPr lang="en-US" sz="3200" dirty="0" err="1">
                <a:solidFill>
                  <a:srgbClr val="FF0000"/>
                </a:solidFill>
              </a:rPr>
              <a:t>Lindenstrauss</a:t>
            </a:r>
            <a:r>
              <a:rPr lang="en-US" sz="3200" dirty="0">
                <a:solidFill>
                  <a:schemeClr val="tx1"/>
                </a:solidFill>
              </a:rPr>
              <a:t> based compression techniques also do not seem to help</a:t>
            </a:r>
          </a:p>
          <a:p>
            <a:pPr marL="457200" indent="-457200">
              <a:buClr>
                <a:schemeClr val="tx1"/>
              </a:buClr>
              <a:buFont typeface="Wingdings" panose="05000000000000000000" pitchFamily="2" charset="2"/>
              <a:buChar char="v"/>
            </a:pPr>
            <a:r>
              <a:rPr lang="en-US" sz="3200" dirty="0">
                <a:solidFill>
                  <a:srgbClr val="00B050"/>
                </a:solidFill>
              </a:rPr>
              <a:t>Intuition</a:t>
            </a:r>
            <a:r>
              <a:rPr lang="en-US" sz="3200" dirty="0"/>
              <a:t>: If we tried to build a histogram, a lot of similar structure between instances: most rows are shared!</a:t>
            </a:r>
          </a:p>
          <a:p>
            <a:pPr marL="457200" indent="-457200">
              <a:buClr>
                <a:schemeClr val="tx1"/>
              </a:buClr>
              <a:buFont typeface="Wingdings" panose="05000000000000000000" pitchFamily="2" charset="2"/>
              <a:buChar char="v"/>
            </a:pPr>
            <a:r>
              <a:rPr lang="en-US" sz="3200" dirty="0">
                <a:solidFill>
                  <a:srgbClr val="FF0000"/>
                </a:solidFill>
              </a:rPr>
              <a:t>Squared row norm</a:t>
            </a:r>
            <a:r>
              <a:rPr lang="en-US" sz="3200" dirty="0"/>
              <a:t> sampling does not work!</a:t>
            </a:r>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r>
              <a:rPr lang="en-US" sz="3200" dirty="0">
                <a:solidFill>
                  <a:srgbClr val="FF0000"/>
                </a:solidFill>
              </a:rPr>
              <a:t>Leverage score</a:t>
            </a:r>
            <a:r>
              <a:rPr lang="en-US" sz="3200" dirty="0"/>
              <a:t> sampling does not work!</a:t>
            </a:r>
            <a:endParaRPr lang="en-US" sz="2800" dirty="0"/>
          </a:p>
        </p:txBody>
      </p:sp>
      <p:sp>
        <p:nvSpPr>
          <p:cNvPr id="56" name="Rectangle 55">
            <a:extLst>
              <a:ext uri="{FF2B5EF4-FFF2-40B4-BE49-F238E27FC236}">
                <a16:creationId xmlns:a16="http://schemas.microsoft.com/office/drawing/2014/main" id="{FFEA1A7E-41AD-4D22-82FC-3E68B7043AF0}"/>
              </a:ext>
            </a:extLst>
          </p:cNvPr>
          <p:cNvSpPr/>
          <p:nvPr/>
        </p:nvSpPr>
        <p:spPr>
          <a:xfrm>
            <a:off x="22862111" y="6569687"/>
            <a:ext cx="1498811" cy="1530850"/>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1C65CFDA-AE64-480E-8EE8-A05E2BCD1C3C}"/>
                  </a:ext>
                </a:extLst>
              </p:cNvPr>
              <p:cNvSpPr/>
              <p:nvPr/>
            </p:nvSpPr>
            <p:spPr>
              <a:xfrm>
                <a:off x="23414411" y="8260439"/>
                <a:ext cx="39421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𝑛</m:t>
                      </m:r>
                    </m:oMath>
                  </m:oMathPara>
                </a14:m>
                <a:endParaRPr lang="en-US" dirty="0">
                  <a:solidFill>
                    <a:srgbClr val="C00000"/>
                  </a:solidFill>
                </a:endParaRPr>
              </a:p>
            </p:txBody>
          </p:sp>
        </mc:Choice>
        <mc:Fallback xmlns="">
          <p:sp>
            <p:nvSpPr>
              <p:cNvPr id="67" name="Rectangle 66">
                <a:extLst>
                  <a:ext uri="{FF2B5EF4-FFF2-40B4-BE49-F238E27FC236}">
                    <a16:creationId xmlns:a16="http://schemas.microsoft.com/office/drawing/2014/main" id="{1C65CFDA-AE64-480E-8EE8-A05E2BCD1C3C}"/>
                  </a:ext>
                </a:extLst>
              </p:cNvPr>
              <p:cNvSpPr>
                <a:spLocks noRot="1" noChangeAspect="1" noMove="1" noResize="1" noEditPoints="1" noAdjustHandles="1" noChangeArrowheads="1" noChangeShapeType="1" noTextEdit="1"/>
              </p:cNvSpPr>
              <p:nvPr/>
            </p:nvSpPr>
            <p:spPr>
              <a:xfrm>
                <a:off x="23414411" y="8260439"/>
                <a:ext cx="394210" cy="400110"/>
              </a:xfrm>
              <a:prstGeom prst="rect">
                <a:avLst/>
              </a:prstGeom>
              <a:blipFill>
                <a:blip r:embed="rId33"/>
                <a:stretch>
                  <a:fillRect/>
                </a:stretch>
              </a:blipFill>
            </p:spPr>
            <p:txBody>
              <a:bodyPr/>
              <a:lstStyle/>
              <a:p>
                <a:r>
                  <a:rPr lang="en-US">
                    <a:noFill/>
                  </a:rPr>
                  <a:t> </a:t>
                </a:r>
              </a:p>
            </p:txBody>
          </p:sp>
        </mc:Fallback>
      </mc:AlternateContent>
      <p:sp>
        <p:nvSpPr>
          <p:cNvPr id="68" name="Rectangle 67">
            <a:extLst>
              <a:ext uri="{FF2B5EF4-FFF2-40B4-BE49-F238E27FC236}">
                <a16:creationId xmlns:a16="http://schemas.microsoft.com/office/drawing/2014/main" id="{2D9323BC-AB82-4A12-BBEE-355CF22AAFAF}"/>
              </a:ext>
            </a:extLst>
          </p:cNvPr>
          <p:cNvSpPr/>
          <p:nvPr/>
        </p:nvSpPr>
        <p:spPr>
          <a:xfrm>
            <a:off x="24586353" y="6555644"/>
            <a:ext cx="398585" cy="154489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29AA569B-2E08-4AFB-B5CD-B29F40B8B873}"/>
                  </a:ext>
                </a:extLst>
              </p:cNvPr>
              <p:cNvSpPr/>
              <p:nvPr/>
            </p:nvSpPr>
            <p:spPr>
              <a:xfrm>
                <a:off x="23395786" y="7083445"/>
                <a:ext cx="5413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𝐴</m:t>
                      </m:r>
                    </m:oMath>
                  </m:oMathPara>
                </a14:m>
                <a:endParaRPr lang="en-US" dirty="0">
                  <a:solidFill>
                    <a:srgbClr val="C00000"/>
                  </a:solidFill>
                </a:endParaRPr>
              </a:p>
            </p:txBody>
          </p:sp>
        </mc:Choice>
        <mc:Fallback xmlns="">
          <p:sp>
            <p:nvSpPr>
              <p:cNvPr id="69" name="Rectangle 68">
                <a:extLst>
                  <a:ext uri="{FF2B5EF4-FFF2-40B4-BE49-F238E27FC236}">
                    <a16:creationId xmlns:a16="http://schemas.microsoft.com/office/drawing/2014/main" id="{29AA569B-2E08-4AFB-B5CD-B29F40B8B873}"/>
                  </a:ext>
                </a:extLst>
              </p:cNvPr>
              <p:cNvSpPr>
                <a:spLocks noRot="1" noChangeAspect="1" noMove="1" noResize="1" noEditPoints="1" noAdjustHandles="1" noChangeArrowheads="1" noChangeShapeType="1" noTextEdit="1"/>
              </p:cNvSpPr>
              <p:nvPr/>
            </p:nvSpPr>
            <p:spPr>
              <a:xfrm>
                <a:off x="23395786" y="7083445"/>
                <a:ext cx="541367" cy="584775"/>
              </a:xfrm>
              <a:prstGeom prst="rect">
                <a:avLst/>
              </a:prstGeom>
              <a:blipFill>
                <a:blip r:embed="rId34"/>
                <a:stretch>
                  <a:fillRect/>
                </a:stretch>
              </a:blipFill>
            </p:spPr>
            <p:txBody>
              <a:bodyPr/>
              <a:lstStyle/>
              <a:p>
                <a:r>
                  <a:rPr lang="en-US">
                    <a:noFill/>
                  </a:rPr>
                  <a:t> </a:t>
                </a:r>
              </a:p>
            </p:txBody>
          </p:sp>
        </mc:Fallback>
      </mc:AlternateContent>
      <p:sp>
        <p:nvSpPr>
          <p:cNvPr id="70" name="Rectangle 69">
            <a:extLst>
              <a:ext uri="{FF2B5EF4-FFF2-40B4-BE49-F238E27FC236}">
                <a16:creationId xmlns:a16="http://schemas.microsoft.com/office/drawing/2014/main" id="{F9ECEC10-09AB-4449-AD5D-FE4D6AABC6DF}"/>
              </a:ext>
            </a:extLst>
          </p:cNvPr>
          <p:cNvSpPr/>
          <p:nvPr/>
        </p:nvSpPr>
        <p:spPr>
          <a:xfrm>
            <a:off x="21060021" y="6569686"/>
            <a:ext cx="1608716" cy="39730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B4F1C02E-A314-4AAB-B75B-1AB696741194}"/>
                  </a:ext>
                </a:extLst>
              </p:cNvPr>
              <p:cNvSpPr/>
              <p:nvPr/>
            </p:nvSpPr>
            <p:spPr>
              <a:xfrm>
                <a:off x="24601652" y="7083444"/>
                <a:ext cx="367985"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𝑥</m:t>
                      </m:r>
                    </m:oMath>
                  </m:oMathPara>
                </a14:m>
                <a:endParaRPr lang="en-US" sz="3200" dirty="0">
                  <a:solidFill>
                    <a:srgbClr val="C00000"/>
                  </a:solidFill>
                </a:endParaRPr>
              </a:p>
            </p:txBody>
          </p:sp>
        </mc:Choice>
        <mc:Fallback xmlns="">
          <p:sp>
            <p:nvSpPr>
              <p:cNvPr id="71" name="Rectangle 70">
                <a:extLst>
                  <a:ext uri="{FF2B5EF4-FFF2-40B4-BE49-F238E27FC236}">
                    <a16:creationId xmlns:a16="http://schemas.microsoft.com/office/drawing/2014/main" id="{B4F1C02E-A314-4AAB-B75B-1AB696741194}"/>
                  </a:ext>
                </a:extLst>
              </p:cNvPr>
              <p:cNvSpPr>
                <a:spLocks noRot="1" noChangeAspect="1" noMove="1" noResize="1" noEditPoints="1" noAdjustHandles="1" noChangeArrowheads="1" noChangeShapeType="1" noTextEdit="1"/>
              </p:cNvSpPr>
              <p:nvPr/>
            </p:nvSpPr>
            <p:spPr>
              <a:xfrm>
                <a:off x="24601652" y="7083444"/>
                <a:ext cx="367985" cy="584775"/>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A37FA8E2-0F32-4E44-B893-F85E4C342041}"/>
                  </a:ext>
                </a:extLst>
              </p:cNvPr>
              <p:cNvSpPr/>
              <p:nvPr/>
            </p:nvSpPr>
            <p:spPr>
              <a:xfrm>
                <a:off x="21588179" y="6555644"/>
                <a:ext cx="59131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rgbClr val="C00000"/>
                              </a:solidFill>
                              <a:latin typeface="Cambria Math" panose="02040503050406030204" pitchFamily="18" charset="0"/>
                            </a:rPr>
                          </m:ctrlPr>
                        </m:sSupPr>
                        <m:e>
                          <m:r>
                            <a:rPr lang="en-US" sz="2400" i="1">
                              <a:solidFill>
                                <a:srgbClr val="C00000"/>
                              </a:solidFill>
                              <a:latin typeface="Cambria Math" panose="02040503050406030204" pitchFamily="18" charset="0"/>
                            </a:rPr>
                            <m:t>𝑥</m:t>
                          </m:r>
                        </m:e>
                        <m:sup>
                          <m:r>
                            <a:rPr lang="en-US" sz="2400" i="1">
                              <a:solidFill>
                                <a:srgbClr val="C00000"/>
                              </a:solidFill>
                              <a:latin typeface="Cambria Math" panose="02040503050406030204" pitchFamily="18" charset="0"/>
                            </a:rPr>
                            <m:t>𝑇</m:t>
                          </m:r>
                        </m:sup>
                      </m:sSup>
                    </m:oMath>
                  </m:oMathPara>
                </a14:m>
                <a:endParaRPr lang="en-US" sz="2400" dirty="0"/>
              </a:p>
            </p:txBody>
          </p:sp>
        </mc:Choice>
        <mc:Fallback xmlns="">
          <p:sp>
            <p:nvSpPr>
              <p:cNvPr id="72" name="Rectangle 71">
                <a:extLst>
                  <a:ext uri="{FF2B5EF4-FFF2-40B4-BE49-F238E27FC236}">
                    <a16:creationId xmlns:a16="http://schemas.microsoft.com/office/drawing/2014/main" id="{A37FA8E2-0F32-4E44-B893-F85E4C342041}"/>
                  </a:ext>
                </a:extLst>
              </p:cNvPr>
              <p:cNvSpPr>
                <a:spLocks noRot="1" noChangeAspect="1" noMove="1" noResize="1" noEditPoints="1" noAdjustHandles="1" noChangeArrowheads="1" noChangeShapeType="1" noTextEdit="1"/>
              </p:cNvSpPr>
              <p:nvPr/>
            </p:nvSpPr>
            <p:spPr>
              <a:xfrm>
                <a:off x="21588179" y="6555644"/>
                <a:ext cx="591316" cy="461665"/>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36A203A4-AC6B-4894-B270-DFDAD16BF1BD}"/>
                  </a:ext>
                </a:extLst>
              </p:cNvPr>
              <p:cNvSpPr/>
              <p:nvPr/>
            </p:nvSpPr>
            <p:spPr>
              <a:xfrm>
                <a:off x="25210369" y="6397677"/>
                <a:ext cx="4660031" cy="3046988"/>
              </a:xfrm>
              <a:prstGeom prst="rect">
                <a:avLst/>
              </a:prstGeom>
            </p:spPr>
            <p:txBody>
              <a:bodyPr wrap="square">
                <a:spAutoFit/>
              </a:bodyPr>
              <a:lstStyle/>
              <a:p>
                <a:pPr marL="457200" indent="-457200">
                  <a:buFont typeface="Wingdings" panose="05000000000000000000" pitchFamily="2" charset="2"/>
                  <a:buChar char="v"/>
                </a:pPr>
                <a:r>
                  <a:rPr lang="en-US" sz="3200" dirty="0"/>
                  <a:t>Find a matrix </a:t>
                </a:r>
                <a14:m>
                  <m:oMath xmlns:m="http://schemas.openxmlformats.org/officeDocument/2006/math">
                    <m:r>
                      <a:rPr lang="en-US" sz="3200" b="0" i="1" smtClean="0">
                        <a:solidFill>
                          <a:srgbClr val="C00000"/>
                        </a:solidFill>
                        <a:latin typeface="Cambria Math" panose="02040503050406030204" pitchFamily="18" charset="0"/>
                      </a:rPr>
                      <m:t>𝐵</m:t>
                    </m:r>
                  </m:oMath>
                </a14:m>
                <a:r>
                  <a:rPr lang="en-US" sz="3200" dirty="0"/>
                  <a:t> so that for all vectors </a:t>
                </a:r>
                <a14:m>
                  <m:oMath xmlns:m="http://schemas.openxmlformats.org/officeDocument/2006/math">
                    <m:r>
                      <a:rPr lang="en-US" sz="3200" b="0" i="1" smtClean="0">
                        <a:solidFill>
                          <a:srgbClr val="C00000"/>
                        </a:solidFill>
                        <a:latin typeface="Cambria Math" panose="02040503050406030204" pitchFamily="18" charset="0"/>
                      </a:rPr>
                      <m:t>𝑥</m:t>
                    </m:r>
                  </m:oMath>
                </a14:m>
                <a:r>
                  <a:rPr lang="en-US" sz="3200" dirty="0"/>
                  <a:t>, </a:t>
                </a:r>
                <a14:m>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𝑥</m:t>
                        </m:r>
                      </m:e>
                      <m:sup>
                        <m:r>
                          <a:rPr lang="en-US" sz="3200" b="0" i="1" smtClean="0">
                            <a:solidFill>
                              <a:srgbClr val="C00000"/>
                            </a:solidFill>
                            <a:latin typeface="Cambria Math" panose="02040503050406030204" pitchFamily="18" charset="0"/>
                          </a:rPr>
                          <m:t>𝑇</m:t>
                        </m:r>
                      </m:sup>
                    </m:sSup>
                    <m:r>
                      <a:rPr lang="en-US" sz="3200" i="1">
                        <a:solidFill>
                          <a:srgbClr val="C00000"/>
                        </a:solidFill>
                        <a:latin typeface="Cambria Math" panose="02040503050406030204" pitchFamily="18" charset="0"/>
                      </a:rPr>
                      <m:t>𝐵𝑥</m:t>
                    </m:r>
                  </m:oMath>
                </a14:m>
                <a:r>
                  <a:rPr lang="en-US" sz="3200" dirty="0">
                    <a:solidFill>
                      <a:srgbClr val="C00000"/>
                    </a:solidFill>
                  </a:rPr>
                  <a:t> </a:t>
                </a:r>
                <a:r>
                  <a:rPr lang="en-US" sz="3200" dirty="0"/>
                  <a:t>is a good approximation for </a:t>
                </a:r>
                <a14:m>
                  <m:oMath xmlns:m="http://schemas.openxmlformats.org/officeDocument/2006/math">
                    <m:sSup>
                      <m:sSupPr>
                        <m:ctrlPr>
                          <a:rPr lang="en-US" sz="3200" i="1" smtClean="0">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𝑥</m:t>
                        </m:r>
                      </m:e>
                      <m:sup>
                        <m:r>
                          <a:rPr lang="en-US" sz="3200" i="1">
                            <a:solidFill>
                              <a:srgbClr val="C00000"/>
                            </a:solidFill>
                            <a:latin typeface="Cambria Math" panose="02040503050406030204" pitchFamily="18" charset="0"/>
                          </a:rPr>
                          <m:t>𝑇</m:t>
                        </m:r>
                      </m:sup>
                    </m:sSup>
                    <m:r>
                      <a:rPr lang="en-US" sz="3200" b="0" i="1" smtClean="0">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𝑥</m:t>
                    </m:r>
                  </m:oMath>
                </a14:m>
                <a:r>
                  <a:rPr lang="en-US" sz="3200" dirty="0"/>
                  <a:t> </a:t>
                </a:r>
              </a:p>
              <a:p>
                <a:pPr marL="457200" indent="-457200">
                  <a:buFont typeface="Wingdings" panose="05000000000000000000" pitchFamily="2" charset="2"/>
                  <a:buChar char="v"/>
                </a:pPr>
                <a:r>
                  <a:rPr lang="en-US" sz="3200" dirty="0"/>
                  <a:t>Approximates </a:t>
                </a:r>
                <a:r>
                  <a:rPr lang="en-US" sz="3200" i="1" dirty="0"/>
                  <a:t>all</a:t>
                </a:r>
                <a:r>
                  <a:rPr lang="en-US" sz="3200" dirty="0"/>
                  <a:t> cuts of a graph</a:t>
                </a:r>
              </a:p>
            </p:txBody>
          </p:sp>
        </mc:Choice>
        <mc:Fallback xmlns="">
          <p:sp>
            <p:nvSpPr>
              <p:cNvPr id="73" name="Rectangle 72">
                <a:extLst>
                  <a:ext uri="{FF2B5EF4-FFF2-40B4-BE49-F238E27FC236}">
                    <a16:creationId xmlns:a16="http://schemas.microsoft.com/office/drawing/2014/main" id="{36A203A4-AC6B-4894-B270-DFDAD16BF1BD}"/>
                  </a:ext>
                </a:extLst>
              </p:cNvPr>
              <p:cNvSpPr>
                <a:spLocks noRot="1" noChangeAspect="1" noMove="1" noResize="1" noEditPoints="1" noAdjustHandles="1" noChangeArrowheads="1" noChangeShapeType="1" noTextEdit="1"/>
              </p:cNvSpPr>
              <p:nvPr/>
            </p:nvSpPr>
            <p:spPr>
              <a:xfrm>
                <a:off x="25210369" y="6397677"/>
                <a:ext cx="4660031" cy="3046988"/>
              </a:xfrm>
              <a:prstGeom prst="rect">
                <a:avLst/>
              </a:prstGeom>
              <a:blipFill>
                <a:blip r:embed="rId37"/>
                <a:stretch>
                  <a:fillRect l="-3010" t="-2400" r="-4319" b="-5600"/>
                </a:stretch>
              </a:blipFill>
            </p:spPr>
            <p:txBody>
              <a:bodyPr/>
              <a:lstStyle/>
              <a:p>
                <a:r>
                  <a:rPr lang="en-US">
                    <a:noFill/>
                  </a:rPr>
                  <a:t> </a:t>
                </a:r>
              </a:p>
            </p:txBody>
          </p:sp>
        </mc:Fallback>
      </mc:AlternateContent>
      <p:sp>
        <p:nvSpPr>
          <p:cNvPr id="74" name="Rectangle 73">
            <a:extLst>
              <a:ext uri="{FF2B5EF4-FFF2-40B4-BE49-F238E27FC236}">
                <a16:creationId xmlns:a16="http://schemas.microsoft.com/office/drawing/2014/main" id="{ACB5D06D-A5A5-4C91-B417-9138924C319F}"/>
              </a:ext>
            </a:extLst>
          </p:cNvPr>
          <p:cNvSpPr/>
          <p:nvPr/>
        </p:nvSpPr>
        <p:spPr>
          <a:xfrm>
            <a:off x="21727245" y="13645874"/>
            <a:ext cx="2067907" cy="221920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id="{9EE8C073-7081-495F-A4F8-0AD1622D5BB6}"/>
                  </a:ext>
                </a:extLst>
              </p:cNvPr>
              <p:cNvSpPr/>
              <p:nvPr/>
            </p:nvSpPr>
            <p:spPr>
              <a:xfrm>
                <a:off x="23913909" y="14463088"/>
                <a:ext cx="5413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𝐴</m:t>
                      </m:r>
                    </m:oMath>
                  </m:oMathPara>
                </a14:m>
                <a:endParaRPr lang="en-US" dirty="0">
                  <a:solidFill>
                    <a:srgbClr val="C00000"/>
                  </a:solidFill>
                </a:endParaRPr>
              </a:p>
            </p:txBody>
          </p:sp>
        </mc:Choice>
        <mc:Fallback xmlns="">
          <p:sp>
            <p:nvSpPr>
              <p:cNvPr id="75" name="Rectangle 74">
                <a:extLst>
                  <a:ext uri="{FF2B5EF4-FFF2-40B4-BE49-F238E27FC236}">
                    <a16:creationId xmlns:a16="http://schemas.microsoft.com/office/drawing/2014/main" id="{9EE8C073-7081-495F-A4F8-0AD1622D5BB6}"/>
                  </a:ext>
                </a:extLst>
              </p:cNvPr>
              <p:cNvSpPr>
                <a:spLocks noRot="1" noChangeAspect="1" noMove="1" noResize="1" noEditPoints="1" noAdjustHandles="1" noChangeArrowheads="1" noChangeShapeType="1" noTextEdit="1"/>
              </p:cNvSpPr>
              <p:nvPr/>
            </p:nvSpPr>
            <p:spPr>
              <a:xfrm>
                <a:off x="23913909" y="14463088"/>
                <a:ext cx="541367" cy="584775"/>
              </a:xfrm>
              <a:prstGeom prst="rect">
                <a:avLst/>
              </a:prstGeom>
              <a:blipFill>
                <a:blip r:embed="rId38"/>
                <a:stretch>
                  <a:fillRect/>
                </a:stretch>
              </a:blipFill>
            </p:spPr>
            <p:txBody>
              <a:bodyPr/>
              <a:lstStyle/>
              <a:p>
                <a:r>
                  <a:rPr lang="en-US">
                    <a:noFill/>
                  </a:rPr>
                  <a:t> </a:t>
                </a:r>
              </a:p>
            </p:txBody>
          </p:sp>
        </mc:Fallback>
      </mc:AlternateContent>
      <p:sp>
        <p:nvSpPr>
          <p:cNvPr id="76" name="Rectangle 75">
            <a:extLst>
              <a:ext uri="{FF2B5EF4-FFF2-40B4-BE49-F238E27FC236}">
                <a16:creationId xmlns:a16="http://schemas.microsoft.com/office/drawing/2014/main" id="{35216AF1-8F57-4F71-859F-E3ACBB5FE0DC}"/>
              </a:ext>
            </a:extLst>
          </p:cNvPr>
          <p:cNvSpPr/>
          <p:nvPr/>
        </p:nvSpPr>
        <p:spPr>
          <a:xfrm>
            <a:off x="21727244" y="13651903"/>
            <a:ext cx="2067907" cy="39730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Rectangle 76">
                <a:extLst>
                  <a:ext uri="{FF2B5EF4-FFF2-40B4-BE49-F238E27FC236}">
                    <a16:creationId xmlns:a16="http://schemas.microsoft.com/office/drawing/2014/main" id="{29EB9B79-746E-4DC9-B956-815EC437A574}"/>
                  </a:ext>
                </a:extLst>
              </p:cNvPr>
              <p:cNvSpPr/>
              <p:nvPr/>
            </p:nvSpPr>
            <p:spPr>
              <a:xfrm>
                <a:off x="22581462" y="13598847"/>
                <a:ext cx="4838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𝑟</m:t>
                          </m:r>
                        </m:e>
                        <m:sub>
                          <m:r>
                            <a:rPr lang="en-US" sz="2400" b="0" i="1" smtClean="0">
                              <a:solidFill>
                                <a:srgbClr val="C00000"/>
                              </a:solidFill>
                              <a:latin typeface="Cambria Math" panose="02040503050406030204" pitchFamily="18" charset="0"/>
                            </a:rPr>
                            <m:t>𝑡</m:t>
                          </m:r>
                        </m:sub>
                      </m:sSub>
                    </m:oMath>
                  </m:oMathPara>
                </a14:m>
                <a:endParaRPr lang="en-US" sz="2400" dirty="0"/>
              </a:p>
            </p:txBody>
          </p:sp>
        </mc:Choice>
        <mc:Fallback xmlns="">
          <p:sp>
            <p:nvSpPr>
              <p:cNvPr id="77" name="Rectangle 76">
                <a:extLst>
                  <a:ext uri="{FF2B5EF4-FFF2-40B4-BE49-F238E27FC236}">
                    <a16:creationId xmlns:a16="http://schemas.microsoft.com/office/drawing/2014/main" id="{29EB9B79-746E-4DC9-B956-815EC437A574}"/>
                  </a:ext>
                </a:extLst>
              </p:cNvPr>
              <p:cNvSpPr>
                <a:spLocks noRot="1" noChangeAspect="1" noMove="1" noResize="1" noEditPoints="1" noAdjustHandles="1" noChangeArrowheads="1" noChangeShapeType="1" noTextEdit="1"/>
              </p:cNvSpPr>
              <p:nvPr/>
            </p:nvSpPr>
            <p:spPr>
              <a:xfrm>
                <a:off x="22581462" y="13598847"/>
                <a:ext cx="483850" cy="461665"/>
              </a:xfrm>
              <a:prstGeom prst="rect">
                <a:avLst/>
              </a:prstGeom>
              <a:blipFill>
                <a:blip r:embed="rId3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8FE2CDC1-1714-4799-BE22-5E531F7142FC}"/>
                  </a:ext>
                </a:extLst>
              </p:cNvPr>
              <p:cNvSpPr/>
              <p:nvPr/>
            </p:nvSpPr>
            <p:spPr>
              <a:xfrm>
                <a:off x="22552703" y="14776815"/>
                <a:ext cx="512609"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0</m:t>
                      </m:r>
                    </m:oMath>
                  </m:oMathPara>
                </a14:m>
                <a:endParaRPr lang="en-US" dirty="0">
                  <a:solidFill>
                    <a:srgbClr val="C00000"/>
                  </a:solidFill>
                </a:endParaRPr>
              </a:p>
            </p:txBody>
          </p:sp>
        </mc:Choice>
        <mc:Fallback xmlns="">
          <p:sp>
            <p:nvSpPr>
              <p:cNvPr id="78" name="Rectangle 77">
                <a:extLst>
                  <a:ext uri="{FF2B5EF4-FFF2-40B4-BE49-F238E27FC236}">
                    <a16:creationId xmlns:a16="http://schemas.microsoft.com/office/drawing/2014/main" id="{8FE2CDC1-1714-4799-BE22-5E531F7142FC}"/>
                  </a:ext>
                </a:extLst>
              </p:cNvPr>
              <p:cNvSpPr>
                <a:spLocks noRot="1" noChangeAspect="1" noMove="1" noResize="1" noEditPoints="1" noAdjustHandles="1" noChangeArrowheads="1" noChangeShapeType="1" noTextEdit="1"/>
              </p:cNvSpPr>
              <p:nvPr/>
            </p:nvSpPr>
            <p:spPr>
              <a:xfrm>
                <a:off x="22552703" y="14776815"/>
                <a:ext cx="512609" cy="584775"/>
              </a:xfrm>
              <a:prstGeom prst="rect">
                <a:avLst/>
              </a:prstGeom>
              <a:blipFill>
                <a:blip r:embed="rId40"/>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408C6F70-87CA-4FE1-B1E3-8AB7DCDCF9BC}"/>
              </a:ext>
            </a:extLst>
          </p:cNvPr>
          <p:cNvSpPr/>
          <p:nvPr/>
        </p:nvSpPr>
        <p:spPr>
          <a:xfrm>
            <a:off x="24586353" y="13499692"/>
            <a:ext cx="5859946" cy="3046988"/>
          </a:xfrm>
          <a:prstGeom prst="rect">
            <a:avLst/>
          </a:prstGeom>
        </p:spPr>
        <p:txBody>
          <a:bodyPr wrap="square">
            <a:spAutoFit/>
          </a:bodyPr>
          <a:lstStyle/>
          <a:p>
            <a:pPr marL="457200" indent="-457200">
              <a:buClr>
                <a:schemeClr val="tx1"/>
              </a:buClr>
              <a:buFont typeface="Wingdings" panose="05000000000000000000" pitchFamily="2" charset="2"/>
              <a:buChar char="v"/>
            </a:pPr>
            <a:r>
              <a:rPr lang="en-US" sz="3200" dirty="0"/>
              <a:t>We should </a:t>
            </a:r>
            <a:r>
              <a:rPr lang="en-US" sz="3200" i="1" dirty="0">
                <a:solidFill>
                  <a:srgbClr val="7030A0"/>
                </a:solidFill>
              </a:rPr>
              <a:t>always</a:t>
            </a:r>
            <a:r>
              <a:rPr lang="en-US" sz="3200" i="1" dirty="0"/>
              <a:t> </a:t>
            </a:r>
            <a:r>
              <a:rPr lang="en-US" sz="3200" dirty="0"/>
              <a:t>store the most recent row</a:t>
            </a:r>
          </a:p>
          <a:p>
            <a:pPr marL="457200" indent="-457200">
              <a:buClr>
                <a:schemeClr val="tx1"/>
              </a:buClr>
              <a:buFont typeface="Wingdings" panose="05000000000000000000" pitchFamily="2" charset="2"/>
              <a:buChar char="v"/>
            </a:pPr>
            <a:r>
              <a:rPr lang="en-US" sz="3200" dirty="0"/>
              <a:t>Need a new sense of importance for both </a:t>
            </a:r>
            <a:r>
              <a:rPr lang="en-US" sz="3200" dirty="0">
                <a:solidFill>
                  <a:srgbClr val="00B050"/>
                </a:solidFill>
              </a:rPr>
              <a:t>recency </a:t>
            </a:r>
            <a:r>
              <a:rPr lang="en-US" sz="3200" dirty="0"/>
              <a:t>AND </a:t>
            </a:r>
            <a:r>
              <a:rPr lang="en-US" sz="3200" dirty="0">
                <a:solidFill>
                  <a:srgbClr val="00B050"/>
                </a:solidFill>
              </a:rPr>
              <a:t>uniqueness</a:t>
            </a:r>
            <a:r>
              <a:rPr lang="en-US" sz="3200" dirty="0"/>
              <a:t> of a row</a:t>
            </a:r>
          </a:p>
          <a:p>
            <a:pPr marL="457200" indent="-457200">
              <a:buClr>
                <a:schemeClr val="tx1"/>
              </a:buClr>
              <a:buFont typeface="Wingdings" panose="05000000000000000000" pitchFamily="2" charset="2"/>
              <a:buChar char="v"/>
            </a:pPr>
            <a:endParaRPr lang="en-US" sz="3200" dirty="0"/>
          </a:p>
        </p:txBody>
      </p:sp>
      <p:sp>
        <p:nvSpPr>
          <p:cNvPr id="79" name="Text Placeholder 24">
            <a:extLst>
              <a:ext uri="{FF2B5EF4-FFF2-40B4-BE49-F238E27FC236}">
                <a16:creationId xmlns:a16="http://schemas.microsoft.com/office/drawing/2014/main" id="{45AED429-3D47-4712-8C47-CB1D423E0BCD}"/>
              </a:ext>
            </a:extLst>
          </p:cNvPr>
          <p:cNvSpPr txBox="1">
            <a:spLocks/>
          </p:cNvSpPr>
          <p:nvPr/>
        </p:nvSpPr>
        <p:spPr>
          <a:xfrm>
            <a:off x="20845654" y="17184256"/>
            <a:ext cx="9429750" cy="718522"/>
          </a:xfrm>
          <a:prstGeom prst="rect">
            <a:avLst/>
          </a:prstGeom>
          <a:noFill/>
        </p:spPr>
        <p:txBody>
          <a:bodyPr lIns="91436" tIns="91436" rIns="91436" bIns="91436" anchor="ctr" anchorCtr="0">
            <a:spAutoFit/>
          </a:bodyPr>
          <a:lstStyle>
            <a:lvl1pPr marL="0" indent="0" algn="ctr" defTabSz="4114594" rtl="0" eaLnBrk="1" latinLnBrk="0" hangingPunct="1">
              <a:spcBef>
                <a:spcPct val="20000"/>
              </a:spcBef>
              <a:buFont typeface="Arial" pitchFamily="34" charset="0"/>
              <a:buNone/>
              <a:defRPr sz="3469" b="1" u="sng" kern="1200" baseline="0">
                <a:solidFill>
                  <a:schemeClr val="accent5">
                    <a:lumMod val="50000"/>
                  </a:schemeClr>
                </a:solidFill>
                <a:latin typeface="+mn-lt"/>
                <a:ea typeface="+mn-ea"/>
                <a:cs typeface="+mn-cs"/>
              </a:defRPr>
            </a:lvl1pPr>
            <a:lvl2pPr marL="3343108" indent="-1285810" algn="l" defTabSz="4114594" rtl="0" eaLnBrk="1" latinLnBrk="0" hangingPunct="1">
              <a:spcBef>
                <a:spcPct val="20000"/>
              </a:spcBef>
              <a:buFont typeface="Arial" pitchFamily="34" charset="0"/>
              <a:buChar char="–"/>
              <a:defRPr sz="12656" kern="1200">
                <a:solidFill>
                  <a:schemeClr val="tx1"/>
                </a:solidFill>
                <a:latin typeface="+mn-lt"/>
                <a:ea typeface="+mn-ea"/>
                <a:cs typeface="+mn-cs"/>
              </a:defRPr>
            </a:lvl2pPr>
            <a:lvl3pPr marL="5143243" indent="-1028649" algn="l" defTabSz="4114594" rtl="0" eaLnBrk="1" latinLnBrk="0" hangingPunct="1">
              <a:spcBef>
                <a:spcPct val="20000"/>
              </a:spcBef>
              <a:buFont typeface="Arial" pitchFamily="34" charset="0"/>
              <a:buChar char="•"/>
              <a:defRPr sz="10875" kern="1200">
                <a:solidFill>
                  <a:schemeClr val="tx1"/>
                </a:solidFill>
                <a:latin typeface="+mn-lt"/>
                <a:ea typeface="+mn-ea"/>
                <a:cs typeface="+mn-cs"/>
              </a:defRPr>
            </a:lvl3pPr>
            <a:lvl4pPr marL="720054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7837"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a:lstStyle>
          <a:p>
            <a:r>
              <a:rPr lang="en-US" dirty="0">
                <a:solidFill>
                  <a:srgbClr val="002060"/>
                </a:solidFill>
              </a:rPr>
              <a:t>REVERSE ONLINE LEVERAGE SCORES</a:t>
            </a:r>
          </a:p>
        </p:txBody>
      </p:sp>
      <p:sp>
        <p:nvSpPr>
          <p:cNvPr id="80" name="Rectangle 79">
            <a:extLst>
              <a:ext uri="{FF2B5EF4-FFF2-40B4-BE49-F238E27FC236}">
                <a16:creationId xmlns:a16="http://schemas.microsoft.com/office/drawing/2014/main" id="{58C60DEB-E822-4880-BF84-BBD7E5118785}"/>
              </a:ext>
            </a:extLst>
          </p:cNvPr>
          <p:cNvSpPr/>
          <p:nvPr/>
        </p:nvSpPr>
        <p:spPr>
          <a:xfrm>
            <a:off x="21634783" y="18241150"/>
            <a:ext cx="2067907" cy="221920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5292109A-47A1-44CE-80A9-FF80B1B00989}"/>
                  </a:ext>
                </a:extLst>
              </p:cNvPr>
              <p:cNvSpPr/>
              <p:nvPr/>
            </p:nvSpPr>
            <p:spPr>
              <a:xfrm>
                <a:off x="22480376" y="18638438"/>
                <a:ext cx="5413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𝐴</m:t>
                      </m:r>
                    </m:oMath>
                  </m:oMathPara>
                </a14:m>
                <a:endParaRPr lang="en-US" dirty="0">
                  <a:solidFill>
                    <a:srgbClr val="C00000"/>
                  </a:solidFill>
                </a:endParaRPr>
              </a:p>
            </p:txBody>
          </p:sp>
        </mc:Choice>
        <mc:Fallback xmlns="">
          <p:sp>
            <p:nvSpPr>
              <p:cNvPr id="81" name="Rectangle 80">
                <a:extLst>
                  <a:ext uri="{FF2B5EF4-FFF2-40B4-BE49-F238E27FC236}">
                    <a16:creationId xmlns:a16="http://schemas.microsoft.com/office/drawing/2014/main" id="{5292109A-47A1-44CE-80A9-FF80B1B00989}"/>
                  </a:ext>
                </a:extLst>
              </p:cNvPr>
              <p:cNvSpPr>
                <a:spLocks noRot="1" noChangeAspect="1" noMove="1" noResize="1" noEditPoints="1" noAdjustHandles="1" noChangeArrowheads="1" noChangeShapeType="1" noTextEdit="1"/>
              </p:cNvSpPr>
              <p:nvPr/>
            </p:nvSpPr>
            <p:spPr>
              <a:xfrm>
                <a:off x="22480376" y="18638438"/>
                <a:ext cx="541367" cy="584775"/>
              </a:xfrm>
              <a:prstGeom prst="rect">
                <a:avLst/>
              </a:prstGeom>
              <a:blipFill>
                <a:blip r:embed="rId41"/>
                <a:stretch>
                  <a:fillRect/>
                </a:stretch>
              </a:blipFill>
            </p:spPr>
            <p:txBody>
              <a:bodyPr/>
              <a:lstStyle/>
              <a:p>
                <a:r>
                  <a:rPr lang="en-US">
                    <a:noFill/>
                  </a:rPr>
                  <a:t> </a:t>
                </a:r>
              </a:p>
            </p:txBody>
          </p:sp>
        </mc:Fallback>
      </mc:AlternateContent>
      <p:sp>
        <p:nvSpPr>
          <p:cNvPr id="82" name="Rectangle 81">
            <a:extLst>
              <a:ext uri="{FF2B5EF4-FFF2-40B4-BE49-F238E27FC236}">
                <a16:creationId xmlns:a16="http://schemas.microsoft.com/office/drawing/2014/main" id="{D429FC02-93A5-40BB-8E7E-25B81AFF171D}"/>
              </a:ext>
            </a:extLst>
          </p:cNvPr>
          <p:cNvSpPr/>
          <p:nvPr/>
        </p:nvSpPr>
        <p:spPr>
          <a:xfrm>
            <a:off x="21634783" y="19547782"/>
            <a:ext cx="2067907" cy="397302"/>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B6D241DD-2F21-4BF6-82FB-91A457CBA5F0}"/>
                  </a:ext>
                </a:extLst>
              </p:cNvPr>
              <p:cNvSpPr/>
              <p:nvPr/>
            </p:nvSpPr>
            <p:spPr>
              <a:xfrm>
                <a:off x="22497625" y="19483419"/>
                <a:ext cx="5241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𝑖</m:t>
                          </m:r>
                        </m:sub>
                      </m:sSub>
                    </m:oMath>
                  </m:oMathPara>
                </a14:m>
                <a:endParaRPr lang="en-US" sz="2400" dirty="0">
                  <a:solidFill>
                    <a:srgbClr val="C00000"/>
                  </a:solidFill>
                </a:endParaRPr>
              </a:p>
            </p:txBody>
          </p:sp>
        </mc:Choice>
        <mc:Fallback xmlns="">
          <p:sp>
            <p:nvSpPr>
              <p:cNvPr id="83" name="Rectangle 82">
                <a:extLst>
                  <a:ext uri="{FF2B5EF4-FFF2-40B4-BE49-F238E27FC236}">
                    <a16:creationId xmlns:a16="http://schemas.microsoft.com/office/drawing/2014/main" id="{B6D241DD-2F21-4BF6-82FB-91A457CBA5F0}"/>
                  </a:ext>
                </a:extLst>
              </p:cNvPr>
              <p:cNvSpPr>
                <a:spLocks noRot="1" noChangeAspect="1" noMove="1" noResize="1" noEditPoints="1" noAdjustHandles="1" noChangeArrowheads="1" noChangeShapeType="1" noTextEdit="1"/>
              </p:cNvSpPr>
              <p:nvPr/>
            </p:nvSpPr>
            <p:spPr>
              <a:xfrm>
                <a:off x="22497625" y="19483419"/>
                <a:ext cx="524118" cy="461665"/>
              </a:xfrm>
              <a:prstGeom prst="rect">
                <a:avLst/>
              </a:prstGeom>
              <a:blipFill>
                <a:blip r:embed="rId42"/>
                <a:stretch>
                  <a:fillRect b="-2632"/>
                </a:stretch>
              </a:blipFill>
            </p:spPr>
            <p:txBody>
              <a:bodyPr/>
              <a:lstStyle/>
              <a:p>
                <a:r>
                  <a:rPr lang="en-US">
                    <a:noFill/>
                  </a:rPr>
                  <a:t> </a:t>
                </a:r>
              </a:p>
            </p:txBody>
          </p:sp>
        </mc:Fallback>
      </mc:AlternateContent>
      <p:sp>
        <p:nvSpPr>
          <p:cNvPr id="84" name="Rectangle 83">
            <a:extLst>
              <a:ext uri="{FF2B5EF4-FFF2-40B4-BE49-F238E27FC236}">
                <a16:creationId xmlns:a16="http://schemas.microsoft.com/office/drawing/2014/main" id="{96F287DA-2F05-480D-AD87-03B844B622AD}"/>
              </a:ext>
            </a:extLst>
          </p:cNvPr>
          <p:cNvSpPr/>
          <p:nvPr/>
        </p:nvSpPr>
        <p:spPr>
          <a:xfrm>
            <a:off x="21634783" y="19557200"/>
            <a:ext cx="2067907" cy="903155"/>
          </a:xfrm>
          <a:prstGeom prst="rect">
            <a:avLst/>
          </a:prstGeom>
          <a:noFill/>
          <a:ln w="571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FB7C124-2FD2-46A8-9DD2-010BD9151005}"/>
                  </a:ext>
                </a:extLst>
              </p:cNvPr>
              <p:cNvSpPr/>
              <p:nvPr/>
            </p:nvSpPr>
            <p:spPr>
              <a:xfrm>
                <a:off x="22478781" y="19866176"/>
                <a:ext cx="55797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𝐵</m:t>
                      </m:r>
                    </m:oMath>
                  </m:oMathPara>
                </a14:m>
                <a:endParaRPr lang="en-US" dirty="0">
                  <a:solidFill>
                    <a:srgbClr val="C00000"/>
                  </a:solidFill>
                </a:endParaRPr>
              </a:p>
            </p:txBody>
          </p:sp>
        </mc:Choice>
        <mc:Fallback xmlns="">
          <p:sp>
            <p:nvSpPr>
              <p:cNvPr id="85" name="Rectangle 84">
                <a:extLst>
                  <a:ext uri="{FF2B5EF4-FFF2-40B4-BE49-F238E27FC236}">
                    <a16:creationId xmlns:a16="http://schemas.microsoft.com/office/drawing/2014/main" id="{0FB7C124-2FD2-46A8-9DD2-010BD9151005}"/>
                  </a:ext>
                </a:extLst>
              </p:cNvPr>
              <p:cNvSpPr>
                <a:spLocks noRot="1" noChangeAspect="1" noMove="1" noResize="1" noEditPoints="1" noAdjustHandles="1" noChangeArrowheads="1" noChangeShapeType="1" noTextEdit="1"/>
              </p:cNvSpPr>
              <p:nvPr/>
            </p:nvSpPr>
            <p:spPr>
              <a:xfrm>
                <a:off x="22478781" y="19866176"/>
                <a:ext cx="557973" cy="584775"/>
              </a:xfrm>
              <a:prstGeom prst="rect">
                <a:avLst/>
              </a:prstGeom>
              <a:blipFill>
                <a:blip r:embed="rId4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3D0D77F-925B-4E15-931C-31CAB4C7AAF4}"/>
                  </a:ext>
                </a:extLst>
              </p:cNvPr>
              <p:cNvSpPr/>
              <p:nvPr/>
            </p:nvSpPr>
            <p:spPr>
              <a:xfrm>
                <a:off x="21068817" y="20781970"/>
                <a:ext cx="9128617" cy="11910953"/>
              </a:xfrm>
              <a:prstGeom prst="rect">
                <a:avLst/>
              </a:prstGeom>
            </p:spPr>
            <p:txBody>
              <a:bodyPr wrap="square">
                <a:spAutoFit/>
              </a:bodyPr>
              <a:lstStyle/>
              <a:p>
                <a:pPr marL="457200" indent="-457200">
                  <a:buClr>
                    <a:schemeClr val="tx1"/>
                  </a:buClr>
                  <a:buFont typeface="Wingdings" panose="05000000000000000000" pitchFamily="2" charset="2"/>
                  <a:buChar char="v"/>
                </a:pPr>
                <a:r>
                  <a:rPr lang="en-US" sz="3200" dirty="0">
                    <a:solidFill>
                      <a:srgbClr val="00B050"/>
                    </a:solidFill>
                  </a:rPr>
                  <a:t>Reverse online leverage score</a:t>
                </a:r>
                <a:r>
                  <a:rPr lang="en-US" sz="3200" dirty="0"/>
                  <a:t> of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is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e>
                        </m:d>
                      </m:e>
                      <m:sup>
                        <m:r>
                          <a:rPr lang="en-US" sz="3200" i="1">
                            <a:solidFill>
                              <a:srgbClr val="C00000"/>
                            </a:solidFill>
                            <a:latin typeface="Cambria Math" panose="02040503050406030204" pitchFamily="18" charset="0"/>
                          </a:rPr>
                          <m:t>−1</m:t>
                        </m:r>
                      </m:sup>
                    </m:sSup>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up>
                        <m:r>
                          <a:rPr lang="en-US" sz="3200" i="1">
                            <a:solidFill>
                              <a:srgbClr val="C00000"/>
                            </a:solidFill>
                            <a:latin typeface="Cambria Math" panose="02040503050406030204" pitchFamily="18" charset="0"/>
                          </a:rPr>
                          <m:t>⊤</m:t>
                        </m:r>
                      </m:sup>
                    </m:sSubSup>
                  </m:oMath>
                </a14:m>
                <a:r>
                  <a:rPr lang="en-US" sz="3200" dirty="0"/>
                  <a:t>where </a:t>
                </a:r>
                <a14:m>
                  <m:oMath xmlns:m="http://schemas.openxmlformats.org/officeDocument/2006/math">
                    <m:r>
                      <a:rPr lang="en-US" sz="3200" i="1">
                        <a:solidFill>
                          <a:srgbClr val="C00000"/>
                        </a:solidFill>
                        <a:latin typeface="Cambria Math" panose="02040503050406030204" pitchFamily="18" charset="0"/>
                      </a:rPr>
                      <m:t>𝐵</m:t>
                    </m:r>
                  </m:oMath>
                </a14:m>
                <a:r>
                  <a:rPr lang="en-US" sz="3200" dirty="0"/>
                  <a:t> are the rows after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endParaRPr lang="en-US" sz="3200" dirty="0"/>
              </a:p>
              <a:p>
                <a:pPr marL="457200" indent="-457200">
                  <a:buClr>
                    <a:schemeClr val="tx1"/>
                  </a:buClr>
                  <a:buFont typeface="Wingdings" panose="05000000000000000000" pitchFamily="2" charset="2"/>
                  <a:buChar char="v"/>
                </a:pPr>
                <a:r>
                  <a:rPr lang="en-US" sz="3200" dirty="0"/>
                  <a:t>How to ensure rows remain after repeated sampling? How to deal with compounding error?</a:t>
                </a:r>
              </a:p>
              <a:p>
                <a:pPr marL="457200" indent="-457200">
                  <a:buClr>
                    <a:schemeClr val="tx1"/>
                  </a:buClr>
                  <a:buFont typeface="Wingdings" panose="05000000000000000000" pitchFamily="2" charset="2"/>
                  <a:buChar char="v"/>
                </a:pPr>
                <a:r>
                  <a:rPr lang="en-US" sz="3200" dirty="0"/>
                  <a:t>Correctness: Show an invariant that each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 </m:t>
                    </m:r>
                  </m:oMath>
                </a14:m>
                <a:r>
                  <a:rPr lang="en-US" sz="3200" dirty="0"/>
                  <a:t>is sampled with probability </a:t>
                </a:r>
                <a14:m>
                  <m:oMath xmlns:m="http://schemas.openxmlformats.org/officeDocument/2006/math">
                    <m:r>
                      <a:rPr lang="en-US" sz="3200" i="1">
                        <a:solidFill>
                          <a:srgbClr val="C00000"/>
                        </a:solidFill>
                        <a:latin typeface="Cambria Math" panose="02040503050406030204" pitchFamily="18" charset="0"/>
                      </a:rPr>
                      <m:t>∝</m:t>
                    </m:r>
                  </m:oMath>
                </a14:m>
                <a:r>
                  <a:rPr lang="en-US" sz="3200" dirty="0"/>
                  <a:t> </a:t>
                </a:r>
                <a:r>
                  <a:rPr lang="en-US" sz="3200" i="1" dirty="0">
                    <a:solidFill>
                      <a:srgbClr val="7030A0"/>
                    </a:solidFill>
                  </a:rPr>
                  <a:t>final</a:t>
                </a:r>
                <a:r>
                  <a:rPr lang="en-US" sz="3200" dirty="0"/>
                  <a:t> reverse online leverage score (Suffices by </a:t>
                </a:r>
                <a:r>
                  <a:rPr lang="en-US" sz="3200" dirty="0">
                    <a:solidFill>
                      <a:srgbClr val="00B0F0"/>
                    </a:solidFill>
                  </a:rPr>
                  <a:t>[SS08])</a:t>
                </a:r>
                <a:endParaRPr lang="en-US" sz="3200" dirty="0"/>
              </a:p>
              <a:p>
                <a:pPr marL="457200" indent="-457200">
                  <a:buClr>
                    <a:schemeClr val="tx1"/>
                  </a:buClr>
                  <a:buFont typeface="Wingdings" panose="05000000000000000000" pitchFamily="2" charset="2"/>
                  <a:buChar char="v"/>
                </a:pP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remains 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𝜏</m:t>
                        </m:r>
                      </m:e>
                      <m:sub>
                        <m:acc>
                          <m:accPr>
                            <m:chr m:val="̃"/>
                            <m:ctrlPr>
                              <a:rPr lang="en-US" sz="3200" i="1" dirty="0">
                                <a:solidFill>
                                  <a:srgbClr val="C00000"/>
                                </a:solidFill>
                                <a:latin typeface="Cambria Math" panose="02040503050406030204" pitchFamily="18" charset="0"/>
                              </a:rPr>
                            </m:ctrlPr>
                          </m:accPr>
                          <m:e>
                            <m:r>
                              <a:rPr lang="en-US" sz="3200" i="1" dirty="0">
                                <a:solidFill>
                                  <a:srgbClr val="C00000"/>
                                </a:solidFill>
                                <a:latin typeface="Cambria Math" panose="02040503050406030204" pitchFamily="18" charset="0"/>
                              </a:rPr>
                              <m:t>𝐶</m:t>
                            </m:r>
                          </m:e>
                        </m:acc>
                      </m:sub>
                    </m:sSub>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num>
                          <m:den>
                            <m:rad>
                              <m:radPr>
                                <m:degHide m:val="on"/>
                                <m:ctrlPr>
                                  <a:rPr lang="en-US" sz="3200" i="1">
                                    <a:solidFill>
                                      <a:srgbClr val="C00000"/>
                                    </a:solidFill>
                                    <a:latin typeface="Cambria Math" panose="02040503050406030204" pitchFamily="18" charset="0"/>
                                  </a:rPr>
                                </m:ctrlPr>
                              </m:radPr>
                              <m:deg/>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𝑖</m:t>
                                    </m:r>
                                  </m:sub>
                                </m:sSub>
                              </m:e>
                            </m:rad>
                          </m:den>
                        </m:f>
                      </m:e>
                    </m:d>
                  </m:oMath>
                </a14:m>
                <a:endParaRPr lang="en-US" sz="3200" dirty="0"/>
              </a:p>
              <a:p>
                <a:pPr marL="457200" indent="-457200">
                  <a:buClr>
                    <a:schemeClr val="tx1"/>
                  </a:buClr>
                  <a:buFont typeface="Wingdings" panose="05000000000000000000" pitchFamily="2" charset="2"/>
                  <a:buChar char="v"/>
                </a:pPr>
                <a:r>
                  <a:rPr lang="en-US" sz="3200" dirty="0"/>
                  <a:t>Reverse online leverage score:</a:t>
                </a:r>
              </a:p>
              <a:p>
                <a:pPr>
                  <a:buClr>
                    <a:schemeClr val="tx1"/>
                  </a:buClr>
                </a:pPr>
                <a14:m>
                  <m:oMathPara xmlns:m="http://schemas.openxmlformats.org/officeDocument/2006/math">
                    <m:oMathParaPr>
                      <m:jc m:val="center"/>
                    </m:oMathParaPr>
                    <m:oMath xmlns:m="http://schemas.openxmlformats.org/officeDocument/2006/math">
                      <m:d>
                        <m:dPr>
                          <m:ctrlPr>
                            <a:rPr lang="en-US" sz="2800" i="1">
                              <a:solidFill>
                                <a:srgbClr val="C00000"/>
                              </a:solidFill>
                              <a:latin typeface="Cambria Math" panose="02040503050406030204" pitchFamily="18" charset="0"/>
                            </a:rPr>
                          </m:ctrlPr>
                        </m:dPr>
                        <m:e>
                          <m:f>
                            <m:fPr>
                              <m:ctrlPr>
                                <a:rPr lang="en-US" sz="2800" i="1">
                                  <a:solidFill>
                                    <a:srgbClr val="C00000"/>
                                  </a:solidFill>
                                  <a:latin typeface="Cambria Math" panose="02040503050406030204" pitchFamily="18" charset="0"/>
                                </a:rPr>
                              </m:ctrlPr>
                            </m:fPr>
                            <m:num>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𝑖</m:t>
                                  </m:r>
                                </m:sub>
                              </m:sSub>
                            </m:num>
                            <m:den>
                              <m:rad>
                                <m:radPr>
                                  <m:degHide m:val="on"/>
                                  <m:ctrlPr>
                                    <a:rPr lang="en-US" sz="2800" i="1">
                                      <a:solidFill>
                                        <a:srgbClr val="C00000"/>
                                      </a:solidFill>
                                      <a:latin typeface="Cambria Math" panose="02040503050406030204" pitchFamily="18" charset="0"/>
                                    </a:rPr>
                                  </m:ctrlPr>
                                </m:radPr>
                                <m:deg/>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𝑖</m:t>
                                      </m:r>
                                    </m:sub>
                                  </m:sSub>
                                </m:e>
                              </m:rad>
                            </m:den>
                          </m:f>
                        </m:e>
                      </m:d>
                      <m:sSup>
                        <m:sSupPr>
                          <m:ctrlPr>
                            <a:rPr lang="en-US" sz="2800" i="1">
                              <a:solidFill>
                                <a:srgbClr val="C00000"/>
                              </a:solidFill>
                              <a:latin typeface="Cambria Math" panose="02040503050406030204" pitchFamily="18" charset="0"/>
                            </a:rPr>
                          </m:ctrlPr>
                        </m:sSupPr>
                        <m:e>
                          <m:d>
                            <m:dPr>
                              <m:ctrlPr>
                                <a:rPr lang="en-US" sz="2800" i="1">
                                  <a:solidFill>
                                    <a:srgbClr val="C00000"/>
                                  </a:solidFill>
                                  <a:latin typeface="Cambria Math" panose="02040503050406030204" pitchFamily="18" charset="0"/>
                                </a:rPr>
                              </m:ctrlPr>
                            </m:dPr>
                            <m:e>
                              <m:sSup>
                                <m:sSupPr>
                                  <m:ctrlPr>
                                    <a:rPr lang="en-US" sz="2800" i="1" dirty="0">
                                      <a:solidFill>
                                        <a:srgbClr val="C00000"/>
                                      </a:solidFill>
                                      <a:latin typeface="Cambria Math" panose="02040503050406030204" pitchFamily="18" charset="0"/>
                                    </a:rPr>
                                  </m:ctrlPr>
                                </m:sSupPr>
                                <m:e>
                                  <m:acc>
                                    <m:accPr>
                                      <m:chr m:val="̃"/>
                                      <m:ctrlPr>
                                        <a:rPr lang="en-US" sz="2800" i="1" dirty="0">
                                          <a:solidFill>
                                            <a:srgbClr val="C00000"/>
                                          </a:solidFill>
                                          <a:latin typeface="Cambria Math" panose="02040503050406030204" pitchFamily="18" charset="0"/>
                                        </a:rPr>
                                      </m:ctrlPr>
                                    </m:accPr>
                                    <m:e>
                                      <m:r>
                                        <a:rPr lang="en-US" sz="2800" i="1" dirty="0">
                                          <a:solidFill>
                                            <a:srgbClr val="C00000"/>
                                          </a:solidFill>
                                          <a:latin typeface="Cambria Math" panose="02040503050406030204" pitchFamily="18" charset="0"/>
                                        </a:rPr>
                                        <m:t>𝐶</m:t>
                                      </m:r>
                                    </m:e>
                                  </m:acc>
                                </m:e>
                                <m:sup>
                                  <m:r>
                                    <a:rPr lang="en-US" sz="2800" i="1" dirty="0">
                                      <a:solidFill>
                                        <a:srgbClr val="C00000"/>
                                      </a:solidFill>
                                      <a:latin typeface="Cambria Math" panose="02040503050406030204" pitchFamily="18" charset="0"/>
                                    </a:rPr>
                                    <m:t>⊤</m:t>
                                  </m:r>
                                </m:sup>
                              </m:sSup>
                              <m:acc>
                                <m:accPr>
                                  <m:chr m:val="̃"/>
                                  <m:ctrlPr>
                                    <a:rPr lang="en-US" sz="2800" i="1" dirty="0">
                                      <a:solidFill>
                                        <a:srgbClr val="C00000"/>
                                      </a:solidFill>
                                      <a:latin typeface="Cambria Math" panose="02040503050406030204" pitchFamily="18" charset="0"/>
                                    </a:rPr>
                                  </m:ctrlPr>
                                </m:accPr>
                                <m:e>
                                  <m:r>
                                    <a:rPr lang="en-US" sz="2800" i="1" dirty="0">
                                      <a:solidFill>
                                        <a:srgbClr val="C00000"/>
                                      </a:solidFill>
                                      <a:latin typeface="Cambria Math" panose="02040503050406030204" pitchFamily="18" charset="0"/>
                                    </a:rPr>
                                    <m:t>𝐶</m:t>
                                  </m:r>
                                </m:e>
                              </m:acc>
                            </m:e>
                          </m:d>
                        </m:e>
                        <m:sup>
                          <m:r>
                            <a:rPr lang="en-US" sz="2800" i="1">
                              <a:solidFill>
                                <a:srgbClr val="C00000"/>
                              </a:solidFill>
                              <a:latin typeface="Cambria Math" panose="02040503050406030204" pitchFamily="18" charset="0"/>
                            </a:rPr>
                            <m:t>−1</m:t>
                          </m:r>
                        </m:sup>
                      </m:sSup>
                      <m:r>
                        <a:rPr lang="en-US" sz="2800" i="1">
                          <a:solidFill>
                            <a:srgbClr val="C00000"/>
                          </a:solidFill>
                          <a:latin typeface="Cambria Math" panose="02040503050406030204" pitchFamily="18" charset="0"/>
                        </a:rPr>
                        <m:t> </m:t>
                      </m:r>
                      <m:sSup>
                        <m:sSupPr>
                          <m:ctrlPr>
                            <a:rPr lang="en-US" sz="2800" i="1">
                              <a:solidFill>
                                <a:srgbClr val="C00000"/>
                              </a:solidFill>
                              <a:latin typeface="Cambria Math" panose="02040503050406030204" pitchFamily="18" charset="0"/>
                            </a:rPr>
                          </m:ctrlPr>
                        </m:sSupPr>
                        <m:e>
                          <m:d>
                            <m:dPr>
                              <m:ctrlPr>
                                <a:rPr lang="en-US" sz="2800" i="1">
                                  <a:solidFill>
                                    <a:srgbClr val="C00000"/>
                                  </a:solidFill>
                                  <a:latin typeface="Cambria Math" panose="02040503050406030204" pitchFamily="18" charset="0"/>
                                </a:rPr>
                              </m:ctrlPr>
                            </m:dPr>
                            <m:e>
                              <m:f>
                                <m:fPr>
                                  <m:ctrlPr>
                                    <a:rPr lang="en-US" sz="2800" i="1">
                                      <a:solidFill>
                                        <a:srgbClr val="C00000"/>
                                      </a:solidFill>
                                      <a:latin typeface="Cambria Math" panose="02040503050406030204" pitchFamily="18" charset="0"/>
                                    </a:rPr>
                                  </m:ctrlPr>
                                </m:fPr>
                                <m:num>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𝑖</m:t>
                                      </m:r>
                                    </m:sub>
                                  </m:sSub>
                                </m:num>
                                <m:den>
                                  <m:rad>
                                    <m:radPr>
                                      <m:degHide m:val="on"/>
                                      <m:ctrlPr>
                                        <a:rPr lang="en-US" sz="2800" i="1">
                                          <a:solidFill>
                                            <a:srgbClr val="C00000"/>
                                          </a:solidFill>
                                          <a:latin typeface="Cambria Math" panose="02040503050406030204" pitchFamily="18" charset="0"/>
                                        </a:rPr>
                                      </m:ctrlPr>
                                    </m:radPr>
                                    <m:deg/>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𝑖</m:t>
                                          </m:r>
                                        </m:sub>
                                      </m:sSub>
                                    </m:e>
                                  </m:rad>
                                </m:den>
                              </m:f>
                            </m:e>
                          </m:d>
                        </m:e>
                        <m:sup>
                          <m:r>
                            <a:rPr lang="en-US" sz="2800" i="1">
                              <a:solidFill>
                                <a:srgbClr val="C00000"/>
                              </a:solidFill>
                              <a:latin typeface="Cambria Math" panose="02040503050406030204" pitchFamily="18" charset="0"/>
                            </a:rPr>
                            <m:t>⊤</m:t>
                          </m:r>
                        </m:sup>
                      </m:sSup>
                      <m:r>
                        <a:rPr lang="en-US" sz="2800" i="1">
                          <a:solidFill>
                            <a:srgbClr val="C00000"/>
                          </a:solidFill>
                          <a:latin typeface="Cambria Math" panose="02040503050406030204" pitchFamily="18" charset="0"/>
                        </a:rPr>
                        <m:t>=</m:t>
                      </m:r>
                      <m:d>
                        <m:dPr>
                          <m:ctrlPr>
                            <a:rPr lang="en-US" sz="2800" i="1">
                              <a:solidFill>
                                <a:srgbClr val="C00000"/>
                              </a:solidFill>
                              <a:latin typeface="Cambria Math" panose="02040503050406030204" pitchFamily="18" charset="0"/>
                            </a:rPr>
                          </m:ctrlPr>
                        </m:dPr>
                        <m:e>
                          <m:f>
                            <m:fPr>
                              <m:ctrlPr>
                                <a:rPr lang="en-US" sz="2800" i="1">
                                  <a:solidFill>
                                    <a:srgbClr val="C00000"/>
                                  </a:solidFill>
                                  <a:latin typeface="Cambria Math" panose="02040503050406030204" pitchFamily="18" charset="0"/>
                                </a:rPr>
                              </m:ctrlPr>
                            </m:fPr>
                            <m:num>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𝑖</m:t>
                                  </m:r>
                                </m:sub>
                              </m:sSub>
                            </m:num>
                            <m:den>
                              <m:rad>
                                <m:radPr>
                                  <m:degHide m:val="on"/>
                                  <m:ctrlPr>
                                    <a:rPr lang="en-US" sz="2800" i="1">
                                      <a:solidFill>
                                        <a:srgbClr val="C00000"/>
                                      </a:solidFill>
                                      <a:latin typeface="Cambria Math" panose="02040503050406030204" pitchFamily="18" charset="0"/>
                                    </a:rPr>
                                  </m:ctrlPr>
                                </m:radPr>
                                <m:deg/>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𝑖</m:t>
                                      </m:r>
                                    </m:sub>
                                  </m:sSub>
                                </m:e>
                              </m:rad>
                            </m:den>
                          </m:f>
                        </m:e>
                      </m:d>
                      <m:sSup>
                        <m:sSupPr>
                          <m:ctrlPr>
                            <a:rPr lang="en-US" sz="2800" i="1">
                              <a:solidFill>
                                <a:srgbClr val="C00000"/>
                              </a:solidFill>
                              <a:latin typeface="Cambria Math" panose="02040503050406030204" pitchFamily="18" charset="0"/>
                            </a:rPr>
                          </m:ctrlPr>
                        </m:sSupPr>
                        <m:e>
                          <m:d>
                            <m:dPr>
                              <m:ctrlPr>
                                <a:rPr lang="en-US" sz="2800" i="1">
                                  <a:solidFill>
                                    <a:srgbClr val="C00000"/>
                                  </a:solidFill>
                                  <a:latin typeface="Cambria Math" panose="02040503050406030204" pitchFamily="18" charset="0"/>
                                </a:rPr>
                              </m:ctrlPr>
                            </m:dPr>
                            <m:e>
                              <m:sSup>
                                <m:sSupPr>
                                  <m:ctrlPr>
                                    <a:rPr lang="en-US" sz="2800" i="1" dirty="0">
                                      <a:solidFill>
                                        <a:srgbClr val="C00000"/>
                                      </a:solidFill>
                                      <a:latin typeface="Cambria Math" panose="02040503050406030204" pitchFamily="18" charset="0"/>
                                    </a:rPr>
                                  </m:ctrlPr>
                                </m:sSupPr>
                                <m:e>
                                  <m:acc>
                                    <m:accPr>
                                      <m:chr m:val="̃"/>
                                      <m:ctrlPr>
                                        <a:rPr lang="en-US" sz="2800" i="1" dirty="0">
                                          <a:solidFill>
                                            <a:srgbClr val="C00000"/>
                                          </a:solidFill>
                                          <a:latin typeface="Cambria Math" panose="02040503050406030204" pitchFamily="18" charset="0"/>
                                        </a:rPr>
                                      </m:ctrlPr>
                                    </m:accPr>
                                    <m:e>
                                      <m:r>
                                        <a:rPr lang="en-US" sz="2800" i="1" dirty="0">
                                          <a:solidFill>
                                            <a:srgbClr val="C00000"/>
                                          </a:solidFill>
                                          <a:latin typeface="Cambria Math" panose="02040503050406030204" pitchFamily="18" charset="0"/>
                                        </a:rPr>
                                        <m:t>𝐵</m:t>
                                      </m:r>
                                    </m:e>
                                  </m:acc>
                                </m:e>
                                <m:sup>
                                  <m:r>
                                    <a:rPr lang="en-US" sz="2800" i="1" dirty="0">
                                      <a:solidFill>
                                        <a:srgbClr val="C00000"/>
                                      </a:solidFill>
                                      <a:latin typeface="Cambria Math" panose="02040503050406030204" pitchFamily="18" charset="0"/>
                                    </a:rPr>
                                    <m:t>⊤</m:t>
                                  </m:r>
                                </m:sup>
                              </m:sSup>
                              <m:acc>
                                <m:accPr>
                                  <m:chr m:val="̃"/>
                                  <m:ctrlPr>
                                    <a:rPr lang="en-US" sz="2800" i="1" dirty="0">
                                      <a:solidFill>
                                        <a:srgbClr val="C00000"/>
                                      </a:solidFill>
                                      <a:latin typeface="Cambria Math" panose="02040503050406030204" pitchFamily="18" charset="0"/>
                                    </a:rPr>
                                  </m:ctrlPr>
                                </m:accPr>
                                <m:e>
                                  <m:r>
                                    <a:rPr lang="en-US" sz="2800" i="1" dirty="0">
                                      <a:solidFill>
                                        <a:srgbClr val="C00000"/>
                                      </a:solidFill>
                                      <a:latin typeface="Cambria Math" panose="02040503050406030204" pitchFamily="18" charset="0"/>
                                    </a:rPr>
                                    <m:t>𝐵</m:t>
                                  </m:r>
                                </m:e>
                              </m:acc>
                              <m:r>
                                <a:rPr lang="en-US" sz="2800" i="1" dirty="0">
                                  <a:solidFill>
                                    <a:srgbClr val="C00000"/>
                                  </a:solidFill>
                                  <a:latin typeface="Cambria Math" panose="02040503050406030204" pitchFamily="18" charset="0"/>
                                </a:rPr>
                                <m:t>+</m:t>
                              </m:r>
                              <m:sSubSup>
                                <m:sSubSupPr>
                                  <m:ctrlPr>
                                    <a:rPr lang="en-US" sz="2800" i="1" dirty="0">
                                      <a:solidFill>
                                        <a:srgbClr val="C00000"/>
                                      </a:solidFill>
                                      <a:latin typeface="Cambria Math" panose="02040503050406030204" pitchFamily="18" charset="0"/>
                                    </a:rPr>
                                  </m:ctrlPr>
                                </m:sSubSupPr>
                                <m:e>
                                  <m:r>
                                    <a:rPr lang="en-US" sz="2800" i="1" dirty="0">
                                      <a:solidFill>
                                        <a:srgbClr val="C00000"/>
                                      </a:solidFill>
                                      <a:latin typeface="Cambria Math" panose="02040503050406030204" pitchFamily="18" charset="0"/>
                                    </a:rPr>
                                    <m:t>𝑟</m:t>
                                  </m:r>
                                </m:e>
                                <m:sub>
                                  <m:r>
                                    <a:rPr lang="en-US" sz="2800" i="1" dirty="0">
                                      <a:solidFill>
                                        <a:srgbClr val="C00000"/>
                                      </a:solidFill>
                                      <a:latin typeface="Cambria Math" panose="02040503050406030204" pitchFamily="18" charset="0"/>
                                    </a:rPr>
                                    <m:t>𝑡</m:t>
                                  </m:r>
                                </m:sub>
                                <m:sup>
                                  <m:r>
                                    <a:rPr lang="en-US" sz="2800" i="1" dirty="0">
                                      <a:solidFill>
                                        <a:srgbClr val="C00000"/>
                                      </a:solidFill>
                                      <a:latin typeface="Cambria Math" panose="02040503050406030204" pitchFamily="18" charset="0"/>
                                    </a:rPr>
                                    <m:t>⊤</m:t>
                                  </m:r>
                                </m:sup>
                              </m:sSubSup>
                              <m:sSub>
                                <m:sSubPr>
                                  <m:ctrlPr>
                                    <a:rPr lang="en-US" sz="2800" i="1" dirty="0">
                                      <a:solidFill>
                                        <a:srgbClr val="C00000"/>
                                      </a:solidFill>
                                      <a:latin typeface="Cambria Math" panose="02040503050406030204" pitchFamily="18" charset="0"/>
                                    </a:rPr>
                                  </m:ctrlPr>
                                </m:sSubPr>
                                <m:e>
                                  <m:r>
                                    <a:rPr lang="en-US" sz="2800" i="1" dirty="0">
                                      <a:solidFill>
                                        <a:srgbClr val="C00000"/>
                                      </a:solidFill>
                                      <a:latin typeface="Cambria Math" panose="02040503050406030204" pitchFamily="18" charset="0"/>
                                    </a:rPr>
                                    <m:t>𝑟</m:t>
                                  </m:r>
                                </m:e>
                                <m:sub>
                                  <m:r>
                                    <a:rPr lang="en-US" sz="2800" i="1" dirty="0">
                                      <a:solidFill>
                                        <a:srgbClr val="C00000"/>
                                      </a:solidFill>
                                      <a:latin typeface="Cambria Math" panose="02040503050406030204" pitchFamily="18" charset="0"/>
                                    </a:rPr>
                                    <m:t>𝑡</m:t>
                                  </m:r>
                                </m:sub>
                              </m:sSub>
                            </m:e>
                          </m:d>
                        </m:e>
                        <m:sup>
                          <m:r>
                            <a:rPr lang="en-US" sz="2800" i="1">
                              <a:solidFill>
                                <a:srgbClr val="C00000"/>
                              </a:solidFill>
                              <a:latin typeface="Cambria Math" panose="02040503050406030204" pitchFamily="18" charset="0"/>
                            </a:rPr>
                            <m:t>−1</m:t>
                          </m:r>
                        </m:sup>
                      </m:sSup>
                      <m:r>
                        <a:rPr lang="en-US" sz="2800" i="1">
                          <a:solidFill>
                            <a:srgbClr val="C00000"/>
                          </a:solidFill>
                          <a:latin typeface="Cambria Math" panose="02040503050406030204" pitchFamily="18" charset="0"/>
                        </a:rPr>
                        <m:t> </m:t>
                      </m:r>
                      <m:sSup>
                        <m:sSupPr>
                          <m:ctrlPr>
                            <a:rPr lang="en-US" sz="2800" i="1">
                              <a:solidFill>
                                <a:srgbClr val="C00000"/>
                              </a:solidFill>
                              <a:latin typeface="Cambria Math" panose="02040503050406030204" pitchFamily="18" charset="0"/>
                            </a:rPr>
                          </m:ctrlPr>
                        </m:sSupPr>
                        <m:e>
                          <m:d>
                            <m:dPr>
                              <m:ctrlPr>
                                <a:rPr lang="en-US" sz="2800" i="1">
                                  <a:solidFill>
                                    <a:srgbClr val="C00000"/>
                                  </a:solidFill>
                                  <a:latin typeface="Cambria Math" panose="02040503050406030204" pitchFamily="18" charset="0"/>
                                </a:rPr>
                              </m:ctrlPr>
                            </m:dPr>
                            <m:e>
                              <m:f>
                                <m:fPr>
                                  <m:ctrlPr>
                                    <a:rPr lang="en-US" sz="2800" i="1">
                                      <a:solidFill>
                                        <a:srgbClr val="C00000"/>
                                      </a:solidFill>
                                      <a:latin typeface="Cambria Math" panose="02040503050406030204" pitchFamily="18" charset="0"/>
                                    </a:rPr>
                                  </m:ctrlPr>
                                </m:fPr>
                                <m:num>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𝑎</m:t>
                                      </m:r>
                                    </m:e>
                                    <m:sub>
                                      <m:r>
                                        <a:rPr lang="en-US" sz="2800" i="1">
                                          <a:solidFill>
                                            <a:srgbClr val="C00000"/>
                                          </a:solidFill>
                                          <a:latin typeface="Cambria Math" panose="02040503050406030204" pitchFamily="18" charset="0"/>
                                        </a:rPr>
                                        <m:t>𝑖</m:t>
                                      </m:r>
                                    </m:sub>
                                  </m:sSub>
                                </m:num>
                                <m:den>
                                  <m:rad>
                                    <m:radPr>
                                      <m:degHide m:val="on"/>
                                      <m:ctrlPr>
                                        <a:rPr lang="en-US" sz="2800" i="1">
                                          <a:solidFill>
                                            <a:srgbClr val="C00000"/>
                                          </a:solidFill>
                                          <a:latin typeface="Cambria Math" panose="02040503050406030204" pitchFamily="18" charset="0"/>
                                        </a:rPr>
                                      </m:ctrlPr>
                                    </m:radPr>
                                    <m:deg/>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𝑖</m:t>
                                          </m:r>
                                        </m:sub>
                                      </m:sSub>
                                    </m:e>
                                  </m:rad>
                                </m:den>
                              </m:f>
                            </m:e>
                          </m:d>
                        </m:e>
                        <m:sup>
                          <m:r>
                            <a:rPr lang="en-US" sz="2800" i="1">
                              <a:solidFill>
                                <a:srgbClr val="C00000"/>
                              </a:solidFill>
                              <a:latin typeface="Cambria Math" panose="02040503050406030204" pitchFamily="18" charset="0"/>
                            </a:rPr>
                            <m:t>⊤</m:t>
                          </m:r>
                        </m:sup>
                      </m:sSup>
                    </m:oMath>
                  </m:oMathPara>
                </a14:m>
                <a:endParaRPr lang="en-US" sz="3200" dirty="0"/>
              </a:p>
              <a:p>
                <a:pPr marL="457200" indent="-457200">
                  <a:buClr>
                    <a:schemeClr val="tx1"/>
                  </a:buClr>
                  <a:buFont typeface="Wingdings" panose="05000000000000000000" pitchFamily="2" charset="2"/>
                  <a:buChar char="v"/>
                </a:pPr>
                <a:r>
                  <a:rPr lang="en-US" sz="3200" dirty="0"/>
                  <a:t>Recall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e>
                    </m:d>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acc>
                          <m:accPr>
                            <m:chr m:val="̃"/>
                            <m:ctrlPr>
                              <a:rPr lang="en-US" sz="3200" i="1">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𝐵</m:t>
                            </m:r>
                          </m:e>
                        </m:acc>
                      </m:e>
                      <m:sup>
                        <m:r>
                          <a:rPr lang="en-US" sz="3200" i="1">
                            <a:solidFill>
                              <a:srgbClr val="C00000"/>
                            </a:solidFill>
                            <a:latin typeface="Cambria Math" panose="02040503050406030204" pitchFamily="18" charset="0"/>
                          </a:rPr>
                          <m:t>⊤</m:t>
                        </m:r>
                      </m:sup>
                    </m:sSup>
                    <m:acc>
                      <m:accPr>
                        <m:chr m:val="̃"/>
                        <m:ctrlPr>
                          <a:rPr lang="en-US" sz="3200" i="1">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𝐵</m:t>
                        </m:r>
                      </m:e>
                    </m:acc>
                    <m:r>
                      <a:rPr lang="en-US" sz="3200" i="1">
                        <a:solidFill>
                          <a:srgbClr val="C00000"/>
                        </a:solidFill>
                        <a:latin typeface="Cambria Math" panose="02040503050406030204" pitchFamily="18" charset="0"/>
                      </a:rPr>
                      <m: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e>
                    </m:d>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oMath>
                </a14:m>
                <a:r>
                  <a:rPr lang="en-US" sz="3200" dirty="0"/>
                  <a:t>, so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e>
                    </m:d>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𝐶</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acc>
                          <m:accPr>
                            <m:chr m:val="̃"/>
                            <m:ctrlPr>
                              <a:rPr lang="en-US" sz="3200" i="1">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𝐶</m:t>
                            </m:r>
                          </m:e>
                        </m:acc>
                      </m:e>
                      <m:sup>
                        <m:r>
                          <a:rPr lang="en-US" sz="3200" i="1">
                            <a:solidFill>
                              <a:srgbClr val="C00000"/>
                            </a:solidFill>
                            <a:latin typeface="Cambria Math" panose="02040503050406030204" pitchFamily="18" charset="0"/>
                          </a:rPr>
                          <m:t>⊤</m:t>
                        </m:r>
                      </m:sup>
                    </m:sSup>
                    <m:acc>
                      <m:accPr>
                        <m:chr m:val="̃"/>
                        <m:ctrlPr>
                          <a:rPr lang="en-US" sz="3200" i="1">
                            <a:solidFill>
                              <a:srgbClr val="C00000"/>
                            </a:solidFill>
                            <a:latin typeface="Cambria Math" panose="02040503050406030204" pitchFamily="18" charset="0"/>
                          </a:rPr>
                        </m:ctrlPr>
                      </m:accPr>
                      <m:e>
                        <m:r>
                          <a:rPr lang="en-US" sz="3200" i="1">
                            <a:solidFill>
                              <a:srgbClr val="C00000"/>
                            </a:solidFill>
                            <a:latin typeface="Cambria Math" panose="02040503050406030204" pitchFamily="18" charset="0"/>
                          </a:rPr>
                          <m:t>𝐶</m:t>
                        </m:r>
                      </m:e>
                    </m:acc>
                    <m:r>
                      <a:rPr lang="en-US" sz="3200" i="1">
                        <a:solidFill>
                          <a:srgbClr val="C00000"/>
                        </a:solidFill>
                        <a:latin typeface="Cambria Math" panose="02040503050406030204" pitchFamily="18" charset="0"/>
                      </a:rPr>
                      <m: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e>
                    </m:d>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𝐶</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𝐶</m:t>
                    </m:r>
                  </m:oMath>
                </a14:m>
                <a:endParaRPr lang="en-US" sz="3200" dirty="0"/>
              </a:p>
              <a:p>
                <a:pPr marL="457200" indent="-457200">
                  <a:buClr>
                    <a:schemeClr val="tx1"/>
                  </a:buClr>
                  <a:buFont typeface="Wingdings" panose="05000000000000000000" pitchFamily="2" charset="2"/>
                  <a:buChar char="v"/>
                </a:pP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survives </a:t>
                </a:r>
                <a:r>
                  <a:rPr lang="en-US" sz="3200" dirty="0" err="1"/>
                  <a:t>w.p.</a:t>
                </a:r>
                <a:r>
                  <a:rPr lang="en-US" sz="3200" dirty="0"/>
                  <a:t> </a:t>
                </a:r>
                <a14:m>
                  <m:oMath xmlns:m="http://schemas.openxmlformats.org/officeDocument/2006/math">
                    <m:sSub>
                      <m:sSubPr>
                        <m:ctrlPr>
                          <a:rPr lang="en-US" sz="3200" i="1">
                            <a:solidFill>
                              <a:srgbClr val="C00000"/>
                            </a:solidFill>
                            <a:latin typeface="Cambria Math" panose="02040503050406030204" pitchFamily="18" charset="0"/>
                          </a:rPr>
                        </m:ctrlPr>
                      </m:sSubPr>
                      <m:e>
                        <m:r>
                          <m:rPr>
                            <m:sty m:val="p"/>
                          </m:rPr>
                          <a:rPr lang="en-US" sz="3200">
                            <a:solidFill>
                              <a:srgbClr val="C00000"/>
                            </a:solidFill>
                            <a:latin typeface="Cambria Math" panose="02040503050406030204" pitchFamily="18" charset="0"/>
                          </a:rPr>
                          <m:t>c</m:t>
                        </m:r>
                      </m:e>
                      <m:sub>
                        <m:r>
                          <a:rPr lang="en-US" sz="3200">
                            <a:solidFill>
                              <a:srgbClr val="C00000"/>
                            </a:solidFill>
                            <a:latin typeface="Cambria Math" panose="02040503050406030204" pitchFamily="18" charset="0"/>
                          </a:rPr>
                          <m:t>1</m:t>
                        </m:r>
                      </m:sub>
                    </m:sSub>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𝐶</m:t>
                        </m:r>
                      </m:sub>
                    </m:sSub>
                    <m:d>
                      <m:dPr>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e>
                    </m:d>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𝑐</m:t>
                        </m:r>
                      </m:e>
                      <m:sub>
                        <m:r>
                          <a:rPr lang="en-US" sz="3200" i="1">
                            <a:solidFill>
                              <a:srgbClr val="C00000"/>
                            </a:solidFill>
                            <a:latin typeface="Cambria Math" panose="02040503050406030204" pitchFamily="18" charset="0"/>
                          </a:rPr>
                          <m:t>2</m:t>
                        </m:r>
                      </m:sub>
                    </m:sSub>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𝐶</m:t>
                        </m:r>
                      </m:sub>
                    </m:sSub>
                    <m:d>
                      <m:dPr>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e>
                    </m:d>
                  </m:oMath>
                </a14:m>
                <a:r>
                  <a:rPr lang="en-US" sz="3200" dirty="0"/>
                  <a:t> </a:t>
                </a:r>
              </a:p>
              <a:p>
                <a:pPr marL="457200" indent="-457200">
                  <a:buClr>
                    <a:schemeClr val="tx1"/>
                  </a:buClr>
                  <a:buFont typeface="Wingdings" panose="05000000000000000000" pitchFamily="2" charset="2"/>
                  <a:buChar char="v"/>
                </a:pPr>
                <a:endParaRPr lang="en-US" sz="3200" dirty="0"/>
              </a:p>
            </p:txBody>
          </p:sp>
        </mc:Choice>
        <mc:Fallback xmlns="">
          <p:sp>
            <p:nvSpPr>
              <p:cNvPr id="19" name="Rectangle 18">
                <a:extLst>
                  <a:ext uri="{FF2B5EF4-FFF2-40B4-BE49-F238E27FC236}">
                    <a16:creationId xmlns:a16="http://schemas.microsoft.com/office/drawing/2014/main" id="{B3D0D77F-925B-4E15-931C-31CAB4C7AAF4}"/>
                  </a:ext>
                </a:extLst>
              </p:cNvPr>
              <p:cNvSpPr>
                <a:spLocks noRot="1" noChangeAspect="1" noMove="1" noResize="1" noEditPoints="1" noAdjustHandles="1" noChangeArrowheads="1" noChangeShapeType="1" noTextEdit="1"/>
              </p:cNvSpPr>
              <p:nvPr/>
            </p:nvSpPr>
            <p:spPr>
              <a:xfrm>
                <a:off x="21068817" y="20781970"/>
                <a:ext cx="9128617" cy="11910953"/>
              </a:xfrm>
              <a:prstGeom prst="rect">
                <a:avLst/>
              </a:prstGeom>
              <a:blipFill>
                <a:blip r:embed="rId44"/>
                <a:stretch>
                  <a:fillRect l="-1469" t="-614" r="-3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5930F5FC-F931-4415-8791-E85731A90A78}"/>
                  </a:ext>
                </a:extLst>
              </p:cNvPr>
              <p:cNvSpPr/>
              <p:nvPr/>
            </p:nvSpPr>
            <p:spPr>
              <a:xfrm>
                <a:off x="21128202" y="22045360"/>
                <a:ext cx="5148975" cy="3539430"/>
              </a:xfrm>
              <a:prstGeom prst="rect">
                <a:avLst/>
              </a:prstGeom>
            </p:spPr>
            <p:txBody>
              <a:bodyPr wrap="square">
                <a:spAutoFit/>
              </a:bodyPr>
              <a:lstStyle/>
              <a:p>
                <a:pPr marL="457200" indent="-457200">
                  <a:buClr>
                    <a:schemeClr val="tx1"/>
                  </a:buClr>
                  <a:buFont typeface="Wingdings" panose="05000000000000000000" pitchFamily="2" charset="2"/>
                  <a:buChar char="v"/>
                </a:pPr>
                <a:r>
                  <a:rPr lang="en-US" sz="3200" dirty="0"/>
                  <a:t>Algorithm: sample (and rescale) a number of rows</a:t>
                </a:r>
              </a:p>
              <a:p>
                <a:pPr marL="457200" indent="-457200">
                  <a:buClr>
                    <a:schemeClr val="tx1"/>
                  </a:buClr>
                  <a:buFont typeface="Wingdings" panose="05000000000000000000" pitchFamily="2" charset="2"/>
                  <a:buChar char="v"/>
                </a:pPr>
                <a:r>
                  <a:rPr lang="en-US" sz="3200" dirty="0"/>
                  <a:t>New row arrives – store it</a:t>
                </a:r>
              </a:p>
              <a:p>
                <a:pPr marL="457200" indent="-457200">
                  <a:buClr>
                    <a:schemeClr val="tx1"/>
                  </a:buClr>
                  <a:buFont typeface="Wingdings" panose="05000000000000000000" pitchFamily="2" charset="2"/>
                  <a:buChar char="v"/>
                </a:pPr>
                <a:r>
                  <a:rPr lang="en-US" sz="3200" dirty="0"/>
                  <a:t>For each sampled (and rescaled)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sample the row 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𝑖</m:t>
                        </m:r>
                      </m:sub>
                    </m:sSub>
                  </m:oMath>
                </a14:m>
                <a:r>
                  <a:rPr lang="en-US" sz="3200" dirty="0"/>
                  <a:t> ↔ </a:t>
                </a:r>
                <a:r>
                  <a:rPr lang="en-US" sz="3200" dirty="0" err="1">
                    <a:solidFill>
                      <a:srgbClr val="00B050"/>
                    </a:solidFill>
                  </a:rPr>
                  <a:t>downsampling</a:t>
                </a:r>
                <a:endParaRPr lang="en-US" sz="3200" dirty="0"/>
              </a:p>
            </p:txBody>
          </p:sp>
        </mc:Choice>
        <mc:Fallback xmlns="">
          <p:sp>
            <p:nvSpPr>
              <p:cNvPr id="39" name="Rectangle 38">
                <a:extLst>
                  <a:ext uri="{FF2B5EF4-FFF2-40B4-BE49-F238E27FC236}">
                    <a16:creationId xmlns:a16="http://schemas.microsoft.com/office/drawing/2014/main" id="{5930F5FC-F931-4415-8791-E85731A90A78}"/>
                  </a:ext>
                </a:extLst>
              </p:cNvPr>
              <p:cNvSpPr>
                <a:spLocks noRot="1" noChangeAspect="1" noMove="1" noResize="1" noEditPoints="1" noAdjustHandles="1" noChangeArrowheads="1" noChangeShapeType="1" noTextEdit="1"/>
              </p:cNvSpPr>
              <p:nvPr/>
            </p:nvSpPr>
            <p:spPr>
              <a:xfrm>
                <a:off x="21128202" y="22045360"/>
                <a:ext cx="5148975" cy="3539430"/>
              </a:xfrm>
              <a:prstGeom prst="rect">
                <a:avLst/>
              </a:prstGeom>
              <a:blipFill>
                <a:blip r:embed="rId45"/>
                <a:stretch>
                  <a:fillRect l="-2722" t="-2238" b="-48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AFDF3287-B3ED-4611-A05E-DF0BAF2FEFCA}"/>
                  </a:ext>
                </a:extLst>
              </p:cNvPr>
              <p:cNvSpPr/>
              <p:nvPr/>
            </p:nvSpPr>
            <p:spPr>
              <a:xfrm>
                <a:off x="26656433" y="22962827"/>
                <a:ext cx="5413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𝐴</m:t>
                      </m:r>
                    </m:oMath>
                  </m:oMathPara>
                </a14:m>
                <a:endParaRPr lang="en-US" dirty="0">
                  <a:solidFill>
                    <a:srgbClr val="C00000"/>
                  </a:solidFill>
                </a:endParaRPr>
              </a:p>
            </p:txBody>
          </p:sp>
        </mc:Choice>
        <mc:Fallback xmlns="">
          <p:sp>
            <p:nvSpPr>
              <p:cNvPr id="87" name="Rectangle 86">
                <a:extLst>
                  <a:ext uri="{FF2B5EF4-FFF2-40B4-BE49-F238E27FC236}">
                    <a16:creationId xmlns:a16="http://schemas.microsoft.com/office/drawing/2014/main" id="{AFDF3287-B3ED-4611-A05E-DF0BAF2FEFCA}"/>
                  </a:ext>
                </a:extLst>
              </p:cNvPr>
              <p:cNvSpPr>
                <a:spLocks noRot="1" noChangeAspect="1" noMove="1" noResize="1" noEditPoints="1" noAdjustHandles="1" noChangeArrowheads="1" noChangeShapeType="1" noTextEdit="1"/>
              </p:cNvSpPr>
              <p:nvPr/>
            </p:nvSpPr>
            <p:spPr>
              <a:xfrm>
                <a:off x="26656433" y="22962827"/>
                <a:ext cx="541367" cy="584775"/>
              </a:xfrm>
              <a:prstGeom prst="rect">
                <a:avLst/>
              </a:prstGeom>
              <a:blipFill>
                <a:blip r:embed="rId46"/>
                <a:stretch>
                  <a:fillRect/>
                </a:stretch>
              </a:blipFill>
            </p:spPr>
            <p:txBody>
              <a:bodyPr/>
              <a:lstStyle/>
              <a:p>
                <a:r>
                  <a:rPr lang="en-US">
                    <a:noFill/>
                  </a:rPr>
                  <a:t> </a:t>
                </a:r>
              </a:p>
            </p:txBody>
          </p:sp>
        </mc:Fallback>
      </mc:AlternateContent>
      <p:sp>
        <p:nvSpPr>
          <p:cNvPr id="88" name="Rectangle 87">
            <a:extLst>
              <a:ext uri="{FF2B5EF4-FFF2-40B4-BE49-F238E27FC236}">
                <a16:creationId xmlns:a16="http://schemas.microsoft.com/office/drawing/2014/main" id="{86D5BBC8-377E-450A-8170-C7CB1B2F0188}"/>
              </a:ext>
            </a:extLst>
          </p:cNvPr>
          <p:cNvSpPr/>
          <p:nvPr/>
        </p:nvSpPr>
        <p:spPr>
          <a:xfrm>
            <a:off x="27532866" y="22670358"/>
            <a:ext cx="2067907" cy="183428"/>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494F41F-D56D-4B34-B238-A2619DF59850}"/>
              </a:ext>
            </a:extLst>
          </p:cNvPr>
          <p:cNvSpPr/>
          <p:nvPr/>
        </p:nvSpPr>
        <p:spPr>
          <a:xfrm>
            <a:off x="27532864" y="22266702"/>
            <a:ext cx="2067907" cy="183428"/>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D63E8B9-BCA7-4F44-91D1-49EEE5A2A3C4}"/>
              </a:ext>
            </a:extLst>
          </p:cNvPr>
          <p:cNvSpPr/>
          <p:nvPr/>
        </p:nvSpPr>
        <p:spPr>
          <a:xfrm>
            <a:off x="27532864" y="25215935"/>
            <a:ext cx="2067907" cy="183428"/>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87E5443-79E1-4309-9AF4-15A68FA36572}"/>
              </a:ext>
            </a:extLst>
          </p:cNvPr>
          <p:cNvSpPr/>
          <p:nvPr/>
        </p:nvSpPr>
        <p:spPr>
          <a:xfrm>
            <a:off x="27404100" y="22246491"/>
            <a:ext cx="2362611" cy="2949233"/>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4A53E665-E037-4586-A1FA-D82565AEDA08}"/>
              </a:ext>
            </a:extLst>
          </p:cNvPr>
          <p:cNvSpPr/>
          <p:nvPr/>
        </p:nvSpPr>
        <p:spPr>
          <a:xfrm>
            <a:off x="27404100" y="23241739"/>
            <a:ext cx="2362611" cy="1953985"/>
          </a:xfrm>
          <a:prstGeom prst="rect">
            <a:avLst/>
          </a:prstGeom>
          <a:noFill/>
          <a:ln w="571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Rectangle 92">
                <a:extLst>
                  <a:ext uri="{FF2B5EF4-FFF2-40B4-BE49-F238E27FC236}">
                    <a16:creationId xmlns:a16="http://schemas.microsoft.com/office/drawing/2014/main" id="{485C0ADD-5969-4D42-89BC-6D0375319A8C}"/>
                  </a:ext>
                </a:extLst>
              </p:cNvPr>
              <p:cNvSpPr/>
              <p:nvPr/>
            </p:nvSpPr>
            <p:spPr>
              <a:xfrm>
                <a:off x="29821035" y="25076816"/>
                <a:ext cx="48385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𝑟</m:t>
                          </m:r>
                        </m:e>
                        <m:sub>
                          <m:r>
                            <a:rPr lang="en-US" sz="2400" b="0" i="1" smtClean="0">
                              <a:solidFill>
                                <a:srgbClr val="C00000"/>
                              </a:solidFill>
                              <a:latin typeface="Cambria Math" panose="02040503050406030204" pitchFamily="18" charset="0"/>
                            </a:rPr>
                            <m:t>𝑡</m:t>
                          </m:r>
                        </m:sub>
                      </m:sSub>
                    </m:oMath>
                  </m:oMathPara>
                </a14:m>
                <a:endParaRPr lang="en-US" sz="2400" dirty="0">
                  <a:solidFill>
                    <a:srgbClr val="C00000"/>
                  </a:solidFill>
                </a:endParaRPr>
              </a:p>
            </p:txBody>
          </p:sp>
        </mc:Choice>
        <mc:Fallback xmlns="">
          <p:sp>
            <p:nvSpPr>
              <p:cNvPr id="93" name="Rectangle 92">
                <a:extLst>
                  <a:ext uri="{FF2B5EF4-FFF2-40B4-BE49-F238E27FC236}">
                    <a16:creationId xmlns:a16="http://schemas.microsoft.com/office/drawing/2014/main" id="{485C0ADD-5969-4D42-89BC-6D0375319A8C}"/>
                  </a:ext>
                </a:extLst>
              </p:cNvPr>
              <p:cNvSpPr>
                <a:spLocks noRot="1" noChangeAspect="1" noMove="1" noResize="1" noEditPoints="1" noAdjustHandles="1" noChangeArrowheads="1" noChangeShapeType="1" noTextEdit="1"/>
              </p:cNvSpPr>
              <p:nvPr/>
            </p:nvSpPr>
            <p:spPr>
              <a:xfrm>
                <a:off x="29821035" y="25076816"/>
                <a:ext cx="483850" cy="461665"/>
              </a:xfrm>
              <a:prstGeom prst="rect">
                <a:avLst/>
              </a:prstGeom>
              <a:blipFill>
                <a:blip r:embed="rId47"/>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Rectangle 93">
                <a:extLst>
                  <a:ext uri="{FF2B5EF4-FFF2-40B4-BE49-F238E27FC236}">
                    <a16:creationId xmlns:a16="http://schemas.microsoft.com/office/drawing/2014/main" id="{B5D69BAA-29F8-4ACE-82AA-98BFB3FCACD8}"/>
                  </a:ext>
                </a:extLst>
              </p:cNvPr>
              <p:cNvSpPr/>
              <p:nvPr/>
            </p:nvSpPr>
            <p:spPr>
              <a:xfrm>
                <a:off x="29757626" y="24055770"/>
                <a:ext cx="55797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𝐵</m:t>
                      </m:r>
                    </m:oMath>
                  </m:oMathPara>
                </a14:m>
                <a:endParaRPr lang="en-US" dirty="0">
                  <a:solidFill>
                    <a:srgbClr val="C00000"/>
                  </a:solidFill>
                </a:endParaRPr>
              </a:p>
            </p:txBody>
          </p:sp>
        </mc:Choice>
        <mc:Fallback xmlns="">
          <p:sp>
            <p:nvSpPr>
              <p:cNvPr id="94" name="Rectangle 93">
                <a:extLst>
                  <a:ext uri="{FF2B5EF4-FFF2-40B4-BE49-F238E27FC236}">
                    <a16:creationId xmlns:a16="http://schemas.microsoft.com/office/drawing/2014/main" id="{B5D69BAA-29F8-4ACE-82AA-98BFB3FCACD8}"/>
                  </a:ext>
                </a:extLst>
              </p:cNvPr>
              <p:cNvSpPr>
                <a:spLocks noRot="1" noChangeAspect="1" noMove="1" noResize="1" noEditPoints="1" noAdjustHandles="1" noChangeArrowheads="1" noChangeShapeType="1" noTextEdit="1"/>
              </p:cNvSpPr>
              <p:nvPr/>
            </p:nvSpPr>
            <p:spPr>
              <a:xfrm>
                <a:off x="29757626" y="24055770"/>
                <a:ext cx="557973" cy="584775"/>
              </a:xfrm>
              <a:prstGeom prst="rect">
                <a:avLst/>
              </a:prstGeom>
              <a:blipFill>
                <a:blip r:embed="rId4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a:extLst>
                  <a:ext uri="{FF2B5EF4-FFF2-40B4-BE49-F238E27FC236}">
                    <a16:creationId xmlns:a16="http://schemas.microsoft.com/office/drawing/2014/main" id="{FEF2A0E3-B694-401D-900B-9A777E48CD80}"/>
                  </a:ext>
                </a:extLst>
              </p:cNvPr>
              <p:cNvSpPr/>
              <p:nvPr/>
            </p:nvSpPr>
            <p:spPr>
              <a:xfrm>
                <a:off x="29787643" y="23124268"/>
                <a:ext cx="5241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𝑖</m:t>
                          </m:r>
                        </m:sub>
                      </m:sSub>
                    </m:oMath>
                  </m:oMathPara>
                </a14:m>
                <a:endParaRPr lang="en-US" sz="2400" dirty="0">
                  <a:solidFill>
                    <a:srgbClr val="C00000"/>
                  </a:solidFill>
                </a:endParaRPr>
              </a:p>
            </p:txBody>
          </p:sp>
        </mc:Choice>
        <mc:Fallback xmlns="">
          <p:sp>
            <p:nvSpPr>
              <p:cNvPr id="95" name="Rectangle 94">
                <a:extLst>
                  <a:ext uri="{FF2B5EF4-FFF2-40B4-BE49-F238E27FC236}">
                    <a16:creationId xmlns:a16="http://schemas.microsoft.com/office/drawing/2014/main" id="{FEF2A0E3-B694-401D-900B-9A777E48CD80}"/>
                  </a:ext>
                </a:extLst>
              </p:cNvPr>
              <p:cNvSpPr>
                <a:spLocks noRot="1" noChangeAspect="1" noMove="1" noResize="1" noEditPoints="1" noAdjustHandles="1" noChangeArrowheads="1" noChangeShapeType="1" noTextEdit="1"/>
              </p:cNvSpPr>
              <p:nvPr/>
            </p:nvSpPr>
            <p:spPr>
              <a:xfrm>
                <a:off x="29787643" y="23124268"/>
                <a:ext cx="524118" cy="461665"/>
              </a:xfrm>
              <a:prstGeom prst="rect">
                <a:avLst/>
              </a:prstGeom>
              <a:blipFill>
                <a:blip r:embed="rId49"/>
                <a:stretch>
                  <a:fillRect b="-2632"/>
                </a:stretch>
              </a:blipFill>
            </p:spPr>
            <p:txBody>
              <a:bodyPr/>
              <a:lstStyle/>
              <a:p>
                <a:r>
                  <a:rPr lang="en-US">
                    <a:noFill/>
                  </a:rPr>
                  <a:t> </a:t>
                </a:r>
              </a:p>
            </p:txBody>
          </p:sp>
        </mc:Fallback>
      </mc:AlternateContent>
      <p:sp>
        <p:nvSpPr>
          <p:cNvPr id="96" name="Rectangle 95">
            <a:extLst>
              <a:ext uri="{FF2B5EF4-FFF2-40B4-BE49-F238E27FC236}">
                <a16:creationId xmlns:a16="http://schemas.microsoft.com/office/drawing/2014/main" id="{9586899F-0663-4FFB-B216-51F6A98F970B}"/>
              </a:ext>
            </a:extLst>
          </p:cNvPr>
          <p:cNvSpPr/>
          <p:nvPr/>
        </p:nvSpPr>
        <p:spPr>
          <a:xfrm>
            <a:off x="27532866" y="23255215"/>
            <a:ext cx="2067907" cy="183428"/>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1DD88FD-6E4A-41C2-BFCB-E88FE9BCC654}"/>
              </a:ext>
            </a:extLst>
          </p:cNvPr>
          <p:cNvSpPr/>
          <p:nvPr/>
        </p:nvSpPr>
        <p:spPr>
          <a:xfrm>
            <a:off x="27532865" y="23879100"/>
            <a:ext cx="2067907" cy="183428"/>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395465A-EE53-4116-8F43-A8E5D8FB4DD5}"/>
              </a:ext>
            </a:extLst>
          </p:cNvPr>
          <p:cNvSpPr/>
          <p:nvPr/>
        </p:nvSpPr>
        <p:spPr>
          <a:xfrm>
            <a:off x="27532864" y="24327198"/>
            <a:ext cx="2067907" cy="183428"/>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2DF9239E-6F75-4D4A-8A70-31D7965E1904}"/>
              </a:ext>
            </a:extLst>
          </p:cNvPr>
          <p:cNvSpPr/>
          <p:nvPr/>
        </p:nvSpPr>
        <p:spPr>
          <a:xfrm>
            <a:off x="27532864" y="24744113"/>
            <a:ext cx="2067907" cy="183428"/>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Rectangle 99">
                <a:extLst>
                  <a:ext uri="{FF2B5EF4-FFF2-40B4-BE49-F238E27FC236}">
                    <a16:creationId xmlns:a16="http://schemas.microsoft.com/office/drawing/2014/main" id="{AB86FD24-0BB8-4057-A5E8-99F29F49A7AC}"/>
                  </a:ext>
                </a:extLst>
              </p:cNvPr>
              <p:cNvSpPr/>
              <p:nvPr/>
            </p:nvSpPr>
            <p:spPr>
              <a:xfrm>
                <a:off x="26680187" y="24062528"/>
                <a:ext cx="557973" cy="5937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B050"/>
                              </a:solidFill>
                              <a:latin typeface="Cambria Math" panose="02040503050406030204" pitchFamily="18" charset="0"/>
                            </a:rPr>
                          </m:ctrlPr>
                        </m:accPr>
                        <m:e>
                          <m:r>
                            <a:rPr lang="en-US" sz="3200" b="0" i="1" smtClean="0">
                              <a:solidFill>
                                <a:srgbClr val="00B050"/>
                              </a:solidFill>
                              <a:latin typeface="Cambria Math" panose="02040503050406030204" pitchFamily="18" charset="0"/>
                            </a:rPr>
                            <m:t>𝐵</m:t>
                          </m:r>
                        </m:e>
                      </m:acc>
                    </m:oMath>
                  </m:oMathPara>
                </a14:m>
                <a:endParaRPr lang="en-US" dirty="0">
                  <a:solidFill>
                    <a:srgbClr val="C00000"/>
                  </a:solidFill>
                </a:endParaRPr>
              </a:p>
            </p:txBody>
          </p:sp>
        </mc:Choice>
        <mc:Fallback xmlns="">
          <p:sp>
            <p:nvSpPr>
              <p:cNvPr id="100" name="Rectangle 99">
                <a:extLst>
                  <a:ext uri="{FF2B5EF4-FFF2-40B4-BE49-F238E27FC236}">
                    <a16:creationId xmlns:a16="http://schemas.microsoft.com/office/drawing/2014/main" id="{AB86FD24-0BB8-4057-A5E8-99F29F49A7AC}"/>
                  </a:ext>
                </a:extLst>
              </p:cNvPr>
              <p:cNvSpPr>
                <a:spLocks noRot="1" noChangeAspect="1" noMove="1" noResize="1" noEditPoints="1" noAdjustHandles="1" noChangeArrowheads="1" noChangeShapeType="1" noTextEdit="1"/>
              </p:cNvSpPr>
              <p:nvPr/>
            </p:nvSpPr>
            <p:spPr>
              <a:xfrm>
                <a:off x="26680187" y="24062528"/>
                <a:ext cx="557973" cy="593752"/>
              </a:xfrm>
              <a:prstGeom prst="rect">
                <a:avLst/>
              </a:prstGeom>
              <a:blipFill>
                <a:blip r:embed="rId5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404873AE-54E5-479B-AA3A-8F5703F3916C}"/>
                  </a:ext>
                </a:extLst>
              </p:cNvPr>
              <p:cNvSpPr/>
              <p:nvPr/>
            </p:nvSpPr>
            <p:spPr>
              <a:xfrm>
                <a:off x="25722157" y="24090568"/>
                <a:ext cx="540917" cy="5949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chemeClr val="accent1"/>
                              </a:solidFill>
                              <a:latin typeface="Cambria Math" panose="02040503050406030204" pitchFamily="18" charset="0"/>
                            </a:rPr>
                          </m:ctrlPr>
                        </m:accPr>
                        <m:e>
                          <m:r>
                            <a:rPr lang="en-US" sz="3200" b="0" i="1" smtClean="0">
                              <a:solidFill>
                                <a:schemeClr val="accent1"/>
                              </a:solidFill>
                              <a:latin typeface="Cambria Math" panose="02040503050406030204" pitchFamily="18" charset="0"/>
                            </a:rPr>
                            <m:t>𝐶</m:t>
                          </m:r>
                        </m:e>
                      </m:acc>
                    </m:oMath>
                  </m:oMathPara>
                </a14:m>
                <a:endParaRPr lang="en-US" dirty="0">
                  <a:solidFill>
                    <a:schemeClr val="accent1"/>
                  </a:solidFill>
                </a:endParaRPr>
              </a:p>
            </p:txBody>
          </p:sp>
        </mc:Choice>
        <mc:Fallback xmlns="">
          <p:sp>
            <p:nvSpPr>
              <p:cNvPr id="101" name="Rectangle 100">
                <a:extLst>
                  <a:ext uri="{FF2B5EF4-FFF2-40B4-BE49-F238E27FC236}">
                    <a16:creationId xmlns:a16="http://schemas.microsoft.com/office/drawing/2014/main" id="{404873AE-54E5-479B-AA3A-8F5703F3916C}"/>
                  </a:ext>
                </a:extLst>
              </p:cNvPr>
              <p:cNvSpPr>
                <a:spLocks noRot="1" noChangeAspect="1" noMove="1" noResize="1" noEditPoints="1" noAdjustHandles="1" noChangeArrowheads="1" noChangeShapeType="1" noTextEdit="1"/>
              </p:cNvSpPr>
              <p:nvPr/>
            </p:nvSpPr>
            <p:spPr>
              <a:xfrm>
                <a:off x="25722157" y="24090568"/>
                <a:ext cx="540917" cy="594971"/>
              </a:xfrm>
              <a:prstGeom prst="rect">
                <a:avLst/>
              </a:prstGeom>
              <a:blipFill>
                <a:blip r:embed="rId51"/>
                <a:stretch>
                  <a:fillRect/>
                </a:stretch>
              </a:blipFill>
            </p:spPr>
            <p:txBody>
              <a:bodyPr/>
              <a:lstStyle/>
              <a:p>
                <a:r>
                  <a:rPr lang="en-US">
                    <a:noFill/>
                  </a:rPr>
                  <a:t> </a:t>
                </a:r>
              </a:p>
            </p:txBody>
          </p:sp>
        </mc:Fallback>
      </mc:AlternateContent>
      <p:cxnSp>
        <p:nvCxnSpPr>
          <p:cNvPr id="102" name="Straight Arrow Connector 101">
            <a:extLst>
              <a:ext uri="{FF2B5EF4-FFF2-40B4-BE49-F238E27FC236}">
                <a16:creationId xmlns:a16="http://schemas.microsoft.com/office/drawing/2014/main" id="{6F805E9A-7AC1-4A6F-8A5E-274C2ECA819D}"/>
              </a:ext>
            </a:extLst>
          </p:cNvPr>
          <p:cNvCxnSpPr>
            <a:stCxn id="101" idx="3"/>
          </p:cNvCxnSpPr>
          <p:nvPr/>
        </p:nvCxnSpPr>
        <p:spPr>
          <a:xfrm flipV="1">
            <a:off x="26263074" y="23466683"/>
            <a:ext cx="1145419" cy="9213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3" name="Straight Arrow Connector 102">
            <a:extLst>
              <a:ext uri="{FF2B5EF4-FFF2-40B4-BE49-F238E27FC236}">
                <a16:creationId xmlns:a16="http://schemas.microsoft.com/office/drawing/2014/main" id="{FC4C6895-1735-4909-8815-682CA0AC6BCB}"/>
              </a:ext>
            </a:extLst>
          </p:cNvPr>
          <p:cNvCxnSpPr>
            <a:cxnSpLocks/>
            <a:stCxn id="101" idx="3"/>
          </p:cNvCxnSpPr>
          <p:nvPr/>
        </p:nvCxnSpPr>
        <p:spPr>
          <a:xfrm>
            <a:off x="26263074" y="24388054"/>
            <a:ext cx="1213513" cy="9201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4" name="Straight Arrow Connector 103">
            <a:extLst>
              <a:ext uri="{FF2B5EF4-FFF2-40B4-BE49-F238E27FC236}">
                <a16:creationId xmlns:a16="http://schemas.microsoft.com/office/drawing/2014/main" id="{0AC9337E-687C-4C9A-9A23-D9E5AE01B59B}"/>
              </a:ext>
            </a:extLst>
          </p:cNvPr>
          <p:cNvCxnSpPr>
            <a:cxnSpLocks/>
            <a:stCxn id="101" idx="3"/>
          </p:cNvCxnSpPr>
          <p:nvPr/>
        </p:nvCxnSpPr>
        <p:spPr>
          <a:xfrm flipV="1">
            <a:off x="26263074" y="23964839"/>
            <a:ext cx="1213513" cy="4232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5" name="Straight Arrow Connector 104">
            <a:extLst>
              <a:ext uri="{FF2B5EF4-FFF2-40B4-BE49-F238E27FC236}">
                <a16:creationId xmlns:a16="http://schemas.microsoft.com/office/drawing/2014/main" id="{A60B03F8-1859-41E3-9C09-5C9549728223}"/>
              </a:ext>
            </a:extLst>
          </p:cNvPr>
          <p:cNvCxnSpPr>
            <a:cxnSpLocks/>
            <a:stCxn id="101" idx="3"/>
          </p:cNvCxnSpPr>
          <p:nvPr/>
        </p:nvCxnSpPr>
        <p:spPr>
          <a:xfrm>
            <a:off x="26263074" y="24388054"/>
            <a:ext cx="1213513" cy="4600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08" name="Text Placeholder 8">
                <a:extLst>
                  <a:ext uri="{FF2B5EF4-FFF2-40B4-BE49-F238E27FC236}">
                    <a16:creationId xmlns:a16="http://schemas.microsoft.com/office/drawing/2014/main" id="{95B274F0-059D-493E-B298-04F4CFFAB8DB}"/>
                  </a:ext>
                </a:extLst>
              </p:cNvPr>
              <p:cNvSpPr txBox="1">
                <a:spLocks/>
              </p:cNvSpPr>
              <p:nvPr/>
            </p:nvSpPr>
            <p:spPr>
              <a:xfrm>
                <a:off x="30792679" y="6118167"/>
                <a:ext cx="9420819" cy="14297931"/>
              </a:xfrm>
              <a:prstGeom prst="rect">
                <a:avLst/>
              </a:prstGeom>
            </p:spPr>
            <p:txBody>
              <a:bodyPr wrap="square" lIns="228589" tIns="228589" rIns="228589" bIns="228589">
                <a:spAutoFit/>
              </a:bodyPr>
              <a:lstStyle>
                <a:lvl1pPr marL="0" indent="0" algn="l" defTabSz="4114594" rtl="0" eaLnBrk="1" latinLnBrk="0" hangingPunct="1">
                  <a:spcBef>
                    <a:spcPct val="20000"/>
                  </a:spcBef>
                  <a:buFont typeface="Arial" pitchFamily="34" charset="0"/>
                  <a:buNone/>
                  <a:defRPr sz="2344" kern="1200">
                    <a:solidFill>
                      <a:schemeClr val="accent5">
                        <a:lumMod val="50000"/>
                      </a:schemeClr>
                    </a:solidFill>
                    <a:latin typeface="Times New Roman" pitchFamily="18" charset="0"/>
                    <a:ea typeface="+mn-ea"/>
                    <a:cs typeface="Times New Roman" pitchFamily="18" charset="0"/>
                  </a:defRPr>
                </a:lvl1pPr>
                <a:lvl2pPr marL="1392961" indent="-535754"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2pPr>
                <a:lvl3pPr marL="1928716" indent="-535754"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3pPr>
                <a:lvl4pPr marL="2518046" indent="-589330"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4pPr>
                <a:lvl5pPr marL="2946650" indent="-428603" algn="l" defTabSz="4114594" rtl="0" eaLnBrk="1" latinLnBrk="0" hangingPunct="1">
                  <a:spcBef>
                    <a:spcPct val="20000"/>
                  </a:spcBef>
                  <a:buFont typeface="Arial" pitchFamily="34" charset="0"/>
                  <a:buChar char="»"/>
                  <a:defRPr sz="2344" kern="1200">
                    <a:solidFill>
                      <a:schemeClr val="tx1"/>
                    </a:solidFill>
                    <a:latin typeface="Trebuchet MS" pitchFamily="34" charset="0"/>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a:lstStyle>
              <a:p>
                <a:pPr marL="457200" indent="-457200">
                  <a:buClr>
                    <a:schemeClr val="tx1"/>
                  </a:buClr>
                  <a:buFont typeface="Wingdings" panose="05000000000000000000" pitchFamily="2" charset="2"/>
                  <a:buChar char="v"/>
                </a:pPr>
                <a:r>
                  <a:rPr lang="en-US" sz="3200" dirty="0">
                    <a:solidFill>
                      <a:srgbClr val="00B050"/>
                    </a:solidFill>
                  </a:rPr>
                  <a:t>Reverse online leverage score</a:t>
                </a:r>
                <a:r>
                  <a:rPr lang="en-US" sz="3200" dirty="0"/>
                  <a:t>: Sample each row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oMath>
                </a14:m>
                <a:r>
                  <a:rPr lang="en-US" sz="3200" dirty="0"/>
                  <a:t> with probability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𝑝</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𝑖</m:t>
                        </m:r>
                      </m:sub>
                    </m:sSub>
                  </m:oMath>
                </a14:m>
                <a:r>
                  <a:rPr lang="en-US" sz="3200" dirty="0">
                    <a:solidFill>
                      <a:srgbClr val="C00000"/>
                    </a:solidFill>
                  </a:rPr>
                  <a:t> </a:t>
                </a:r>
                <a14:m>
                  <m:oMath xmlns:m="http://schemas.openxmlformats.org/officeDocument/2006/math">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Sub>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𝐵</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𝐵</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𝜆</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𝐼</m:t>
                                </m:r>
                              </m:e>
                              <m:sub>
                                <m:r>
                                  <a:rPr lang="en-US" sz="3200" i="1">
                                    <a:solidFill>
                                      <a:srgbClr val="C00000"/>
                                    </a:solidFill>
                                    <a:latin typeface="Cambria Math" panose="02040503050406030204" pitchFamily="18" charset="0"/>
                                  </a:rPr>
                                  <m:t>𝑛</m:t>
                                </m:r>
                              </m:sub>
                            </m:sSub>
                          </m:e>
                        </m:d>
                      </m:e>
                      <m:sup>
                        <m:r>
                          <a:rPr lang="en-US" sz="3200" i="1">
                            <a:solidFill>
                              <a:srgbClr val="C00000"/>
                            </a:solidFill>
                            <a:latin typeface="Cambria Math" panose="02040503050406030204" pitchFamily="18" charset="0"/>
                          </a:rPr>
                          <m:t>−1</m:t>
                        </m:r>
                      </m:sup>
                    </m:sSup>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𝑖</m:t>
                        </m:r>
                      </m:sub>
                      <m:sup>
                        <m:r>
                          <a:rPr lang="en-US" sz="3200" i="1">
                            <a:solidFill>
                              <a:srgbClr val="C00000"/>
                            </a:solidFill>
                            <a:latin typeface="Cambria Math" panose="02040503050406030204" pitchFamily="18" charset="0"/>
                          </a:rPr>
                          <m:t>⊤</m:t>
                        </m:r>
                      </m:sup>
                    </m:sSubSup>
                  </m:oMath>
                </a14:m>
                <a:endParaRPr lang="en-US" sz="3200" dirty="0"/>
              </a:p>
              <a:p>
                <a:pPr marL="457200" indent="-457200">
                  <a:buClr>
                    <a:schemeClr val="tx1"/>
                  </a:buClr>
                  <a:buFont typeface="Wingdings" panose="05000000000000000000" pitchFamily="2" charset="2"/>
                  <a:buChar char="v"/>
                </a:pPr>
                <a:r>
                  <a:rPr lang="en-US" sz="3200" dirty="0">
                    <a:solidFill>
                      <a:srgbClr val="FF0000"/>
                    </a:solidFill>
                  </a:rPr>
                  <a:t>Issues</a:t>
                </a:r>
                <a:r>
                  <a:rPr lang="en-US" sz="3200" dirty="0"/>
                  <a:t>: Compute </a:t>
                </a:r>
                <a14:m>
                  <m:oMath xmlns:m="http://schemas.openxmlformats.org/officeDocument/2006/math">
                    <m:r>
                      <a:rPr lang="en-US" sz="3200" i="1">
                        <a:solidFill>
                          <a:srgbClr val="C00000"/>
                        </a:solidFill>
                        <a:latin typeface="Cambria Math" panose="02040503050406030204" pitchFamily="18" charset="0"/>
                      </a:rPr>
                      <m:t>𝜆</m:t>
                    </m:r>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𝐴</m:t>
                                    </m:r>
                                  </m:e>
                                  <m:sub>
                                    <m:r>
                                      <a:rPr lang="en-US" sz="3200" i="1">
                                        <a:solidFill>
                                          <a:srgbClr val="C00000"/>
                                        </a:solidFill>
                                        <a:latin typeface="Cambria Math" panose="02040503050406030204" pitchFamily="18" charset="0"/>
                                      </a:rPr>
                                      <m:t>𝑘</m:t>
                                    </m:r>
                                  </m:sub>
                                </m:sSub>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num>
                      <m:den>
                        <m:r>
                          <a:rPr lang="en-US" sz="3200" i="1">
                            <a:solidFill>
                              <a:srgbClr val="C00000"/>
                            </a:solidFill>
                            <a:latin typeface="Cambria Math" panose="02040503050406030204" pitchFamily="18" charset="0"/>
                          </a:rPr>
                          <m:t>𝑘</m:t>
                        </m:r>
                      </m:den>
                    </m:f>
                  </m:oMath>
                </a14:m>
                <a:r>
                  <a:rPr lang="en-US" sz="3200" dirty="0"/>
                  <a:t>, Bound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𝑖</m:t>
                        </m:r>
                      </m:sub>
                    </m:sSub>
                  </m:oMath>
                </a14:m>
                <a:endParaRPr lang="en-US" sz="3200" dirty="0"/>
              </a:p>
              <a:p>
                <a:pPr marL="457200" indent="-457200">
                  <a:buClr>
                    <a:schemeClr val="tx1"/>
                  </a:buClr>
                  <a:buFont typeface="Wingdings" panose="05000000000000000000" pitchFamily="2" charset="2"/>
                  <a:buChar char="v"/>
                </a:pPr>
                <a:r>
                  <a:rPr lang="en-US" sz="3200" dirty="0">
                    <a:solidFill>
                      <a:srgbClr val="00B050"/>
                    </a:solidFill>
                  </a:rPr>
                  <a:t>Observation</a:t>
                </a:r>
                <a:r>
                  <a:rPr lang="en-US" sz="3200" dirty="0"/>
                  <a:t>: it suffices to have a constant factor approximation of </a:t>
                </a:r>
                <a14:m>
                  <m:oMath xmlns:m="http://schemas.openxmlformats.org/officeDocument/2006/math">
                    <m:r>
                      <a:rPr lang="en-US" sz="3200" i="1">
                        <a:solidFill>
                          <a:srgbClr val="C00000"/>
                        </a:solidFill>
                        <a:latin typeface="Cambria Math" panose="02040503050406030204" pitchFamily="18" charset="0"/>
                      </a:rPr>
                      <m:t>𝜆</m:t>
                    </m:r>
                    <m:r>
                      <a:rPr lang="en-US" sz="3200" i="1">
                        <a:solidFill>
                          <a:srgbClr val="C00000"/>
                        </a:solidFill>
                        <a:latin typeface="Cambria Math" panose="02040503050406030204" pitchFamily="18" charset="0"/>
                      </a:rPr>
                      <m:t>=</m:t>
                    </m:r>
                    <m:f>
                      <m:fPr>
                        <m:ctrlPr>
                          <a:rPr lang="en-US" sz="3200" i="1">
                            <a:solidFill>
                              <a:srgbClr val="C00000"/>
                            </a:solidFill>
                            <a:latin typeface="Cambria Math" panose="02040503050406030204" pitchFamily="18" charset="0"/>
                          </a:rPr>
                        </m:ctrlPr>
                      </m:fPr>
                      <m:num>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𝐴</m:t>
                                    </m:r>
                                  </m:e>
                                  <m:sub>
                                    <m:r>
                                      <a:rPr lang="en-US" sz="3200" i="1">
                                        <a:solidFill>
                                          <a:srgbClr val="C00000"/>
                                        </a:solidFill>
                                        <a:latin typeface="Cambria Math" panose="02040503050406030204" pitchFamily="18" charset="0"/>
                                      </a:rPr>
                                      <m:t>𝑘</m:t>
                                    </m:r>
                                  </m:sub>
                                </m:sSub>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num>
                      <m:den>
                        <m:r>
                          <a:rPr lang="en-US" sz="3200" i="1">
                            <a:solidFill>
                              <a:srgbClr val="C00000"/>
                            </a:solidFill>
                            <a:latin typeface="Cambria Math" panose="02040503050406030204" pitchFamily="18" charset="0"/>
                          </a:rPr>
                          <m:t>𝑘</m:t>
                        </m:r>
                      </m:den>
                    </m:f>
                  </m:oMath>
                </a14:m>
                <a:endParaRPr lang="en-US" sz="3200" dirty="0"/>
              </a:p>
              <a:p>
                <a:pPr>
                  <a:buClr>
                    <a:schemeClr val="tx1"/>
                  </a:buClr>
                  <a:buFont typeface="Wingdings" panose="05000000000000000000" pitchFamily="2" charset="2"/>
                  <a:buChar char="v"/>
                </a:pPr>
                <a:r>
                  <a:rPr lang="en-US" sz="3200" dirty="0"/>
                  <a:t> Use projection-cost preserving sketch </a:t>
                </a:r>
                <a:r>
                  <a:rPr lang="en-US" sz="3200" dirty="0">
                    <a:solidFill>
                      <a:srgbClr val="00B0F0"/>
                    </a:solidFill>
                  </a:rPr>
                  <a:t>[CEMMP15] </a:t>
                </a:r>
                <a:r>
                  <a:rPr lang="en-US" sz="3200" dirty="0"/>
                  <a:t>to reduce the dimension of each row and feed reduced rows into spectral approximation algorithm</a:t>
                </a:r>
                <a:endParaRPr lang="en-US" sz="3200" dirty="0">
                  <a:solidFill>
                    <a:schemeClr val="tx1"/>
                  </a:solidFill>
                </a:endParaRPr>
              </a:p>
              <a:p>
                <a:pPr>
                  <a:buClr>
                    <a:schemeClr val="tx1"/>
                  </a:buClr>
                  <a:buFont typeface="Wingdings" panose="05000000000000000000" pitchFamily="2" charset="2"/>
                  <a:buChar char="v"/>
                </a:pPr>
                <a:r>
                  <a:rPr lang="en-US" sz="3200" dirty="0">
                    <a:solidFill>
                      <a:schemeClr val="tx1"/>
                    </a:solidFill>
                  </a:rPr>
                  <a:t> Space used by the algorithm → Bounding the sum of the reverse online leverage scores</a:t>
                </a:r>
              </a:p>
              <a:p>
                <a:pPr>
                  <a:buClr>
                    <a:schemeClr val="tx1"/>
                  </a:buClr>
                  <a:buFont typeface="Wingdings" panose="05000000000000000000" pitchFamily="2" charset="2"/>
                  <a:buChar char="v"/>
                </a:pPr>
                <a:endParaRPr lang="en-US" sz="3200" dirty="0">
                  <a:solidFill>
                    <a:schemeClr val="tx1"/>
                  </a:solidFill>
                </a:endParaRPr>
              </a:p>
              <a:p>
                <a:pPr>
                  <a:buClr>
                    <a:schemeClr val="tx1"/>
                  </a:buClr>
                  <a:buFont typeface="Wingdings" panose="05000000000000000000" pitchFamily="2" charset="2"/>
                  <a:buChar char="v"/>
                </a:pPr>
                <a:endParaRPr lang="en-US" sz="2400" dirty="0">
                  <a:solidFill>
                    <a:srgbClr val="00B0F0"/>
                  </a:solidFill>
                </a:endParaRPr>
              </a:p>
              <a:p>
                <a:pPr>
                  <a:buClr>
                    <a:schemeClr val="tx1"/>
                  </a:buClr>
                  <a:buFont typeface="Wingdings" panose="05000000000000000000" pitchFamily="2" charset="2"/>
                  <a:buChar char="v"/>
                </a:pPr>
                <a:endParaRPr lang="en-US" sz="2400" dirty="0">
                  <a:solidFill>
                    <a:srgbClr val="00B0F0"/>
                  </a:solidFill>
                </a:endParaRPr>
              </a:p>
              <a:p>
                <a:pPr>
                  <a:buClr>
                    <a:schemeClr val="tx1"/>
                  </a:buClr>
                  <a:buFont typeface="Wingdings" panose="05000000000000000000" pitchFamily="2" charset="2"/>
                  <a:buChar char="v"/>
                </a:pPr>
                <a:endParaRPr lang="en-US" sz="2400" dirty="0">
                  <a:solidFill>
                    <a:srgbClr val="00B0F0"/>
                  </a:solidFill>
                </a:endParaRPr>
              </a:p>
              <a:p>
                <a:pPr>
                  <a:buClr>
                    <a:schemeClr val="tx1"/>
                  </a:buClr>
                </a:pPr>
                <a:endParaRPr lang="en-US" sz="2400" dirty="0">
                  <a:solidFill>
                    <a:srgbClr val="00B0F0"/>
                  </a:solidFill>
                </a:endParaRPr>
              </a:p>
              <a:p>
                <a:pPr>
                  <a:buClr>
                    <a:schemeClr val="tx1"/>
                  </a:buClr>
                </a:pPr>
                <a:endParaRPr lang="en-US" sz="2000" dirty="0">
                  <a:solidFill>
                    <a:srgbClr val="C00000"/>
                  </a:solidFill>
                  <a:latin typeface="Cambria Math" panose="02040503050406030204" pitchFamily="18" charset="0"/>
                </a:endParaRPr>
              </a:p>
              <a:p>
                <a:pPr marL="457200" indent="-457200">
                  <a:buClr>
                    <a:schemeClr val="tx1"/>
                  </a:buClr>
                  <a:buFont typeface="Wingdings" panose="05000000000000000000" pitchFamily="2" charset="2"/>
                  <a:buChar char="v"/>
                </a:pPr>
                <a:r>
                  <a:rPr lang="en-US" sz="3200" dirty="0"/>
                  <a:t>Small singular values:</a:t>
                </a:r>
                <a:r>
                  <a:rPr lang="en-US" sz="3200" dirty="0">
                    <a:solidFill>
                      <a:srgbClr val="C00000"/>
                    </a:solidFill>
                  </a:rPr>
                  <a:t>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𝜎</m:t>
                        </m:r>
                      </m:e>
                      <m:sub>
                        <m:r>
                          <a:rPr lang="en-US" sz="3200" i="1">
                            <a:solidFill>
                              <a:srgbClr val="C00000"/>
                            </a:solidFill>
                            <a:latin typeface="Cambria Math" panose="02040503050406030204" pitchFamily="18" charset="0"/>
                          </a:rPr>
                          <m:t>𝑘</m:t>
                        </m:r>
                        <m:r>
                          <a:rPr lang="en-US" sz="3200" i="1">
                            <a:solidFill>
                              <a:srgbClr val="C00000"/>
                            </a:solidFill>
                            <a:latin typeface="Cambria Math" panose="02040503050406030204" pitchFamily="18" charset="0"/>
                          </a:rPr>
                          <m:t>+1</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𝜎</m:t>
                        </m:r>
                      </m:e>
                      <m:sub>
                        <m:r>
                          <a:rPr lang="en-US" sz="3200" i="1">
                            <a:solidFill>
                              <a:srgbClr val="C00000"/>
                            </a:solidFill>
                            <a:latin typeface="Cambria Math" panose="02040503050406030204" pitchFamily="18" charset="0"/>
                          </a:rPr>
                          <m:t>𝑛</m:t>
                        </m:r>
                      </m:sub>
                    </m:sSub>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𝐴</m:t>
                                </m:r>
                              </m:e>
                              <m:sub>
                                <m:r>
                                  <a:rPr lang="en-US" sz="3200" i="1">
                                    <a:solidFill>
                                      <a:srgbClr val="C00000"/>
                                    </a:solidFill>
                                    <a:latin typeface="Cambria Math" panose="02040503050406030204" pitchFamily="18" charset="0"/>
                                  </a:rPr>
                                  <m:t>𝑘</m:t>
                                </m:r>
                              </m:sub>
                            </m:sSub>
                          </m:e>
                        </m:d>
                      </m:e>
                      <m:sub>
                        <m:r>
                          <a:rPr lang="en-US" sz="3200" i="1">
                            <a:solidFill>
                              <a:srgbClr val="C00000"/>
                            </a:solidFill>
                            <a:latin typeface="Cambria Math" panose="02040503050406030204" pitchFamily="18" charset="0"/>
                          </a:rPr>
                          <m:t>𝐹</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𝜆</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𝑘</m:t>
                    </m:r>
                    <m:r>
                      <a:rPr lang="en-US" sz="3200" i="1">
                        <a:solidFill>
                          <a:srgbClr val="C00000"/>
                        </a:solidFill>
                        <a:latin typeface="Cambria Math" panose="02040503050406030204" pitchFamily="18" charset="0"/>
                      </a:rPr>
                      <m:t>)</m:t>
                    </m:r>
                  </m:oMath>
                </a14:m>
                <a:endParaRPr lang="en-US" sz="3200" dirty="0"/>
              </a:p>
              <a:p>
                <a:pPr marL="457200" indent="-457200">
                  <a:buClr>
                    <a:schemeClr val="tx1"/>
                  </a:buClr>
                  <a:buFont typeface="Wingdings" panose="05000000000000000000" pitchFamily="2" charset="2"/>
                  <a:buChar char="v"/>
                </a:pPr>
                <a:r>
                  <a:rPr lang="en-US" sz="3200" dirty="0"/>
                  <a:t>By AM-GM,</a:t>
                </a:r>
              </a:p>
              <a:p>
                <a:pPr>
                  <a:buClr>
                    <a:schemeClr val="tx1"/>
                  </a:buClr>
                </a:pPr>
                <a:endParaRPr lang="en-US" sz="2800" dirty="0"/>
              </a:p>
              <a:p>
                <a:pPr marL="457200" indent="-457200">
                  <a:buClr>
                    <a:schemeClr val="tx1"/>
                  </a:buClr>
                  <a:buFont typeface="Wingdings" panose="05000000000000000000" pitchFamily="2" charset="2"/>
                  <a:buChar char="v"/>
                </a:pPr>
                <a:r>
                  <a:rPr lang="en-US" sz="3200" dirty="0"/>
                  <a:t>Large singular values: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𝜎</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𝜆</m:t>
                    </m:r>
                  </m:oMath>
                </a14:m>
                <a:r>
                  <a:rPr lang="en-US" sz="3200" dirty="0"/>
                  <a:t> for </a:t>
                </a:r>
                <a14:m>
                  <m:oMath xmlns:m="http://schemas.openxmlformats.org/officeDocument/2006/math">
                    <m:r>
                      <a:rPr lang="en-US" sz="3200">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𝑖</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𝑘</m:t>
                    </m:r>
                  </m:oMath>
                </a14:m>
                <a:endParaRPr lang="en-US" sz="3200" dirty="0"/>
              </a:p>
              <a:p>
                <a:pPr>
                  <a:buClr>
                    <a:schemeClr val="tx1"/>
                  </a:buClr>
                </a:pPr>
                <a14:m>
                  <m:oMathPara xmlns:m="http://schemas.openxmlformats.org/officeDocument/2006/math">
                    <m:oMathParaPr>
                      <m:jc m:val="center"/>
                    </m:oMathParaPr>
                    <m:oMath xmlns:m="http://schemas.openxmlformats.org/officeDocument/2006/math">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r>
                            <a:rPr lang="en-US" sz="3200">
                              <a:solidFill>
                                <a:srgbClr val="C00000"/>
                              </a:solidFill>
                              <a:latin typeface="Cambria Math" panose="02040503050406030204" pitchFamily="18" charset="0"/>
                            </a:rPr>
                            <m:t> </m:t>
                          </m:r>
                          <m:r>
                            <m:rPr>
                              <m:sty m:val="p"/>
                            </m:rPr>
                            <a:rPr lang="en-US" sz="3200">
                              <a:solidFill>
                                <a:srgbClr val="C00000"/>
                              </a:solidFill>
                              <a:latin typeface="Cambria Math" panose="02040503050406030204" pitchFamily="18" charset="0"/>
                            </a:rPr>
                            <m:t>det</m:t>
                          </m:r>
                        </m:fName>
                        <m:e>
                          <m:r>
                            <a:rPr lang="en-US" sz="3200" i="1">
                              <a:solidFill>
                                <a:srgbClr val="C00000"/>
                              </a:solidFill>
                              <a:latin typeface="Cambria Math" panose="02040503050406030204" pitchFamily="18" charset="0"/>
                            </a:rPr>
                            <m:t>(</m:t>
                          </m:r>
                        </m:e>
                      </m:func>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𝐴</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𝜆</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𝐼</m:t>
                          </m:r>
                        </m:e>
                        <m:sub>
                          <m:r>
                            <a:rPr lang="en-US" sz="3200" i="1">
                              <a:solidFill>
                                <a:srgbClr val="C00000"/>
                              </a:solidFill>
                              <a:latin typeface="Cambria Math" panose="02040503050406030204" pitchFamily="18" charset="0"/>
                            </a:rPr>
                            <m:t>𝑛</m:t>
                          </m:r>
                        </m:sub>
                      </m:sSub>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𝑂</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𝑘</m:t>
                      </m:r>
                      <m:r>
                        <a:rPr lang="en-US" sz="3200" i="1">
                          <a:solidFill>
                            <a:srgbClr val="C00000"/>
                          </a:solidFill>
                          <a:latin typeface="Cambria Math" panose="02040503050406030204" pitchFamily="18" charset="0"/>
                        </a:rPr>
                        <m:t> </m:t>
                      </m:r>
                      <m:r>
                        <m:rPr>
                          <m:sty m:val="p"/>
                        </m:rPr>
                        <a:rPr lang="en-US" sz="3200">
                          <a:solidFill>
                            <a:srgbClr val="C00000"/>
                          </a:solidFill>
                          <a:latin typeface="Cambria Math" panose="02040503050406030204" pitchFamily="18" charset="0"/>
                        </a:rPr>
                        <m:t>log</m:t>
                      </m:r>
                      <m:r>
                        <a:rPr lang="en-US" sz="3200">
                          <a:solidFill>
                            <a:srgbClr val="C00000"/>
                          </a:solidFill>
                          <a:latin typeface="Cambria Math" panose="02040503050406030204" pitchFamily="18" charset="0"/>
                        </a:rPr>
                        <m:t> </m:t>
                      </m:r>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oMath>
                  </m:oMathPara>
                </a14:m>
                <a:endParaRPr lang="en-US" sz="3200" dirty="0"/>
              </a:p>
              <a:p>
                <a:pPr marL="457200" indent="-457200">
                  <a:buClr>
                    <a:schemeClr val="tx1"/>
                  </a:buClr>
                  <a:buFont typeface="Wingdings" panose="05000000000000000000" pitchFamily="2" charset="2"/>
                  <a:buChar char="v"/>
                </a:pP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𝜏</m:t>
                        </m:r>
                      </m:e>
                      <m:sub>
                        <m:r>
                          <a:rPr lang="en-US" sz="3200" i="1">
                            <a:solidFill>
                              <a:srgbClr val="C00000"/>
                            </a:solidFill>
                            <a:latin typeface="Cambria Math" panose="02040503050406030204" pitchFamily="18" charset="0"/>
                          </a:rPr>
                          <m:t>𝑖</m:t>
                        </m:r>
                      </m:sub>
                    </m:sSub>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𝑂</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𝑘</m:t>
                    </m:r>
                    <m:r>
                      <a:rPr lang="en-US" sz="3200" i="1">
                        <a:solidFill>
                          <a:srgbClr val="C00000"/>
                        </a:solidFill>
                        <a:latin typeface="Cambria Math" panose="02040503050406030204" pitchFamily="18" charset="0"/>
                      </a:rPr>
                      <m:t> </m:t>
                    </m:r>
                    <m:r>
                      <m:rPr>
                        <m:sty m:val="p"/>
                      </m:rPr>
                      <a:rPr lang="en-US" sz="3200">
                        <a:solidFill>
                          <a:srgbClr val="C00000"/>
                        </a:solidFill>
                        <a:latin typeface="Cambria Math" panose="02040503050406030204" pitchFamily="18" charset="0"/>
                      </a:rPr>
                      <m:t>log</m:t>
                    </m:r>
                    <m:r>
                      <a:rPr lang="en-US" sz="3200">
                        <a:solidFill>
                          <a:srgbClr val="C00000"/>
                        </a:solidFill>
                        <a:latin typeface="Cambria Math" panose="02040503050406030204" pitchFamily="18" charset="0"/>
                      </a:rPr>
                      <m:t> </m:t>
                    </m:r>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oMath>
                </a14:m>
                <a:endParaRPr lang="en-US" sz="3200" dirty="0"/>
              </a:p>
              <a:p>
                <a:pPr marL="457200" indent="-457200">
                  <a:buClr>
                    <a:schemeClr val="tx1"/>
                  </a:buClr>
                  <a:buFont typeface="Wingdings" panose="05000000000000000000" pitchFamily="2" charset="2"/>
                  <a:buChar char="v"/>
                </a:pPr>
                <a:r>
                  <a:rPr lang="en-US" sz="3200" dirty="0"/>
                  <a:t>Also gives a space efficient </a:t>
                </a:r>
                <a:r>
                  <a:rPr lang="en-US" sz="3200" i="1" dirty="0">
                    <a:solidFill>
                      <a:srgbClr val="7030A0"/>
                    </a:solidFill>
                  </a:rPr>
                  <a:t>online</a:t>
                </a:r>
                <a:r>
                  <a:rPr lang="en-US" sz="3200" dirty="0"/>
                  <a:t> algorithm for low-rank approximation!</a:t>
                </a:r>
                <a:endParaRPr lang="en-US" sz="3200" dirty="0">
                  <a:solidFill>
                    <a:srgbClr val="00B0F0"/>
                  </a:solidFill>
                </a:endParaRPr>
              </a:p>
            </p:txBody>
          </p:sp>
        </mc:Choice>
        <mc:Fallback xmlns="">
          <p:sp>
            <p:nvSpPr>
              <p:cNvPr id="108" name="Text Placeholder 8">
                <a:extLst>
                  <a:ext uri="{FF2B5EF4-FFF2-40B4-BE49-F238E27FC236}">
                    <a16:creationId xmlns:a16="http://schemas.microsoft.com/office/drawing/2014/main" id="{95B274F0-059D-493E-B298-04F4CFFAB8DB}"/>
                  </a:ext>
                </a:extLst>
              </p:cNvPr>
              <p:cNvSpPr txBox="1">
                <a:spLocks noRot="1" noChangeAspect="1" noMove="1" noResize="1" noEditPoints="1" noAdjustHandles="1" noChangeArrowheads="1" noChangeShapeType="1" noTextEdit="1"/>
              </p:cNvSpPr>
              <p:nvPr/>
            </p:nvSpPr>
            <p:spPr>
              <a:xfrm>
                <a:off x="30792679" y="6118167"/>
                <a:ext cx="9420819" cy="14297931"/>
              </a:xfrm>
              <a:prstGeom prst="rect">
                <a:avLst/>
              </a:prstGeom>
              <a:blipFill>
                <a:blip r:embed="rId52"/>
                <a:stretch>
                  <a:fillRect l="-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Rectangle 108">
                <a:extLst>
                  <a:ext uri="{FF2B5EF4-FFF2-40B4-BE49-F238E27FC236}">
                    <a16:creationId xmlns:a16="http://schemas.microsoft.com/office/drawing/2014/main" id="{4371C284-150A-4DD0-94AA-13FE196E815F}"/>
                  </a:ext>
                </a:extLst>
              </p:cNvPr>
              <p:cNvSpPr/>
              <p:nvPr/>
            </p:nvSpPr>
            <p:spPr>
              <a:xfrm>
                <a:off x="30525419" y="12499577"/>
                <a:ext cx="10191564" cy="467757"/>
              </a:xfrm>
              <a:prstGeom prst="rect">
                <a:avLst/>
              </a:prstGeom>
            </p:spPr>
            <p:txBody>
              <a:bodyPr wrap="square">
                <a:spAutoFit/>
              </a:bodyPr>
              <a:lstStyle/>
              <a:p>
                <a:pPr>
                  <a:buClr>
                    <a:schemeClr val="tx1"/>
                  </a:buClr>
                </a:pPr>
                <a14:m>
                  <m:oMathPara xmlns:m="http://schemas.openxmlformats.org/officeDocument/2006/math">
                    <m:oMathParaPr>
                      <m:jc m:val="centerGroup"/>
                    </m:oMathParaPr>
                    <m:oMath xmlns:m="http://schemas.openxmlformats.org/officeDocument/2006/math">
                      <m:func>
                        <m:funcPr>
                          <m:ctrlPr>
                            <a:rPr lang="en-US" sz="2300" i="1">
                              <a:solidFill>
                                <a:srgbClr val="C00000"/>
                              </a:solidFill>
                              <a:latin typeface="Cambria Math" panose="02040503050406030204" pitchFamily="18" charset="0"/>
                            </a:rPr>
                          </m:ctrlPr>
                        </m:funcPr>
                        <m:fName>
                          <m:r>
                            <m:rPr>
                              <m:sty m:val="p"/>
                            </m:rPr>
                            <a:rPr lang="en-US" sz="2300">
                              <a:solidFill>
                                <a:srgbClr val="C00000"/>
                              </a:solidFill>
                              <a:latin typeface="Cambria Math" panose="02040503050406030204" pitchFamily="18" charset="0"/>
                            </a:rPr>
                            <m:t>det</m:t>
                          </m:r>
                        </m:fName>
                        <m:e>
                          <m:d>
                            <m:dPr>
                              <m:ctrlPr>
                                <a:rPr lang="en-US" sz="2300" i="1">
                                  <a:solidFill>
                                    <a:srgbClr val="C00000"/>
                                  </a:solidFill>
                                  <a:latin typeface="Cambria Math" panose="02040503050406030204" pitchFamily="18" charset="0"/>
                                </a:rPr>
                              </m:ctrlPr>
                            </m:dPr>
                            <m:e>
                              <m:sSup>
                                <m:sSupPr>
                                  <m:ctrlPr>
                                    <a:rPr lang="en-US" sz="2300" i="1">
                                      <a:solidFill>
                                        <a:srgbClr val="C00000"/>
                                      </a:solidFill>
                                      <a:latin typeface="Cambria Math" panose="02040503050406030204" pitchFamily="18" charset="0"/>
                                    </a:rPr>
                                  </m:ctrlPr>
                                </m:sSupPr>
                                <m:e>
                                  <m:r>
                                    <a:rPr lang="en-US" sz="2300" i="1">
                                      <a:solidFill>
                                        <a:srgbClr val="C00000"/>
                                      </a:solidFill>
                                      <a:latin typeface="Cambria Math" panose="02040503050406030204" pitchFamily="18" charset="0"/>
                                    </a:rPr>
                                    <m:t>𝐴</m:t>
                                  </m:r>
                                </m:e>
                                <m:sup>
                                  <m:r>
                                    <a:rPr lang="en-US" sz="2300" i="1">
                                      <a:solidFill>
                                        <a:srgbClr val="C00000"/>
                                      </a:solidFill>
                                      <a:latin typeface="Cambria Math" panose="02040503050406030204" pitchFamily="18" charset="0"/>
                                    </a:rPr>
                                    <m:t>⊤</m:t>
                                  </m:r>
                                </m:sup>
                              </m:sSup>
                              <m:r>
                                <a:rPr lang="en-US" sz="2300" i="1">
                                  <a:solidFill>
                                    <a:srgbClr val="C00000"/>
                                  </a:solidFill>
                                  <a:latin typeface="Cambria Math" panose="02040503050406030204" pitchFamily="18" charset="0"/>
                                </a:rPr>
                                <m:t>𝐴</m:t>
                              </m:r>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e>
                      </m:func>
                      <m:r>
                        <a:rPr lang="en-US" sz="2300" i="1">
                          <a:solidFill>
                            <a:srgbClr val="C00000"/>
                          </a:solidFill>
                          <a:latin typeface="Cambria Math" panose="02040503050406030204" pitchFamily="18" charset="0"/>
                        </a:rPr>
                        <m:t>=</m:t>
                      </m:r>
                      <m:func>
                        <m:funcPr>
                          <m:ctrlPr>
                            <a:rPr lang="en-US" sz="2300" i="1">
                              <a:solidFill>
                                <a:srgbClr val="C00000"/>
                              </a:solidFill>
                              <a:latin typeface="Cambria Math" panose="02040503050406030204" pitchFamily="18" charset="0"/>
                            </a:rPr>
                          </m:ctrlPr>
                        </m:funcPr>
                        <m:fName>
                          <m:r>
                            <m:rPr>
                              <m:sty m:val="p"/>
                            </m:rPr>
                            <a:rPr lang="en-US" sz="2300">
                              <a:solidFill>
                                <a:srgbClr val="C00000"/>
                              </a:solidFill>
                              <a:latin typeface="Cambria Math" panose="02040503050406030204" pitchFamily="18" charset="0"/>
                            </a:rPr>
                            <m:t>det</m:t>
                          </m:r>
                        </m:fName>
                        <m:e>
                          <m:d>
                            <m:dPr>
                              <m:ctrlPr>
                                <a:rPr lang="en-US" sz="2300" i="1">
                                  <a:solidFill>
                                    <a:srgbClr val="C00000"/>
                                  </a:solidFill>
                                  <a:latin typeface="Cambria Math" panose="02040503050406030204" pitchFamily="18" charset="0"/>
                                </a:rPr>
                              </m:ctrlPr>
                            </m:dPr>
                            <m:e>
                              <m:sSubSup>
                                <m:sSubSupPr>
                                  <m:ctrlPr>
                                    <a:rPr lang="en-US" sz="2300" i="1">
                                      <a:solidFill>
                                        <a:srgbClr val="C00000"/>
                                      </a:solidFill>
                                      <a:latin typeface="Cambria Math" panose="02040503050406030204" pitchFamily="18" charset="0"/>
                                    </a:rPr>
                                  </m:ctrlPr>
                                </m:sSubSup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up>
                                  <m:r>
                                    <a:rPr lang="en-US" sz="2300" i="1">
                                      <a:solidFill>
                                        <a:srgbClr val="C00000"/>
                                      </a:solidFill>
                                      <a:latin typeface="Cambria Math" panose="02040503050406030204" pitchFamily="18" charset="0"/>
                                    </a:rPr>
                                    <m:t>⊤</m:t>
                                  </m:r>
                                </m:sup>
                              </m:sSubSup>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Sub>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e>
                      </m:func>
                      <m:r>
                        <a:rPr lang="en-US" sz="2300" i="1">
                          <a:solidFill>
                            <a:srgbClr val="C00000"/>
                          </a:solidFill>
                          <a:latin typeface="Cambria Math" panose="02040503050406030204" pitchFamily="18" charset="0"/>
                        </a:rPr>
                        <m:t>(1+</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𝑎</m:t>
                          </m:r>
                        </m:e>
                        <m:sub>
                          <m:r>
                            <a:rPr lang="en-US" sz="2300" i="1">
                              <a:solidFill>
                                <a:srgbClr val="C00000"/>
                              </a:solidFill>
                              <a:latin typeface="Cambria Math" panose="02040503050406030204" pitchFamily="18" charset="0"/>
                            </a:rPr>
                            <m:t>𝑊</m:t>
                          </m:r>
                        </m:sub>
                      </m:sSub>
                      <m:sSup>
                        <m:sSupPr>
                          <m:ctrlPr>
                            <a:rPr lang="en-US" sz="2300" i="1">
                              <a:solidFill>
                                <a:srgbClr val="C00000"/>
                              </a:solidFill>
                              <a:latin typeface="Cambria Math" panose="02040503050406030204" pitchFamily="18" charset="0"/>
                            </a:rPr>
                          </m:ctrlPr>
                        </m:sSupPr>
                        <m:e>
                          <m:d>
                            <m:dPr>
                              <m:ctrlPr>
                                <a:rPr lang="en-US" sz="2300" i="1">
                                  <a:solidFill>
                                    <a:srgbClr val="C00000"/>
                                  </a:solidFill>
                                  <a:latin typeface="Cambria Math" panose="02040503050406030204" pitchFamily="18" charset="0"/>
                                </a:rPr>
                              </m:ctrlPr>
                            </m:dPr>
                            <m:e>
                              <m:sSubSup>
                                <m:sSubSupPr>
                                  <m:ctrlPr>
                                    <a:rPr lang="en-US" sz="2300" i="1">
                                      <a:solidFill>
                                        <a:srgbClr val="C00000"/>
                                      </a:solidFill>
                                      <a:latin typeface="Cambria Math" panose="02040503050406030204" pitchFamily="18" charset="0"/>
                                    </a:rPr>
                                  </m:ctrlPr>
                                </m:sSubSup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up>
                                  <m:r>
                                    <a:rPr lang="en-US" sz="2300" i="1">
                                      <a:solidFill>
                                        <a:srgbClr val="C00000"/>
                                      </a:solidFill>
                                      <a:latin typeface="Cambria Math" panose="02040503050406030204" pitchFamily="18" charset="0"/>
                                    </a:rPr>
                                    <m:t>⊤</m:t>
                                  </m:r>
                                </m:sup>
                              </m:sSubSup>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Sub>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e>
                        <m:sup>
                          <m:r>
                            <a:rPr lang="en-US" sz="2300" i="1">
                              <a:solidFill>
                                <a:srgbClr val="C00000"/>
                              </a:solidFill>
                              <a:latin typeface="Cambria Math" panose="02040503050406030204" pitchFamily="18" charset="0"/>
                            </a:rPr>
                            <m:t>−1</m:t>
                          </m:r>
                        </m:sup>
                      </m:sSup>
                      <m:sSubSup>
                        <m:sSubSupPr>
                          <m:ctrlPr>
                            <a:rPr lang="en-US" sz="2300" i="1">
                              <a:solidFill>
                                <a:srgbClr val="C00000"/>
                              </a:solidFill>
                              <a:latin typeface="Cambria Math" panose="02040503050406030204" pitchFamily="18" charset="0"/>
                            </a:rPr>
                          </m:ctrlPr>
                        </m:sSubSupPr>
                        <m:e>
                          <m:r>
                            <a:rPr lang="en-US" sz="2300" i="1">
                              <a:solidFill>
                                <a:srgbClr val="C00000"/>
                              </a:solidFill>
                              <a:latin typeface="Cambria Math" panose="02040503050406030204" pitchFamily="18" charset="0"/>
                            </a:rPr>
                            <m:t>𝑎</m:t>
                          </m:r>
                        </m:e>
                        <m:sub>
                          <m:r>
                            <a:rPr lang="en-US" sz="2300" i="1">
                              <a:solidFill>
                                <a:srgbClr val="C00000"/>
                              </a:solidFill>
                              <a:latin typeface="Cambria Math" panose="02040503050406030204" pitchFamily="18" charset="0"/>
                            </a:rPr>
                            <m:t>𝑊</m:t>
                          </m:r>
                        </m:sub>
                        <m:sup>
                          <m:r>
                            <a:rPr lang="en-US" sz="2300" i="1">
                              <a:solidFill>
                                <a:srgbClr val="C00000"/>
                              </a:solidFill>
                              <a:latin typeface="Cambria Math" panose="02040503050406030204" pitchFamily="18" charset="0"/>
                            </a:rPr>
                            <m:t>⊤</m:t>
                          </m:r>
                        </m:sup>
                      </m:sSubSup>
                      <m:r>
                        <a:rPr lang="en-US" sz="2300">
                          <a:solidFill>
                            <a:srgbClr val="C00000"/>
                          </a:solidFill>
                          <a:latin typeface="Cambria Math" panose="02040503050406030204" pitchFamily="18" charset="0"/>
                        </a:rPr>
                        <m:t>)</m:t>
                      </m:r>
                    </m:oMath>
                  </m:oMathPara>
                </a14:m>
                <a:endParaRPr lang="en-US" sz="2300" dirty="0"/>
              </a:p>
            </p:txBody>
          </p:sp>
        </mc:Choice>
        <mc:Fallback xmlns="">
          <p:sp>
            <p:nvSpPr>
              <p:cNvPr id="109" name="Rectangle 108">
                <a:extLst>
                  <a:ext uri="{FF2B5EF4-FFF2-40B4-BE49-F238E27FC236}">
                    <a16:creationId xmlns:a16="http://schemas.microsoft.com/office/drawing/2014/main" id="{4371C284-150A-4DD0-94AA-13FE196E815F}"/>
                  </a:ext>
                </a:extLst>
              </p:cNvPr>
              <p:cNvSpPr>
                <a:spLocks noRot="1" noChangeAspect="1" noMove="1" noResize="1" noEditPoints="1" noAdjustHandles="1" noChangeArrowheads="1" noChangeShapeType="1" noTextEdit="1"/>
              </p:cNvSpPr>
              <p:nvPr/>
            </p:nvSpPr>
            <p:spPr>
              <a:xfrm>
                <a:off x="30525419" y="12499577"/>
                <a:ext cx="10191564" cy="467757"/>
              </a:xfrm>
              <a:prstGeom prst="rect">
                <a:avLst/>
              </a:prstGeom>
              <a:blipFill>
                <a:blip r:embed="rId53"/>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Rectangle 109">
                <a:extLst>
                  <a:ext uri="{FF2B5EF4-FFF2-40B4-BE49-F238E27FC236}">
                    <a16:creationId xmlns:a16="http://schemas.microsoft.com/office/drawing/2014/main" id="{CA2BEF1A-77D4-46F0-A64F-AA689F3FB728}"/>
                  </a:ext>
                </a:extLst>
              </p:cNvPr>
              <p:cNvSpPr/>
              <p:nvPr/>
            </p:nvSpPr>
            <p:spPr>
              <a:xfrm>
                <a:off x="32139808" y="12945511"/>
                <a:ext cx="5948039" cy="467757"/>
              </a:xfrm>
              <a:prstGeom prst="rect">
                <a:avLst/>
              </a:prstGeom>
            </p:spPr>
            <p:txBody>
              <a:bodyPr wrap="square">
                <a:spAutoFit/>
              </a:bodyPr>
              <a:lstStyle/>
              <a:p>
                <a:pPr>
                  <a:buClr>
                    <a:schemeClr val="tx1"/>
                  </a:buClr>
                </a:pPr>
                <a14:m>
                  <m:oMathPara xmlns:m="http://schemas.openxmlformats.org/officeDocument/2006/math">
                    <m:oMathParaPr>
                      <m:jc m:val="centerGroup"/>
                    </m:oMathParaPr>
                    <m:oMath xmlns:m="http://schemas.openxmlformats.org/officeDocument/2006/math">
                      <m:r>
                        <a:rPr lang="en-US" sz="2300" b="0" i="1" smtClean="0">
                          <a:solidFill>
                            <a:srgbClr val="C00000"/>
                          </a:solidFill>
                          <a:latin typeface="Cambria Math" panose="02040503050406030204" pitchFamily="18" charset="0"/>
                        </a:rPr>
                        <m:t> </m:t>
                      </m:r>
                      <m:r>
                        <a:rPr lang="en-US" sz="2300" i="1">
                          <a:solidFill>
                            <a:srgbClr val="C00000"/>
                          </a:solidFill>
                          <a:latin typeface="Cambria Math" panose="02040503050406030204" pitchFamily="18" charset="0"/>
                        </a:rPr>
                        <m:t>=</m:t>
                      </m:r>
                      <m:func>
                        <m:funcPr>
                          <m:ctrlPr>
                            <a:rPr lang="en-US" sz="2300" i="1">
                              <a:solidFill>
                                <a:srgbClr val="C00000"/>
                              </a:solidFill>
                              <a:latin typeface="Cambria Math" panose="02040503050406030204" pitchFamily="18" charset="0"/>
                            </a:rPr>
                          </m:ctrlPr>
                        </m:funcPr>
                        <m:fName>
                          <m:r>
                            <m:rPr>
                              <m:sty m:val="p"/>
                            </m:rPr>
                            <a:rPr lang="en-US" sz="2300">
                              <a:solidFill>
                                <a:srgbClr val="C00000"/>
                              </a:solidFill>
                              <a:latin typeface="Cambria Math" panose="02040503050406030204" pitchFamily="18" charset="0"/>
                            </a:rPr>
                            <m:t>det</m:t>
                          </m:r>
                        </m:fName>
                        <m:e>
                          <m:d>
                            <m:dPr>
                              <m:ctrlPr>
                                <a:rPr lang="en-US" sz="2300" i="1">
                                  <a:solidFill>
                                    <a:srgbClr val="C00000"/>
                                  </a:solidFill>
                                  <a:latin typeface="Cambria Math" panose="02040503050406030204" pitchFamily="18" charset="0"/>
                                </a:rPr>
                              </m:ctrlPr>
                            </m:dPr>
                            <m:e>
                              <m:sSubSup>
                                <m:sSubSupPr>
                                  <m:ctrlPr>
                                    <a:rPr lang="en-US" sz="2300" i="1">
                                      <a:solidFill>
                                        <a:srgbClr val="C00000"/>
                                      </a:solidFill>
                                      <a:latin typeface="Cambria Math" panose="02040503050406030204" pitchFamily="18" charset="0"/>
                                    </a:rPr>
                                  </m:ctrlPr>
                                </m:sSubSup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up>
                                  <m:r>
                                    <a:rPr lang="en-US" sz="2300" i="1">
                                      <a:solidFill>
                                        <a:srgbClr val="C00000"/>
                                      </a:solidFill>
                                      <a:latin typeface="Cambria Math" panose="02040503050406030204" pitchFamily="18" charset="0"/>
                                    </a:rPr>
                                    <m:t>⊤</m:t>
                                  </m:r>
                                </m:sup>
                              </m:sSubSup>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Sub>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e>
                      </m:func>
                      <m:r>
                        <a:rPr lang="en-US" sz="2300" i="1">
                          <a:solidFill>
                            <a:srgbClr val="C00000"/>
                          </a:solidFill>
                          <a:latin typeface="Cambria Math" panose="02040503050406030204" pitchFamily="18" charset="0"/>
                        </a:rPr>
                        <m:t>(1+</m:t>
                      </m:r>
                      <m:sSub>
                        <m:sSubPr>
                          <m:ctrlPr>
                            <a:rPr lang="en-US" sz="2300" b="0" i="1" smtClean="0">
                              <a:solidFill>
                                <a:srgbClr val="C00000"/>
                              </a:solidFill>
                              <a:latin typeface="Cambria Math" panose="02040503050406030204" pitchFamily="18" charset="0"/>
                            </a:rPr>
                          </m:ctrlPr>
                        </m:sSubPr>
                        <m:e>
                          <m:r>
                            <a:rPr lang="en-US" sz="2300" b="0" i="1" smtClean="0">
                              <a:solidFill>
                                <a:srgbClr val="C00000"/>
                              </a:solidFill>
                              <a:latin typeface="Cambria Math" panose="02040503050406030204" pitchFamily="18" charset="0"/>
                            </a:rPr>
                            <m:t>𝜏</m:t>
                          </m:r>
                        </m:e>
                        <m:sub>
                          <m:r>
                            <m:rPr>
                              <m:sty m:val="p"/>
                            </m:rPr>
                            <a:rPr lang="en-US" sz="2300" b="0" i="0" smtClean="0">
                              <a:solidFill>
                                <a:srgbClr val="C00000"/>
                              </a:solidFill>
                              <a:latin typeface="Cambria Math" panose="02040503050406030204" pitchFamily="18" charset="0"/>
                            </a:rPr>
                            <m:t>W</m:t>
                          </m:r>
                        </m:sub>
                      </m:sSub>
                      <m:r>
                        <a:rPr lang="en-US" sz="2300">
                          <a:solidFill>
                            <a:srgbClr val="C00000"/>
                          </a:solidFill>
                          <a:latin typeface="Cambria Math" panose="02040503050406030204" pitchFamily="18" charset="0"/>
                        </a:rPr>
                        <m:t>)</m:t>
                      </m:r>
                    </m:oMath>
                  </m:oMathPara>
                </a14:m>
                <a:endParaRPr lang="en-US" sz="2300" dirty="0"/>
              </a:p>
            </p:txBody>
          </p:sp>
        </mc:Choice>
        <mc:Fallback xmlns="">
          <p:sp>
            <p:nvSpPr>
              <p:cNvPr id="110" name="Rectangle 109">
                <a:extLst>
                  <a:ext uri="{FF2B5EF4-FFF2-40B4-BE49-F238E27FC236}">
                    <a16:creationId xmlns:a16="http://schemas.microsoft.com/office/drawing/2014/main" id="{CA2BEF1A-77D4-46F0-A64F-AA689F3FB728}"/>
                  </a:ext>
                </a:extLst>
              </p:cNvPr>
              <p:cNvSpPr>
                <a:spLocks noRot="1" noChangeAspect="1" noMove="1" noResize="1" noEditPoints="1" noAdjustHandles="1" noChangeArrowheads="1" noChangeShapeType="1" noTextEdit="1"/>
              </p:cNvSpPr>
              <p:nvPr/>
            </p:nvSpPr>
            <p:spPr>
              <a:xfrm>
                <a:off x="32139808" y="12945511"/>
                <a:ext cx="5948039" cy="467757"/>
              </a:xfrm>
              <a:prstGeom prst="rect">
                <a:avLst/>
              </a:prstGeom>
              <a:blipFill>
                <a:blip r:embed="rId54"/>
                <a:stretch>
                  <a:fillRect b="-14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Rectangle 110">
                <a:extLst>
                  <a:ext uri="{FF2B5EF4-FFF2-40B4-BE49-F238E27FC236}">
                    <a16:creationId xmlns:a16="http://schemas.microsoft.com/office/drawing/2014/main" id="{2AD26760-FCB3-4033-8DF6-8DAFD3190354}"/>
                  </a:ext>
                </a:extLst>
              </p:cNvPr>
              <p:cNvSpPr/>
              <p:nvPr/>
            </p:nvSpPr>
            <p:spPr>
              <a:xfrm>
                <a:off x="32332591" y="13406705"/>
                <a:ext cx="5948039" cy="509178"/>
              </a:xfrm>
              <a:prstGeom prst="rect">
                <a:avLst/>
              </a:prstGeom>
            </p:spPr>
            <p:txBody>
              <a:bodyPr wrap="square">
                <a:spAutoFit/>
              </a:bodyPr>
              <a:lstStyle/>
              <a:p>
                <a:pPr>
                  <a:buClr>
                    <a:schemeClr val="tx1"/>
                  </a:buClr>
                </a:pPr>
                <a14:m>
                  <m:oMathPara xmlns:m="http://schemas.openxmlformats.org/officeDocument/2006/math">
                    <m:oMathParaPr>
                      <m:jc m:val="centerGroup"/>
                    </m:oMathParaPr>
                    <m:oMath xmlns:m="http://schemas.openxmlformats.org/officeDocument/2006/math">
                      <m:r>
                        <a:rPr lang="en-US" sz="2300" b="0" i="1" smtClean="0">
                          <a:solidFill>
                            <a:srgbClr val="C00000"/>
                          </a:solidFill>
                          <a:latin typeface="Cambria Math" panose="02040503050406030204" pitchFamily="18" charset="0"/>
                        </a:rPr>
                        <m:t>≥</m:t>
                      </m:r>
                      <m:func>
                        <m:funcPr>
                          <m:ctrlPr>
                            <a:rPr lang="en-US" sz="2300" i="1">
                              <a:solidFill>
                                <a:srgbClr val="C00000"/>
                              </a:solidFill>
                              <a:latin typeface="Cambria Math" panose="02040503050406030204" pitchFamily="18" charset="0"/>
                            </a:rPr>
                          </m:ctrlPr>
                        </m:funcPr>
                        <m:fName>
                          <m:r>
                            <m:rPr>
                              <m:sty m:val="p"/>
                            </m:rPr>
                            <a:rPr lang="en-US" sz="2300">
                              <a:solidFill>
                                <a:srgbClr val="C00000"/>
                              </a:solidFill>
                              <a:latin typeface="Cambria Math" panose="02040503050406030204" pitchFamily="18" charset="0"/>
                            </a:rPr>
                            <m:t>det</m:t>
                          </m:r>
                        </m:fName>
                        <m:e>
                          <m:d>
                            <m:dPr>
                              <m:ctrlPr>
                                <a:rPr lang="en-US" sz="2300" i="1">
                                  <a:solidFill>
                                    <a:srgbClr val="C00000"/>
                                  </a:solidFill>
                                  <a:latin typeface="Cambria Math" panose="02040503050406030204" pitchFamily="18" charset="0"/>
                                </a:rPr>
                              </m:ctrlPr>
                            </m:dPr>
                            <m:e>
                              <m:sSubSup>
                                <m:sSubSupPr>
                                  <m:ctrlPr>
                                    <a:rPr lang="en-US" sz="2300" i="1">
                                      <a:solidFill>
                                        <a:srgbClr val="C00000"/>
                                      </a:solidFill>
                                      <a:latin typeface="Cambria Math" panose="02040503050406030204" pitchFamily="18" charset="0"/>
                                    </a:rPr>
                                  </m:ctrlPr>
                                </m:sSubSup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up>
                                  <m:r>
                                    <a:rPr lang="en-US" sz="2300" i="1">
                                      <a:solidFill>
                                        <a:srgbClr val="C00000"/>
                                      </a:solidFill>
                                      <a:latin typeface="Cambria Math" panose="02040503050406030204" pitchFamily="18" charset="0"/>
                                    </a:rPr>
                                    <m:t>⊤</m:t>
                                  </m:r>
                                </m:sup>
                              </m:sSubSup>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𝐴</m:t>
                                  </m:r>
                                </m:e>
                                <m:sub>
                                  <m:r>
                                    <a:rPr lang="en-US" sz="2300" i="1">
                                      <a:solidFill>
                                        <a:srgbClr val="C00000"/>
                                      </a:solidFill>
                                      <a:latin typeface="Cambria Math" panose="02040503050406030204" pitchFamily="18" charset="0"/>
                                    </a:rPr>
                                    <m:t>𝑊</m:t>
                                  </m:r>
                                  <m:r>
                                    <a:rPr lang="en-US" sz="2300" i="1">
                                      <a:solidFill>
                                        <a:srgbClr val="C00000"/>
                                      </a:solidFill>
                                      <a:latin typeface="Cambria Math" panose="02040503050406030204" pitchFamily="18" charset="0"/>
                                    </a:rPr>
                                    <m:t>−1</m:t>
                                  </m:r>
                                </m:sub>
                              </m:sSub>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d>
                            <m:dPr>
                              <m:ctrlPr>
                                <a:rPr lang="en-US" sz="2300" i="1" smtClean="0">
                                  <a:solidFill>
                                    <a:srgbClr val="C00000"/>
                                  </a:solidFill>
                                  <a:latin typeface="Cambria Math" panose="02040503050406030204" pitchFamily="18" charset="0"/>
                                </a:rPr>
                              </m:ctrlPr>
                            </m:dPr>
                            <m:e>
                              <m:r>
                                <a:rPr lang="en-US" sz="2300" b="0" i="1" smtClean="0">
                                  <a:solidFill>
                                    <a:srgbClr val="C00000"/>
                                  </a:solidFill>
                                  <a:latin typeface="Cambria Math" panose="02040503050406030204" pitchFamily="18" charset="0"/>
                                </a:rPr>
                                <m:t>1+</m:t>
                              </m:r>
                              <m:sSup>
                                <m:sSupPr>
                                  <m:ctrlPr>
                                    <a:rPr lang="en-US" sz="2300" b="0" i="1" smtClean="0">
                                      <a:solidFill>
                                        <a:srgbClr val="C00000"/>
                                      </a:solidFill>
                                      <a:latin typeface="Cambria Math" panose="02040503050406030204" pitchFamily="18" charset="0"/>
                                    </a:rPr>
                                  </m:ctrlPr>
                                </m:sSupPr>
                                <m:e>
                                  <m:r>
                                    <a:rPr lang="en-US" sz="2300" b="0" i="1" smtClean="0">
                                      <a:solidFill>
                                        <a:srgbClr val="C00000"/>
                                      </a:solidFill>
                                      <a:latin typeface="Cambria Math" panose="02040503050406030204" pitchFamily="18" charset="0"/>
                                    </a:rPr>
                                    <m:t>𝑒</m:t>
                                  </m:r>
                                </m:e>
                                <m:sup>
                                  <m:sSub>
                                    <m:sSubPr>
                                      <m:ctrlPr>
                                        <a:rPr lang="en-US" sz="2300" b="0" i="1" smtClean="0">
                                          <a:solidFill>
                                            <a:srgbClr val="C00000"/>
                                          </a:solidFill>
                                          <a:latin typeface="Cambria Math" panose="02040503050406030204" pitchFamily="18" charset="0"/>
                                        </a:rPr>
                                      </m:ctrlPr>
                                    </m:sSubPr>
                                    <m:e>
                                      <m:r>
                                        <a:rPr lang="en-US" sz="2300" b="0" i="1" smtClean="0">
                                          <a:solidFill>
                                            <a:srgbClr val="C00000"/>
                                          </a:solidFill>
                                          <a:latin typeface="Cambria Math" panose="02040503050406030204" pitchFamily="18" charset="0"/>
                                        </a:rPr>
                                        <m:t>𝜏</m:t>
                                      </m:r>
                                    </m:e>
                                    <m:sub>
                                      <m:r>
                                        <a:rPr lang="en-US" sz="2300" b="0" i="1" smtClean="0">
                                          <a:solidFill>
                                            <a:srgbClr val="C00000"/>
                                          </a:solidFill>
                                          <a:latin typeface="Cambria Math" panose="02040503050406030204" pitchFamily="18" charset="0"/>
                                        </a:rPr>
                                        <m:t>𝑤</m:t>
                                      </m:r>
                                    </m:sub>
                                  </m:sSub>
                                  <m:r>
                                    <a:rPr lang="en-US" sz="2300" b="0" i="1" smtClean="0">
                                      <a:solidFill>
                                        <a:srgbClr val="C00000"/>
                                      </a:solidFill>
                                      <a:latin typeface="Cambria Math" panose="02040503050406030204" pitchFamily="18" charset="0"/>
                                    </a:rPr>
                                    <m:t>/2</m:t>
                                  </m:r>
                                </m:sup>
                              </m:sSup>
                            </m:e>
                          </m:d>
                        </m:e>
                      </m:func>
                    </m:oMath>
                  </m:oMathPara>
                </a14:m>
                <a:endParaRPr lang="en-US" sz="2300" dirty="0"/>
              </a:p>
            </p:txBody>
          </p:sp>
        </mc:Choice>
        <mc:Fallback xmlns="">
          <p:sp>
            <p:nvSpPr>
              <p:cNvPr id="111" name="Rectangle 110">
                <a:extLst>
                  <a:ext uri="{FF2B5EF4-FFF2-40B4-BE49-F238E27FC236}">
                    <a16:creationId xmlns:a16="http://schemas.microsoft.com/office/drawing/2014/main" id="{2AD26760-FCB3-4033-8DF6-8DAFD3190354}"/>
                  </a:ext>
                </a:extLst>
              </p:cNvPr>
              <p:cNvSpPr>
                <a:spLocks noRot="1" noChangeAspect="1" noMove="1" noResize="1" noEditPoints="1" noAdjustHandles="1" noChangeArrowheads="1" noChangeShapeType="1" noTextEdit="1"/>
              </p:cNvSpPr>
              <p:nvPr/>
            </p:nvSpPr>
            <p:spPr>
              <a:xfrm>
                <a:off x="32332591" y="13406705"/>
                <a:ext cx="5948039" cy="509178"/>
              </a:xfrm>
              <a:prstGeom prst="rect">
                <a:avLst/>
              </a:prstGeom>
              <a:blipFill>
                <a:blip r:embed="rId5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76C0BF91-F9F1-49D3-8CDB-22065FA68760}"/>
                  </a:ext>
                </a:extLst>
              </p:cNvPr>
              <p:cNvSpPr/>
              <p:nvPr/>
            </p:nvSpPr>
            <p:spPr>
              <a:xfrm>
                <a:off x="30828341" y="13863189"/>
                <a:ext cx="3950562" cy="475451"/>
              </a:xfrm>
              <a:prstGeom prst="rect">
                <a:avLst/>
              </a:prstGeom>
            </p:spPr>
            <p:txBody>
              <a:bodyPr wrap="square">
                <a:spAutoFit/>
              </a:bodyPr>
              <a:lstStyle/>
              <a:p>
                <a:pPr>
                  <a:buClr>
                    <a:schemeClr val="tx1"/>
                  </a:buClr>
                </a:pPr>
                <a14:m>
                  <m:oMath xmlns:m="http://schemas.openxmlformats.org/officeDocument/2006/math">
                    <m:func>
                      <m:funcPr>
                        <m:ctrlPr>
                          <a:rPr lang="en-US" sz="2300" i="1" smtClean="0">
                            <a:solidFill>
                              <a:srgbClr val="C00000"/>
                            </a:solidFill>
                            <a:latin typeface="Cambria Math" panose="02040503050406030204" pitchFamily="18" charset="0"/>
                          </a:rPr>
                        </m:ctrlPr>
                      </m:funcPr>
                      <m:fName>
                        <m:r>
                          <m:rPr>
                            <m:sty m:val="p"/>
                          </m:rPr>
                          <a:rPr lang="en-US" sz="2300">
                            <a:solidFill>
                              <a:srgbClr val="C00000"/>
                            </a:solidFill>
                            <a:latin typeface="Cambria Math" panose="02040503050406030204" pitchFamily="18" charset="0"/>
                          </a:rPr>
                          <m:t>det</m:t>
                        </m:r>
                      </m:fName>
                      <m:e>
                        <m:d>
                          <m:dPr>
                            <m:ctrlPr>
                              <a:rPr lang="en-US" sz="2300" i="1">
                                <a:solidFill>
                                  <a:srgbClr val="C00000"/>
                                </a:solidFill>
                                <a:latin typeface="Cambria Math" panose="02040503050406030204" pitchFamily="18" charset="0"/>
                              </a:rPr>
                            </m:ctrlPr>
                          </m:dPr>
                          <m:e>
                            <m:sSup>
                              <m:sSupPr>
                                <m:ctrlPr>
                                  <a:rPr lang="en-US" sz="2300" i="1">
                                    <a:solidFill>
                                      <a:srgbClr val="C00000"/>
                                    </a:solidFill>
                                    <a:latin typeface="Cambria Math" panose="02040503050406030204" pitchFamily="18" charset="0"/>
                                  </a:rPr>
                                </m:ctrlPr>
                              </m:sSupPr>
                              <m:e>
                                <m:r>
                                  <a:rPr lang="en-US" sz="2300" i="1">
                                    <a:solidFill>
                                      <a:srgbClr val="C00000"/>
                                    </a:solidFill>
                                    <a:latin typeface="Cambria Math" panose="02040503050406030204" pitchFamily="18" charset="0"/>
                                  </a:rPr>
                                  <m:t>𝐴</m:t>
                                </m:r>
                              </m:e>
                              <m:sup>
                                <m:r>
                                  <a:rPr lang="en-US" sz="2300" i="1">
                                    <a:solidFill>
                                      <a:srgbClr val="C00000"/>
                                    </a:solidFill>
                                    <a:latin typeface="Cambria Math" panose="02040503050406030204" pitchFamily="18" charset="0"/>
                                  </a:rPr>
                                  <m:t>⊤</m:t>
                                </m:r>
                              </m:sup>
                            </m:sSup>
                            <m:r>
                              <a:rPr lang="en-US" sz="2300" i="1">
                                <a:solidFill>
                                  <a:srgbClr val="C00000"/>
                                </a:solidFill>
                                <a:latin typeface="Cambria Math" panose="02040503050406030204" pitchFamily="18" charset="0"/>
                              </a:rPr>
                              <m:t>𝐴</m:t>
                            </m:r>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e>
                    </m:func>
                    <m:r>
                      <a:rPr lang="en-US" sz="2300" b="0" i="1" smtClean="0">
                        <a:solidFill>
                          <a:srgbClr val="C00000"/>
                        </a:solidFill>
                        <a:latin typeface="Cambria Math" panose="02040503050406030204" pitchFamily="18" charset="0"/>
                      </a:rPr>
                      <m:t>≥</m:t>
                    </m:r>
                    <m:sSup>
                      <m:sSupPr>
                        <m:ctrlPr>
                          <a:rPr lang="en-US" sz="2300" b="0" i="1" smtClean="0">
                            <a:solidFill>
                              <a:srgbClr val="C00000"/>
                            </a:solidFill>
                            <a:latin typeface="Cambria Math" panose="02040503050406030204" pitchFamily="18" charset="0"/>
                          </a:rPr>
                        </m:ctrlPr>
                      </m:sSupPr>
                      <m:e>
                        <m:r>
                          <a:rPr lang="en-US" sz="2300" b="0" i="1" smtClean="0">
                            <a:solidFill>
                              <a:srgbClr val="C00000"/>
                            </a:solidFill>
                            <a:latin typeface="Cambria Math" panose="02040503050406030204" pitchFamily="18" charset="0"/>
                          </a:rPr>
                          <m:t>𝜆</m:t>
                        </m:r>
                      </m:e>
                      <m:sup>
                        <m:r>
                          <a:rPr lang="en-US" sz="2300" b="0" i="1" smtClean="0">
                            <a:solidFill>
                              <a:srgbClr val="C00000"/>
                            </a:solidFill>
                            <a:latin typeface="Cambria Math" panose="02040503050406030204" pitchFamily="18" charset="0"/>
                          </a:rPr>
                          <m:t>𝑛</m:t>
                        </m:r>
                      </m:sup>
                    </m:sSup>
                  </m:oMath>
                </a14:m>
                <a:r>
                  <a:rPr lang="en-US" sz="2300" dirty="0">
                    <a:solidFill>
                      <a:srgbClr val="C00000"/>
                    </a:solidFill>
                  </a:rPr>
                  <a:t> </a:t>
                </a:r>
                <a14:m>
                  <m:oMath xmlns:m="http://schemas.openxmlformats.org/officeDocument/2006/math">
                    <m:sSup>
                      <m:sSupPr>
                        <m:ctrlPr>
                          <a:rPr lang="en-US" sz="2300" i="1">
                            <a:solidFill>
                              <a:srgbClr val="C00000"/>
                            </a:solidFill>
                            <a:latin typeface="Cambria Math" panose="02040503050406030204" pitchFamily="18" charset="0"/>
                          </a:rPr>
                        </m:ctrlPr>
                      </m:sSupPr>
                      <m:e>
                        <m:r>
                          <a:rPr lang="en-US" sz="2300" i="1">
                            <a:solidFill>
                              <a:srgbClr val="C00000"/>
                            </a:solidFill>
                            <a:latin typeface="Cambria Math" panose="02040503050406030204" pitchFamily="18" charset="0"/>
                          </a:rPr>
                          <m:t>𝑒</m:t>
                        </m:r>
                      </m:e>
                      <m:sup>
                        <m:sSub>
                          <m:sSubPr>
                            <m:ctrlPr>
                              <a:rPr lang="en-US" sz="2300" i="1">
                                <a:solidFill>
                                  <a:srgbClr val="C00000"/>
                                </a:solidFill>
                                <a:latin typeface="Cambria Math" panose="02040503050406030204" pitchFamily="18" charset="0"/>
                              </a:rPr>
                            </m:ctrlPr>
                          </m:sSubPr>
                          <m:e>
                            <m:r>
                              <a:rPr lang="en-US" sz="2300" b="0" i="1" smtClean="0">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𝜏</m:t>
                            </m:r>
                          </m:e>
                          <m:sub>
                            <m:r>
                              <a:rPr lang="en-US" sz="2300" b="0" i="1" smtClean="0">
                                <a:solidFill>
                                  <a:srgbClr val="C00000"/>
                                </a:solidFill>
                                <a:latin typeface="Cambria Math" panose="02040503050406030204" pitchFamily="18" charset="0"/>
                              </a:rPr>
                              <m:t>𝑖</m:t>
                            </m:r>
                          </m:sub>
                        </m:sSub>
                        <m:r>
                          <a:rPr lang="en-US" sz="2300" i="1">
                            <a:solidFill>
                              <a:srgbClr val="C00000"/>
                            </a:solidFill>
                            <a:latin typeface="Cambria Math" panose="02040503050406030204" pitchFamily="18" charset="0"/>
                          </a:rPr>
                          <m:t>/2</m:t>
                        </m:r>
                      </m:sup>
                    </m:sSup>
                  </m:oMath>
                </a14:m>
                <a:endParaRPr lang="en-US" sz="2300" dirty="0"/>
              </a:p>
            </p:txBody>
          </p:sp>
        </mc:Choice>
        <mc:Fallback xmlns="">
          <p:sp>
            <p:nvSpPr>
              <p:cNvPr id="112" name="Rectangle 111">
                <a:extLst>
                  <a:ext uri="{FF2B5EF4-FFF2-40B4-BE49-F238E27FC236}">
                    <a16:creationId xmlns:a16="http://schemas.microsoft.com/office/drawing/2014/main" id="{76C0BF91-F9F1-49D3-8CDB-22065FA68760}"/>
                  </a:ext>
                </a:extLst>
              </p:cNvPr>
              <p:cNvSpPr>
                <a:spLocks noRot="1" noChangeAspect="1" noMove="1" noResize="1" noEditPoints="1" noAdjustHandles="1" noChangeArrowheads="1" noChangeShapeType="1" noTextEdit="1"/>
              </p:cNvSpPr>
              <p:nvPr/>
            </p:nvSpPr>
            <p:spPr>
              <a:xfrm>
                <a:off x="30828341" y="13863189"/>
                <a:ext cx="3950562" cy="475451"/>
              </a:xfrm>
              <a:prstGeom prst="rect">
                <a:avLst/>
              </a:prstGeom>
              <a:blipFill>
                <a:blip r:embed="rId56"/>
                <a:stretch>
                  <a:fillRect l="-3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Rectangle 112">
                <a:extLst>
                  <a:ext uri="{FF2B5EF4-FFF2-40B4-BE49-F238E27FC236}">
                    <a16:creationId xmlns:a16="http://schemas.microsoft.com/office/drawing/2014/main" id="{F2E971D5-3618-474B-A9DC-D0886017985D}"/>
                  </a:ext>
                </a:extLst>
              </p:cNvPr>
              <p:cNvSpPr/>
              <p:nvPr/>
            </p:nvSpPr>
            <p:spPr>
              <a:xfrm>
                <a:off x="33704715" y="16038832"/>
                <a:ext cx="6333606" cy="13188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solidFill>
                                <a:srgbClr val="C00000"/>
                              </a:solidFill>
                              <a:latin typeface="Cambria Math" panose="02040503050406030204" pitchFamily="18" charset="0"/>
                            </a:rPr>
                          </m:ctrlPr>
                        </m:naryPr>
                        <m:sub>
                          <m:r>
                            <m:rPr>
                              <m:brk m:alnAt="23"/>
                            </m:rPr>
                            <a:rPr lang="en-US" sz="2800" i="1">
                              <a:solidFill>
                                <a:srgbClr val="C00000"/>
                              </a:solidFill>
                              <a:latin typeface="Cambria Math" panose="02040503050406030204" pitchFamily="18" charset="0"/>
                            </a:rPr>
                            <m:t>𝑖</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𝑘</m:t>
                          </m:r>
                          <m:r>
                            <a:rPr lang="en-US" sz="2800" i="1">
                              <a:solidFill>
                                <a:srgbClr val="C00000"/>
                              </a:solidFill>
                              <a:latin typeface="Cambria Math" panose="02040503050406030204" pitchFamily="18" charset="0"/>
                            </a:rPr>
                            <m:t>+1</m:t>
                          </m:r>
                        </m:sub>
                        <m:sup>
                          <m:r>
                            <a:rPr lang="en-US" sz="2800" i="1">
                              <a:solidFill>
                                <a:srgbClr val="C00000"/>
                              </a:solidFill>
                              <a:latin typeface="Cambria Math" panose="02040503050406030204" pitchFamily="18" charset="0"/>
                            </a:rPr>
                            <m:t>𝑖</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𝑛</m:t>
                          </m:r>
                        </m:sup>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𝜎</m:t>
                              </m:r>
                            </m:e>
                            <m:sub>
                              <m:r>
                                <a:rPr lang="en-US" sz="2800" b="0" i="1" smtClean="0">
                                  <a:solidFill>
                                    <a:srgbClr val="C00000"/>
                                  </a:solidFill>
                                  <a:latin typeface="Cambria Math" panose="02040503050406030204" pitchFamily="18" charset="0"/>
                                </a:rPr>
                                <m:t>𝑖</m:t>
                              </m:r>
                            </m:sub>
                          </m:sSub>
                        </m:e>
                      </m:nary>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d>
                            <m:dPr>
                              <m:ctrlPr>
                                <a:rPr lang="en-US" sz="2800" b="0" i="1" smtClean="0">
                                  <a:solidFill>
                                    <a:srgbClr val="C00000"/>
                                  </a:solidFill>
                                  <a:latin typeface="Cambria Math" panose="02040503050406030204" pitchFamily="18" charset="0"/>
                                </a:rPr>
                              </m:ctrlPr>
                            </m:dPr>
                            <m:e>
                              <m:f>
                                <m:fPr>
                                  <m:ctrlPr>
                                    <a:rPr lang="en-US" sz="2800" b="0" i="1" smtClean="0">
                                      <a:solidFill>
                                        <a:srgbClr val="C00000"/>
                                      </a:solidFill>
                                      <a:latin typeface="Cambria Math" panose="02040503050406030204" pitchFamily="18" charset="0"/>
                                    </a:rPr>
                                  </m:ctrlPr>
                                </m:fPr>
                                <m:num>
                                  <m:sSubSup>
                                    <m:sSubSupPr>
                                      <m:ctrlPr>
                                        <a:rPr lang="en-US" sz="2800" i="1">
                                          <a:solidFill>
                                            <a:srgbClr val="C00000"/>
                                          </a:solidFill>
                                          <a:latin typeface="Cambria Math" panose="02040503050406030204" pitchFamily="18" charset="0"/>
                                        </a:rPr>
                                      </m:ctrlPr>
                                    </m:sSubSupPr>
                                    <m:e>
                                      <m:d>
                                        <m:dPr>
                                          <m:begChr m:val="‖"/>
                                          <m:endChr m:val="‖"/>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𝐴</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𝐴</m:t>
                                              </m:r>
                                            </m:e>
                                            <m:sub>
                                              <m:r>
                                                <a:rPr lang="en-US" sz="2800" i="1">
                                                  <a:solidFill>
                                                    <a:srgbClr val="C00000"/>
                                                  </a:solidFill>
                                                  <a:latin typeface="Cambria Math" panose="02040503050406030204" pitchFamily="18" charset="0"/>
                                                </a:rPr>
                                                <m:t>𝑘</m:t>
                                              </m:r>
                                            </m:sub>
                                          </m:sSub>
                                        </m:e>
                                      </m:d>
                                    </m:e>
                                    <m:sub>
                                      <m:r>
                                        <a:rPr lang="en-US" sz="2800" i="1">
                                          <a:solidFill>
                                            <a:srgbClr val="C00000"/>
                                          </a:solidFill>
                                          <a:latin typeface="Cambria Math" panose="02040503050406030204" pitchFamily="18" charset="0"/>
                                        </a:rPr>
                                        <m:t>𝐹</m:t>
                                      </m:r>
                                    </m:sub>
                                    <m:sup>
                                      <m:r>
                                        <a:rPr lang="en-US" sz="2800" i="1">
                                          <a:solidFill>
                                            <a:srgbClr val="C00000"/>
                                          </a:solidFill>
                                          <a:latin typeface="Cambria Math" panose="02040503050406030204" pitchFamily="18" charset="0"/>
                                        </a:rPr>
                                        <m:t>2</m:t>
                                      </m:r>
                                    </m:sup>
                                  </m:sSubSup>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𝜆</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𝑛</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𝑘</m:t>
                                      </m:r>
                                    </m:e>
                                  </m:d>
                                  <m:r>
                                    <m:rPr>
                                      <m:nor/>
                                    </m:rPr>
                                    <a:rPr lang="en-US" sz="2800" dirty="0"/>
                                    <m:t> </m:t>
                                  </m:r>
                                </m:num>
                                <m:den>
                                  <m:r>
                                    <a:rPr lang="en-US" sz="2800" b="0" i="1" smtClean="0">
                                      <a:solidFill>
                                        <a:srgbClr val="C00000"/>
                                      </a:solidFill>
                                      <a:latin typeface="Cambria Math" panose="02040503050406030204" pitchFamily="18" charset="0"/>
                                    </a:rPr>
                                    <m:t>𝑛</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𝑘</m:t>
                                  </m:r>
                                </m:den>
                              </m:f>
                            </m:e>
                          </m:d>
                        </m:e>
                        <m:sup>
                          <m:r>
                            <a:rPr lang="en-US" sz="2800" b="0" i="1" smtClean="0">
                              <a:solidFill>
                                <a:srgbClr val="C00000"/>
                              </a:solidFill>
                              <a:latin typeface="Cambria Math" panose="02040503050406030204" pitchFamily="18" charset="0"/>
                            </a:rPr>
                            <m:t>𝑛</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𝑘</m:t>
                          </m:r>
                        </m:sup>
                      </m:sSup>
                    </m:oMath>
                  </m:oMathPara>
                </a14:m>
                <a:endParaRPr lang="en-US" sz="2800" dirty="0"/>
              </a:p>
            </p:txBody>
          </p:sp>
        </mc:Choice>
        <mc:Fallback xmlns="">
          <p:sp>
            <p:nvSpPr>
              <p:cNvPr id="113" name="Rectangle 112">
                <a:extLst>
                  <a:ext uri="{FF2B5EF4-FFF2-40B4-BE49-F238E27FC236}">
                    <a16:creationId xmlns:a16="http://schemas.microsoft.com/office/drawing/2014/main" id="{F2E971D5-3618-474B-A9DC-D0886017985D}"/>
                  </a:ext>
                </a:extLst>
              </p:cNvPr>
              <p:cNvSpPr>
                <a:spLocks noRot="1" noChangeAspect="1" noMove="1" noResize="1" noEditPoints="1" noAdjustHandles="1" noChangeArrowheads="1" noChangeShapeType="1" noTextEdit="1"/>
              </p:cNvSpPr>
              <p:nvPr/>
            </p:nvSpPr>
            <p:spPr>
              <a:xfrm>
                <a:off x="33704715" y="16038832"/>
                <a:ext cx="6333606" cy="1318823"/>
              </a:xfrm>
              <a:prstGeom prst="rect">
                <a:avLst/>
              </a:prstGeom>
              <a:blipFill>
                <a:blip r:embed="rId5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5" name="Rectangle 6144">
                <a:extLst>
                  <a:ext uri="{FF2B5EF4-FFF2-40B4-BE49-F238E27FC236}">
                    <a16:creationId xmlns:a16="http://schemas.microsoft.com/office/drawing/2014/main" id="{81F200DB-5D2F-4419-A479-95764DBB3157}"/>
                  </a:ext>
                </a:extLst>
              </p:cNvPr>
              <p:cNvSpPr/>
              <p:nvPr/>
            </p:nvSpPr>
            <p:spPr>
              <a:xfrm>
                <a:off x="30794419" y="14148198"/>
                <a:ext cx="4869089" cy="9494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2300" i="1">
                              <a:solidFill>
                                <a:srgbClr val="C00000"/>
                              </a:solidFill>
                              <a:latin typeface="Cambria Math" panose="02040503050406030204" pitchFamily="18" charset="0"/>
                            </a:rPr>
                          </m:ctrlPr>
                        </m:funcPr>
                        <m:fName>
                          <m:r>
                            <m:rPr>
                              <m:sty m:val="p"/>
                            </m:rPr>
                            <a:rPr lang="en-US" sz="2300">
                              <a:solidFill>
                                <a:srgbClr val="C00000"/>
                              </a:solidFill>
                              <a:latin typeface="Cambria Math" panose="02040503050406030204" pitchFamily="18" charset="0"/>
                            </a:rPr>
                            <m:t>det</m:t>
                          </m:r>
                        </m:fName>
                        <m:e>
                          <m:d>
                            <m:dPr>
                              <m:ctrlPr>
                                <a:rPr lang="en-US" sz="2300" i="1">
                                  <a:solidFill>
                                    <a:srgbClr val="C00000"/>
                                  </a:solidFill>
                                  <a:latin typeface="Cambria Math" panose="02040503050406030204" pitchFamily="18" charset="0"/>
                                </a:rPr>
                              </m:ctrlPr>
                            </m:dPr>
                            <m:e>
                              <m:sSup>
                                <m:sSupPr>
                                  <m:ctrlPr>
                                    <a:rPr lang="en-US" sz="2300" i="1">
                                      <a:solidFill>
                                        <a:srgbClr val="C00000"/>
                                      </a:solidFill>
                                      <a:latin typeface="Cambria Math" panose="02040503050406030204" pitchFamily="18" charset="0"/>
                                    </a:rPr>
                                  </m:ctrlPr>
                                </m:sSupPr>
                                <m:e>
                                  <m:r>
                                    <a:rPr lang="en-US" sz="2300" i="1">
                                      <a:solidFill>
                                        <a:srgbClr val="C00000"/>
                                      </a:solidFill>
                                      <a:latin typeface="Cambria Math" panose="02040503050406030204" pitchFamily="18" charset="0"/>
                                    </a:rPr>
                                    <m:t>𝐴</m:t>
                                  </m:r>
                                </m:e>
                                <m:sup>
                                  <m:r>
                                    <a:rPr lang="en-US" sz="2300" i="1">
                                      <a:solidFill>
                                        <a:srgbClr val="C00000"/>
                                      </a:solidFill>
                                      <a:latin typeface="Cambria Math" panose="02040503050406030204" pitchFamily="18" charset="0"/>
                                    </a:rPr>
                                    <m:t>⊤</m:t>
                                  </m:r>
                                </m:sup>
                              </m:sSup>
                              <m:r>
                                <a:rPr lang="en-US" sz="2300" i="1">
                                  <a:solidFill>
                                    <a:srgbClr val="C00000"/>
                                  </a:solidFill>
                                  <a:latin typeface="Cambria Math" panose="02040503050406030204" pitchFamily="18" charset="0"/>
                                </a:rPr>
                                <m:t>𝐴</m:t>
                              </m:r>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e>
                          </m:d>
                        </m:e>
                      </m:func>
                      <m:r>
                        <a:rPr lang="en-US" sz="2300" i="1">
                          <a:solidFill>
                            <a:srgbClr val="C00000"/>
                          </a:solidFill>
                          <a:latin typeface="Cambria Math" panose="02040503050406030204" pitchFamily="18" charset="0"/>
                        </a:rPr>
                        <m:t>=</m:t>
                      </m:r>
                      <m:nary>
                        <m:naryPr>
                          <m:chr m:val="∏"/>
                          <m:subHide m:val="on"/>
                          <m:supHide m:val="on"/>
                          <m:ctrlPr>
                            <a:rPr lang="en-US" sz="2300" i="1">
                              <a:solidFill>
                                <a:srgbClr val="C00000"/>
                              </a:solidFill>
                              <a:latin typeface="Cambria Math" panose="02040503050406030204" pitchFamily="18" charset="0"/>
                            </a:rPr>
                          </m:ctrlPr>
                        </m:naryPr>
                        <m:sub/>
                        <m:sup/>
                        <m:e>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𝜎</m:t>
                              </m:r>
                            </m:e>
                            <m:sub>
                              <m:r>
                                <a:rPr lang="en-US" sz="2300" i="1">
                                  <a:solidFill>
                                    <a:srgbClr val="C00000"/>
                                  </a:solidFill>
                                  <a:latin typeface="Cambria Math" panose="02040503050406030204" pitchFamily="18" charset="0"/>
                                </a:rPr>
                                <m:t>𝑖</m:t>
                              </m:r>
                            </m:sub>
                          </m:sSub>
                          <m:r>
                            <a:rPr lang="en-US" sz="2300" i="1">
                              <a:solidFill>
                                <a:srgbClr val="C00000"/>
                              </a:solidFill>
                              <a:latin typeface="Cambria Math" panose="02040503050406030204" pitchFamily="18" charset="0"/>
                            </a:rPr>
                            <m:t>(</m:t>
                          </m:r>
                          <m:sSup>
                            <m:sSupPr>
                              <m:ctrlPr>
                                <a:rPr lang="en-US" sz="2300" i="1">
                                  <a:solidFill>
                                    <a:srgbClr val="C00000"/>
                                  </a:solidFill>
                                  <a:latin typeface="Cambria Math" panose="02040503050406030204" pitchFamily="18" charset="0"/>
                                </a:rPr>
                              </m:ctrlPr>
                            </m:sSupPr>
                            <m:e>
                              <m:r>
                                <a:rPr lang="en-US" sz="2300" i="1">
                                  <a:solidFill>
                                    <a:srgbClr val="C00000"/>
                                  </a:solidFill>
                                  <a:latin typeface="Cambria Math" panose="02040503050406030204" pitchFamily="18" charset="0"/>
                                </a:rPr>
                                <m:t>𝐴</m:t>
                              </m:r>
                            </m:e>
                            <m:sup>
                              <m:r>
                                <a:rPr lang="en-US" sz="2300" i="1">
                                  <a:solidFill>
                                    <a:srgbClr val="C00000"/>
                                  </a:solidFill>
                                  <a:latin typeface="Cambria Math" panose="02040503050406030204" pitchFamily="18" charset="0"/>
                                </a:rPr>
                                <m:t>⊤</m:t>
                              </m:r>
                            </m:sup>
                          </m:sSup>
                          <m:r>
                            <a:rPr lang="en-US" sz="2300" i="1">
                              <a:solidFill>
                                <a:srgbClr val="C00000"/>
                              </a:solidFill>
                              <a:latin typeface="Cambria Math" panose="02040503050406030204" pitchFamily="18" charset="0"/>
                            </a:rPr>
                            <m:t>𝐴</m:t>
                          </m:r>
                          <m:r>
                            <a:rPr lang="en-US" sz="2300" i="1">
                              <a:solidFill>
                                <a:srgbClr val="C00000"/>
                              </a:solidFill>
                              <a:latin typeface="Cambria Math" panose="02040503050406030204" pitchFamily="18" charset="0"/>
                            </a:rPr>
                            <m:t>+</m:t>
                          </m:r>
                          <m:r>
                            <a:rPr lang="en-US" sz="2300" i="1">
                              <a:solidFill>
                                <a:srgbClr val="C00000"/>
                              </a:solidFill>
                              <a:latin typeface="Cambria Math" panose="02040503050406030204" pitchFamily="18" charset="0"/>
                            </a:rPr>
                            <m:t>𝜆</m:t>
                          </m:r>
                          <m:sSub>
                            <m:sSubPr>
                              <m:ctrlPr>
                                <a:rPr lang="en-US" sz="2300" i="1">
                                  <a:solidFill>
                                    <a:srgbClr val="C00000"/>
                                  </a:solidFill>
                                  <a:latin typeface="Cambria Math" panose="02040503050406030204" pitchFamily="18" charset="0"/>
                                </a:rPr>
                              </m:ctrlPr>
                            </m:sSubPr>
                            <m:e>
                              <m:r>
                                <a:rPr lang="en-US" sz="2300" i="1">
                                  <a:solidFill>
                                    <a:srgbClr val="C00000"/>
                                  </a:solidFill>
                                  <a:latin typeface="Cambria Math" panose="02040503050406030204" pitchFamily="18" charset="0"/>
                                </a:rPr>
                                <m:t>𝐼</m:t>
                              </m:r>
                            </m:e>
                            <m:sub>
                              <m:r>
                                <a:rPr lang="en-US" sz="2300" i="1">
                                  <a:solidFill>
                                    <a:srgbClr val="C00000"/>
                                  </a:solidFill>
                                  <a:latin typeface="Cambria Math" panose="02040503050406030204" pitchFamily="18" charset="0"/>
                                </a:rPr>
                                <m:t>𝑛</m:t>
                              </m:r>
                            </m:sub>
                          </m:sSub>
                          <m:r>
                            <m:rPr>
                              <m:nor/>
                            </m:rPr>
                            <a:rPr lang="en-US" sz="2300" dirty="0">
                              <a:solidFill>
                                <a:srgbClr val="C00000"/>
                              </a:solidFill>
                              <a:latin typeface="Cambria Math" panose="02040503050406030204" pitchFamily="18" charset="0"/>
                            </a:rPr>
                            <m:t>)</m:t>
                          </m:r>
                        </m:e>
                      </m:nary>
                    </m:oMath>
                  </m:oMathPara>
                </a14:m>
                <a:endParaRPr lang="en-US" sz="2300" dirty="0"/>
              </a:p>
            </p:txBody>
          </p:sp>
        </mc:Choice>
        <mc:Fallback xmlns="">
          <p:sp>
            <p:nvSpPr>
              <p:cNvPr id="6145" name="Rectangle 6144">
                <a:extLst>
                  <a:ext uri="{FF2B5EF4-FFF2-40B4-BE49-F238E27FC236}">
                    <a16:creationId xmlns:a16="http://schemas.microsoft.com/office/drawing/2014/main" id="{81F200DB-5D2F-4419-A479-95764DBB3157}"/>
                  </a:ext>
                </a:extLst>
              </p:cNvPr>
              <p:cNvSpPr>
                <a:spLocks noRot="1" noChangeAspect="1" noMove="1" noResize="1" noEditPoints="1" noAdjustHandles="1" noChangeArrowheads="1" noChangeShapeType="1" noTextEdit="1"/>
              </p:cNvSpPr>
              <p:nvPr/>
            </p:nvSpPr>
            <p:spPr>
              <a:xfrm>
                <a:off x="30794419" y="14148198"/>
                <a:ext cx="4869089" cy="949427"/>
              </a:xfrm>
              <a:prstGeom prst="rect">
                <a:avLst/>
              </a:prstGeom>
              <a:blipFill>
                <a:blip r:embed="rId5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Rectangle 6146">
                <a:extLst>
                  <a:ext uri="{FF2B5EF4-FFF2-40B4-BE49-F238E27FC236}">
                    <a16:creationId xmlns:a16="http://schemas.microsoft.com/office/drawing/2014/main" id="{205D7BAF-3C78-4679-BE26-7391FC6073B8}"/>
                  </a:ext>
                </a:extLst>
              </p:cNvPr>
              <p:cNvSpPr/>
              <p:nvPr/>
            </p:nvSpPr>
            <p:spPr>
              <a:xfrm>
                <a:off x="30932658" y="21024882"/>
                <a:ext cx="9280840" cy="3842014"/>
              </a:xfrm>
              <a:prstGeom prst="rect">
                <a:avLst/>
              </a:prstGeom>
            </p:spPr>
            <p:txBody>
              <a:bodyPr wrap="square">
                <a:spAutoFit/>
              </a:bodyPr>
              <a:lstStyle/>
              <a:p>
                <a:pPr marL="457200" indent="-457200">
                  <a:buClr>
                    <a:schemeClr val="tx1"/>
                  </a:buClr>
                  <a:buFont typeface="Wingdings" panose="05000000000000000000" pitchFamily="2" charset="2"/>
                  <a:buChar char="v"/>
                </a:pPr>
                <a:r>
                  <a:rPr lang="en-US" sz="3200" dirty="0"/>
                  <a:t>Can show that if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𝐴𝑥</m:t>
                            </m:r>
                          </m:e>
                        </m:d>
                      </m:e>
                      <m:sub>
                        <m:r>
                          <a:rPr lang="en-US" sz="3200" i="1">
                            <a:solidFill>
                              <a:srgbClr val="C00000"/>
                            </a:solidFill>
                            <a:latin typeface="Cambria Math" panose="02040503050406030204" pitchFamily="18" charset="0"/>
                          </a:rPr>
                          <m:t>1</m:t>
                        </m:r>
                      </m:sub>
                    </m:sSub>
                  </m:oMath>
                </a14:m>
                <a:r>
                  <a:rPr lang="en-US" sz="3200" dirty="0"/>
                  <a:t> increases by </a:t>
                </a:r>
                <a14:m>
                  <m:oMath xmlns:m="http://schemas.openxmlformats.org/officeDocument/2006/math">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𝜖</m:t>
                    </m:r>
                    <m:r>
                      <a:rPr lang="en-US" sz="3200" i="1">
                        <a:solidFill>
                          <a:srgbClr val="C00000"/>
                        </a:solidFill>
                        <a:latin typeface="Cambria Math" panose="02040503050406030204" pitchFamily="18" charset="0"/>
                      </a:rPr>
                      <m:t>)</m:t>
                    </m:r>
                  </m:oMath>
                </a14:m>
                <a:r>
                  <a:rPr lang="en-US" sz="3200" dirty="0"/>
                  <a:t>, </a:t>
                </a:r>
                <a14:m>
                  <m:oMath xmlns:m="http://schemas.openxmlformats.org/officeDocument/2006/math">
                    <m:sSubSup>
                      <m:sSubSupPr>
                        <m:ctrlPr>
                          <a:rPr lang="en-US" sz="3200" i="1">
                            <a:solidFill>
                              <a:srgbClr val="C00000"/>
                            </a:solidFill>
                            <a:latin typeface="Cambria Math" panose="02040503050406030204" pitchFamily="18" charset="0"/>
                          </a:rPr>
                        </m:ctrlPr>
                      </m:sSubSupPr>
                      <m:e>
                        <m:d>
                          <m:dPr>
                            <m:begChr m:val="‖"/>
                            <m:endChr m:val="‖"/>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𝐴𝑥</m:t>
                            </m:r>
                          </m:e>
                        </m:d>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oMath>
                </a14:m>
                <a:r>
                  <a:rPr lang="en-US" sz="3200" dirty="0"/>
                  <a:t> must increase by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𝜖</m:t>
                            </m:r>
                          </m:num>
                          <m:den>
                            <m:r>
                              <m:rPr>
                                <m:sty m:val="p"/>
                              </m:rPr>
                              <a:rPr lang="en-US" sz="3200">
                                <a:solidFill>
                                  <a:srgbClr val="C00000"/>
                                </a:solidFill>
                                <a:latin typeface="Cambria Math" panose="02040503050406030204" pitchFamily="18" charset="0"/>
                              </a:rPr>
                              <m:t>poly</m:t>
                            </m:r>
                            <m:r>
                              <a:rPr lang="en-US" sz="320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𝑛</m:t>
                            </m:r>
                            <m:r>
                              <a:rPr lang="en-US" sz="3200" i="1">
                                <a:solidFill>
                                  <a:srgbClr val="C00000"/>
                                </a:solidFill>
                                <a:latin typeface="Cambria Math" panose="02040503050406030204" pitchFamily="18" charset="0"/>
                              </a:rPr>
                              <m:t>)</m:t>
                            </m:r>
                          </m:den>
                        </m:f>
                      </m:e>
                    </m:d>
                  </m:oMath>
                </a14:m>
                <a:endParaRPr lang="en-US" sz="3200" dirty="0"/>
              </a:p>
              <a:p>
                <a:pPr marL="457200" indent="-457200">
                  <a:buClr>
                    <a:schemeClr val="tx1"/>
                  </a:buClr>
                  <a:buFont typeface="Wingdings" panose="05000000000000000000" pitchFamily="2" charset="2"/>
                  <a:buChar char="v"/>
                </a:pPr>
                <a:r>
                  <a:rPr lang="en-US" sz="3200" dirty="0"/>
                  <a:t>Can use deterministic algorithm to find these breakpoints</a:t>
                </a:r>
              </a:p>
              <a:p>
                <a:pPr marL="457200" indent="-457200">
                  <a:buClr>
                    <a:schemeClr val="tx1"/>
                  </a:buClr>
                  <a:buFont typeface="Wingdings" panose="05000000000000000000" pitchFamily="2" charset="2"/>
                  <a:buChar char="v"/>
                </a:pPr>
                <a:r>
                  <a:rPr lang="en-US" sz="3200" dirty="0"/>
                  <a:t>Use separate instances of streaming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ℓ</m:t>
                        </m:r>
                      </m:e>
                      <m:sub>
                        <m:r>
                          <a:rPr lang="en-US" sz="3200" i="1">
                            <a:solidFill>
                              <a:srgbClr val="C00000"/>
                            </a:solidFill>
                            <a:latin typeface="Cambria Math" panose="02040503050406030204" pitchFamily="18" charset="0"/>
                          </a:rPr>
                          <m:t>1</m:t>
                        </m:r>
                      </m:sub>
                    </m:sSub>
                  </m:oMath>
                </a14:m>
                <a:r>
                  <a:rPr lang="en-US" sz="3200" dirty="0"/>
                  <a:t> spectral approximation algorithm starting at each of these breakpoints</a:t>
                </a:r>
                <a:endParaRPr lang="en-US" sz="3200" dirty="0">
                  <a:solidFill>
                    <a:srgbClr val="00B0F0"/>
                  </a:solidFill>
                </a:endParaRPr>
              </a:p>
            </p:txBody>
          </p:sp>
        </mc:Choice>
        <mc:Fallback xmlns="">
          <p:sp>
            <p:nvSpPr>
              <p:cNvPr id="6147" name="Rectangle 6146">
                <a:extLst>
                  <a:ext uri="{FF2B5EF4-FFF2-40B4-BE49-F238E27FC236}">
                    <a16:creationId xmlns:a16="http://schemas.microsoft.com/office/drawing/2014/main" id="{205D7BAF-3C78-4679-BE26-7391FC6073B8}"/>
                  </a:ext>
                </a:extLst>
              </p:cNvPr>
              <p:cNvSpPr>
                <a:spLocks noRot="1" noChangeAspect="1" noMove="1" noResize="1" noEditPoints="1" noAdjustHandles="1" noChangeArrowheads="1" noChangeShapeType="1" noTextEdit="1"/>
              </p:cNvSpPr>
              <p:nvPr/>
            </p:nvSpPr>
            <p:spPr>
              <a:xfrm>
                <a:off x="30932658" y="21024882"/>
                <a:ext cx="9280840" cy="3842014"/>
              </a:xfrm>
              <a:prstGeom prst="rect">
                <a:avLst/>
              </a:prstGeom>
              <a:blipFill>
                <a:blip r:embed="rId59"/>
                <a:stretch>
                  <a:fillRect l="-1445" t="-1746"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 Placeholder 24">
                <a:extLst>
                  <a:ext uri="{FF2B5EF4-FFF2-40B4-BE49-F238E27FC236}">
                    <a16:creationId xmlns:a16="http://schemas.microsoft.com/office/drawing/2014/main" id="{127B2274-89F8-4BA8-BCB1-1B9DAFBDD8FA}"/>
                  </a:ext>
                </a:extLst>
              </p:cNvPr>
              <p:cNvSpPr txBox="1">
                <a:spLocks/>
              </p:cNvSpPr>
              <p:nvPr/>
            </p:nvSpPr>
            <p:spPr>
              <a:xfrm>
                <a:off x="30673977" y="20196483"/>
                <a:ext cx="9429750" cy="725896"/>
              </a:xfrm>
              <a:prstGeom prst="rect">
                <a:avLst/>
              </a:prstGeom>
              <a:noFill/>
            </p:spPr>
            <p:txBody>
              <a:bodyPr lIns="91436" tIns="91436" rIns="91436" bIns="91436" anchor="ctr" anchorCtr="0">
                <a:spAutoFit/>
              </a:bodyPr>
              <a:lstStyle>
                <a:lvl1pPr marL="0" indent="0" algn="ctr" defTabSz="4114594" rtl="0" eaLnBrk="1" latinLnBrk="0" hangingPunct="1">
                  <a:spcBef>
                    <a:spcPct val="20000"/>
                  </a:spcBef>
                  <a:buFont typeface="Arial" pitchFamily="34" charset="0"/>
                  <a:buNone/>
                  <a:defRPr sz="3469" b="1" u="sng" kern="1200" baseline="0">
                    <a:solidFill>
                      <a:schemeClr val="accent5">
                        <a:lumMod val="50000"/>
                      </a:schemeClr>
                    </a:solidFill>
                    <a:latin typeface="+mn-lt"/>
                    <a:ea typeface="+mn-ea"/>
                    <a:cs typeface="+mn-cs"/>
                  </a:defRPr>
                </a:lvl1pPr>
                <a:lvl2pPr marL="3343108" indent="-1285810" algn="l" defTabSz="4114594" rtl="0" eaLnBrk="1" latinLnBrk="0" hangingPunct="1">
                  <a:spcBef>
                    <a:spcPct val="20000"/>
                  </a:spcBef>
                  <a:buFont typeface="Arial" pitchFamily="34" charset="0"/>
                  <a:buChar char="–"/>
                  <a:defRPr sz="12656" kern="1200">
                    <a:solidFill>
                      <a:schemeClr val="tx1"/>
                    </a:solidFill>
                    <a:latin typeface="+mn-lt"/>
                    <a:ea typeface="+mn-ea"/>
                    <a:cs typeface="+mn-cs"/>
                  </a:defRPr>
                </a:lvl2pPr>
                <a:lvl3pPr marL="5143243" indent="-1028649" algn="l" defTabSz="4114594" rtl="0" eaLnBrk="1" latinLnBrk="0" hangingPunct="1">
                  <a:spcBef>
                    <a:spcPct val="20000"/>
                  </a:spcBef>
                  <a:buFont typeface="Arial" pitchFamily="34" charset="0"/>
                  <a:buChar char="•"/>
                  <a:defRPr sz="10875" kern="1200">
                    <a:solidFill>
                      <a:schemeClr val="tx1"/>
                    </a:solidFill>
                    <a:latin typeface="+mn-lt"/>
                    <a:ea typeface="+mn-ea"/>
                    <a:cs typeface="+mn-cs"/>
                  </a:defRPr>
                </a:lvl3pPr>
                <a:lvl4pPr marL="720054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4pPr>
                <a:lvl5pPr marL="9257837"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5pPr>
                <a:lvl6pPr marL="1131513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2431"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29728"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025" indent="-1028649" algn="l" defTabSz="4114594" rtl="0" eaLnBrk="1" latinLnBrk="0" hangingPunct="1">
                  <a:spcBef>
                    <a:spcPct val="20000"/>
                  </a:spcBef>
                  <a:buFont typeface="Arial" pitchFamily="34" charset="0"/>
                  <a:buChar char="•"/>
                  <a:defRPr sz="9000" kern="1200">
                    <a:solidFill>
                      <a:schemeClr val="tx1"/>
                    </a:solidFill>
                    <a:latin typeface="+mn-lt"/>
                    <a:ea typeface="+mn-ea"/>
                    <a:cs typeface="+mn-cs"/>
                  </a:defRPr>
                </a:lvl9pPr>
              </a:lstStyle>
              <a:p>
                <a14:m>
                  <m:oMath xmlns:m="http://schemas.openxmlformats.org/officeDocument/2006/math">
                    <m:sSub>
                      <m:sSubPr>
                        <m:ctrlPr>
                          <a:rPr lang="en-US" sz="3600" b="0" i="1" smtClean="0">
                            <a:solidFill>
                              <a:srgbClr val="002060"/>
                            </a:solidFill>
                            <a:latin typeface="Cambria Math" panose="02040503050406030204" pitchFamily="18" charset="0"/>
                          </a:rPr>
                        </m:ctrlPr>
                      </m:sSubPr>
                      <m:e>
                        <m:r>
                          <a:rPr lang="en-US" sz="3600" b="0" i="1" smtClean="0">
                            <a:solidFill>
                              <a:srgbClr val="002060"/>
                            </a:solidFill>
                            <a:latin typeface="Cambria Math" panose="02040503050406030204" pitchFamily="18" charset="0"/>
                          </a:rPr>
                          <m:t>ℓ</m:t>
                        </m:r>
                      </m:e>
                      <m:sub>
                        <m:r>
                          <a:rPr lang="en-US" sz="3600" b="0" i="1" smtClean="0">
                            <a:solidFill>
                              <a:srgbClr val="002060"/>
                            </a:solidFill>
                            <a:latin typeface="Cambria Math" panose="02040503050406030204" pitchFamily="18" charset="0"/>
                          </a:rPr>
                          <m:t>1</m:t>
                        </m:r>
                      </m:sub>
                    </m:sSub>
                  </m:oMath>
                </a14:m>
                <a:r>
                  <a:rPr lang="en-US" dirty="0">
                    <a:solidFill>
                      <a:srgbClr val="002060"/>
                    </a:solidFill>
                  </a:rPr>
                  <a:t> SPECTRAL APPROXIMATION</a:t>
                </a:r>
              </a:p>
            </p:txBody>
          </p:sp>
        </mc:Choice>
        <mc:Fallback xmlns="">
          <p:sp>
            <p:nvSpPr>
              <p:cNvPr id="117" name="Text Placeholder 24">
                <a:extLst>
                  <a:ext uri="{FF2B5EF4-FFF2-40B4-BE49-F238E27FC236}">
                    <a16:creationId xmlns:a16="http://schemas.microsoft.com/office/drawing/2014/main" id="{127B2274-89F8-4BA8-BCB1-1B9DAFBDD8FA}"/>
                  </a:ext>
                </a:extLst>
              </p:cNvPr>
              <p:cNvSpPr txBox="1">
                <a:spLocks noRot="1" noChangeAspect="1" noMove="1" noResize="1" noEditPoints="1" noAdjustHandles="1" noChangeArrowheads="1" noChangeShapeType="1" noTextEdit="1"/>
              </p:cNvSpPr>
              <p:nvPr/>
            </p:nvSpPr>
            <p:spPr>
              <a:xfrm>
                <a:off x="30673977" y="20196483"/>
                <a:ext cx="9429750" cy="725896"/>
              </a:xfrm>
              <a:prstGeom prst="rect">
                <a:avLst/>
              </a:prstGeom>
              <a:blipFill>
                <a:blip r:embed="rId60"/>
                <a:stretch>
                  <a:fillRect t="-3361" b="-23529"/>
                </a:stretch>
              </a:blipFill>
            </p:spPr>
            <p:txBody>
              <a:bodyPr/>
              <a:lstStyle/>
              <a:p>
                <a:r>
                  <a:rPr lang="en-US">
                    <a:noFill/>
                  </a:rPr>
                  <a:t> </a:t>
                </a:r>
              </a:p>
            </p:txBody>
          </p:sp>
        </mc:Fallback>
      </mc:AlternateContent>
    </p:spTree>
    <p:extLst>
      <p:ext uri="{BB962C8B-B14F-4D97-AF65-F5344CB8AC3E}">
        <p14:creationId xmlns:p14="http://schemas.microsoft.com/office/powerpoint/2010/main" val="342521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6" grpId="0" animBg="1"/>
      <p:bldP spid="77" grpId="0"/>
      <p:bldP spid="78" grpId="0"/>
      <p:bldP spid="110" grpId="0"/>
      <p:bldP spid="111" grpId="0"/>
      <p:bldP spid="112" grpId="0"/>
      <p:bldP spid="113" grpId="0"/>
    </p:bld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1311</TotalTime>
  <Words>1236</Words>
  <Application>Microsoft Office PowerPoint</Application>
  <PresentationFormat>Custom</PresentationFormat>
  <Paragraphs>166</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Cambria Math</vt:lpstr>
      <vt:lpstr>Times New Roman</vt:lpstr>
      <vt:lpstr>Trebuchet MS</vt:lpstr>
      <vt:lpstr>Wingdings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samson</cp:lastModifiedBy>
  <cp:revision>110</cp:revision>
  <dcterms:created xsi:type="dcterms:W3CDTF">2012-02-03T19:11:35Z</dcterms:created>
  <dcterms:modified xsi:type="dcterms:W3CDTF">2019-04-25T01:02:23Z</dcterms:modified>
</cp:coreProperties>
</file>