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81" r:id="rId4"/>
    <p:sldId id="283" r:id="rId5"/>
    <p:sldId id="282" r:id="rId6"/>
    <p:sldId id="263" r:id="rId7"/>
    <p:sldId id="274" r:id="rId8"/>
    <p:sldId id="276" r:id="rId9"/>
    <p:sldId id="275" r:id="rId10"/>
    <p:sldId id="27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0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B032-581B-4E19-80EF-259324CAA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98709-66BE-488F-8702-54CBE1D66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CCDA-0AF5-4B59-B2C1-EBF83F9C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C1F4F-53AC-46BF-912A-FB585B22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52657-C3B9-4B3B-86D7-C2749682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C153-7137-4336-84CE-B8FA8DC0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2C0AA-0D18-4CDC-8AE8-68F2354C0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D56F-C280-46EA-A78D-EF78321F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FD90B-C9B7-4526-AA42-977FB4F8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DC1B-FF4F-432D-9DCD-4BAC6BB3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3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F62C5-CB4B-49DA-A525-BA2278657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CABA5-7ED8-462A-B9DA-BCC380906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E77F-C211-46A2-95D9-A22A5EA8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114F-64A5-48AA-83A5-E3885749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4566A-EE4C-48F2-9A62-0175A0E4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D356-F3E5-49B1-A29A-D88AB6F6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603D-FE5F-4049-BCFF-A5F2789A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9CDE-78E6-4C4E-99E1-ADF7207F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14A1-0373-481C-8F98-754D2FF8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38F28-27AA-453B-AB2F-BEB78F0E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6947-A6CC-4CF9-A61D-19294DD91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93C24-FB36-42A4-87F6-30CEE8627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A9D2-682B-4685-9435-A63B01C0A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D6A72-E777-4A2C-B87B-803FD9A2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39234-BBE7-4C59-B068-997C52CC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3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12F5-487F-4E83-8406-2ED1A329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24591-CB94-405E-B9F5-C4AC6D286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3856F-B127-46C9-B665-4044267C1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4120F-000C-4BAA-A128-78872EB1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17EC6-77DA-4BFA-B667-50E52662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C7E08-A804-4E28-93B9-A4319D21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3DF9-CCED-49DA-A5CC-C4BEA6833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F8F52-41B0-4CAE-B8EA-A8295C756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9A61F-6125-4066-A68F-340B8FD0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EE9A7-8A0D-48E9-99F1-FDD3A3E81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070DF-E5BA-4D41-A66C-A2B8C60E6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378D2-873E-4631-A651-8CCBB30D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41F2B-0FAC-4D9D-A85B-DE15E685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76BD39-8FA0-4AE4-90C0-C3E8ADF6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9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ADF3-407D-4E53-BFE0-ED028571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48537-DD69-4414-AAC4-E192442F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7F144-A586-47B7-8D6A-02FC4161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5B0E7-B40C-49DF-A818-E27FC21A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00840-95FF-4881-9DF2-953A37BE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3FAA8-DEE9-4DE8-8C69-603C8E26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0AA1-54AC-4994-9F14-81D361D7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C381-449E-452A-B091-3D55A051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CC92-EEB5-49AD-AC94-3A5B9E1A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7E853-5507-4B21-8251-081B4AA7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35CF0-E1B6-480F-A73C-1CF198C6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07156-732E-4EB6-9AF3-E36AAD43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42457-9711-4A72-B125-11449FC6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3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E889-3915-403F-9EF9-A6C9C432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D72F3-82A8-4075-B57C-40B2144C4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116AE-0D05-4115-9F16-2BA1FEFE3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5E930-7EFA-45CE-884C-70155935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A3779-93C8-4791-85F2-C730E8CB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20370-2379-454B-A390-6381EA9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5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F102F-F210-451F-BE85-3F57DF75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C7B8-96B9-451F-8208-940207B7D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CFD1-6B69-4BEB-8887-801A7193C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65F1D-9977-44D3-9195-EF45943CAF4C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B775-AF8B-4A6B-A046-3A13D0EAC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8B080-CEA8-4B2B-B010-B5301D50C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A0A4E-91CA-466F-ACE3-CE62F87B6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6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Why Randomized Numerical Linear Algebra?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Given massive sources of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Predication and Optimization</a:t>
            </a:r>
            <a:r>
              <a:rPr lang="en-US" dirty="0"/>
              <a:t>: Principle Component Analysis (PCA), Low-Rank Approximation (LRA), Regression</a:t>
            </a:r>
          </a:p>
        </p:txBody>
      </p:sp>
      <p:pic>
        <p:nvPicPr>
          <p:cNvPr id="1026" name="Picture 2" descr="Image result for netflix">
            <a:extLst>
              <a:ext uri="{FF2B5EF4-FFF2-40B4-BE49-F238E27FC236}">
                <a16:creationId xmlns:a16="http://schemas.microsoft.com/office/drawing/2014/main" id="{AE757DD7-3C6F-46FF-B8FB-51C155CD3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55" y="4389335"/>
            <a:ext cx="2823795" cy="13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028F1E-3118-4FA2-B4B1-88A3726A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2837"/>
            <a:ext cx="3228975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0914E-1A30-4A4F-8A9D-C58A8F8DD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330" y="4001294"/>
            <a:ext cx="4057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2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7E7C-AC7C-4CED-8663-42CA12E4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A290D-CAE5-42A9-A58F-37C0F3B3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1829"/>
            <a:ext cx="10048875" cy="3324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9D3D1F-A432-472D-9237-2001528FCB6C}"/>
                  </a:ext>
                </a:extLst>
              </p:cNvPr>
              <p:cNvSpPr txBox="1"/>
              <p:nvPr/>
            </p:nvSpPr>
            <p:spPr>
              <a:xfrm>
                <a:off x="960699" y="4741438"/>
                <a:ext cx="1004887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Space of algorithms, in words, with polylog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factors suppressed</a:t>
                </a:r>
                <a:endParaRPr lang="en-US" sz="2800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/>
                  <a:t>: size of window,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: approximation parameter, in \</a:t>
                </a:r>
                <a:r>
                  <a:rPr lang="en-US" sz="2800" dirty="0" err="1"/>
                  <a:t>emph</a:t>
                </a:r>
                <a:r>
                  <a:rPr lang="en-US" sz="2800" dirty="0"/>
                  <a:t>{words} of space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9D3D1F-A432-472D-9237-2001528FC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9" y="4741438"/>
                <a:ext cx="10048875" cy="1384995"/>
              </a:xfrm>
              <a:prstGeom prst="rect">
                <a:avLst/>
              </a:prstGeom>
              <a:blipFill>
                <a:blip r:embed="rId3"/>
                <a:stretch>
                  <a:fillRect l="-1274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55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Smooth 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4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Suppose we have a “smooth” function: monotonic, bounded, behaves well with the addition of each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 a number of different starting points to “sandwich” the sliding window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Number of ones in sliding window: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E342-B51D-446C-BA35-E2B8E328F2DA}"/>
              </a:ext>
            </a:extLst>
          </p:cNvPr>
          <p:cNvSpPr txBox="1"/>
          <p:nvPr/>
        </p:nvSpPr>
        <p:spPr>
          <a:xfrm>
            <a:off x="1139887" y="4086172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F2AFC1-F1D5-433A-A30F-70594FCBBED1}"/>
              </a:ext>
            </a:extLst>
          </p:cNvPr>
          <p:cNvSpPr txBox="1"/>
          <p:nvPr/>
        </p:nvSpPr>
        <p:spPr>
          <a:xfrm>
            <a:off x="1281894" y="4794058"/>
            <a:ext cx="16033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8EB92-64B4-43C8-BD4C-30A069D51EC8}"/>
              </a:ext>
            </a:extLst>
          </p:cNvPr>
          <p:cNvSpPr/>
          <p:nvPr/>
        </p:nvSpPr>
        <p:spPr>
          <a:xfrm>
            <a:off x="838200" y="47940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9406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Smooth 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4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Suppose we have a “smooth” function: monotonic, bounded, behaves well with the addition of each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 a number of different starting points to “sandwich” the sliding window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Number of ones in sliding window: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E342-B51D-446C-BA35-E2B8E328F2DA}"/>
              </a:ext>
            </a:extLst>
          </p:cNvPr>
          <p:cNvSpPr txBox="1"/>
          <p:nvPr/>
        </p:nvSpPr>
        <p:spPr>
          <a:xfrm>
            <a:off x="1139887" y="408617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1 0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B109E-50F1-4B68-BD71-4EB669514D7F}"/>
              </a:ext>
            </a:extLst>
          </p:cNvPr>
          <p:cNvSpPr txBox="1"/>
          <p:nvPr/>
        </p:nvSpPr>
        <p:spPr>
          <a:xfrm>
            <a:off x="1281894" y="4794058"/>
            <a:ext cx="578963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4AB309-83EF-408D-9B80-05A0F2D8C52C}"/>
              </a:ext>
            </a:extLst>
          </p:cNvPr>
          <p:cNvSpPr/>
          <p:nvPr/>
        </p:nvSpPr>
        <p:spPr>
          <a:xfrm>
            <a:off x="838200" y="47940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997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Smooth 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4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Suppose we have a “smooth” function: monotonic, bounded, behaves well with the addition of each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 a number of different starting points to “sandwich” the sliding window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Number of ones in sliding window: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E342-B51D-446C-BA35-E2B8E328F2DA}"/>
              </a:ext>
            </a:extLst>
          </p:cNvPr>
          <p:cNvSpPr txBox="1"/>
          <p:nvPr/>
        </p:nvSpPr>
        <p:spPr>
          <a:xfrm>
            <a:off x="1139887" y="4086172"/>
            <a:ext cx="1194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20D4C-B6EC-42ED-9E10-7375430394C4}"/>
              </a:ext>
            </a:extLst>
          </p:cNvPr>
          <p:cNvSpPr txBox="1"/>
          <p:nvPr/>
        </p:nvSpPr>
        <p:spPr>
          <a:xfrm>
            <a:off x="1281894" y="4794058"/>
            <a:ext cx="90427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76478-21D5-4864-A630-38DE26A6F060}"/>
              </a:ext>
            </a:extLst>
          </p:cNvPr>
          <p:cNvSpPr/>
          <p:nvPr/>
        </p:nvSpPr>
        <p:spPr>
          <a:xfrm>
            <a:off x="838200" y="47940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A9C16-C612-4AB0-9286-0D302D24C6C7}"/>
              </a:ext>
            </a:extLst>
          </p:cNvPr>
          <p:cNvSpPr txBox="1"/>
          <p:nvPr/>
        </p:nvSpPr>
        <p:spPr>
          <a:xfrm>
            <a:off x="1942117" y="5163390"/>
            <a:ext cx="244055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2604A-92CA-475F-8A6C-99393CE312E5}"/>
              </a:ext>
            </a:extLst>
          </p:cNvPr>
          <p:cNvSpPr/>
          <p:nvPr/>
        </p:nvSpPr>
        <p:spPr>
          <a:xfrm>
            <a:off x="838200" y="51633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8883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Smooth 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4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Suppose we have a “smooth” function: monotonic, bounded, behaves well with the addition of each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 a number of different starting points to “sandwich” the sliding window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Number of ones in sliding window: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E342-B51D-446C-BA35-E2B8E328F2DA}"/>
              </a:ext>
            </a:extLst>
          </p:cNvPr>
          <p:cNvSpPr txBox="1"/>
          <p:nvPr/>
        </p:nvSpPr>
        <p:spPr>
          <a:xfrm>
            <a:off x="1139887" y="4086172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95EB5-29DC-4265-9A5F-A8C8D44D9898}"/>
              </a:ext>
            </a:extLst>
          </p:cNvPr>
          <p:cNvSpPr txBox="1"/>
          <p:nvPr/>
        </p:nvSpPr>
        <p:spPr>
          <a:xfrm>
            <a:off x="1281894" y="4794058"/>
            <a:ext cx="125597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9F08C-1D25-4895-91F7-0A122BE51082}"/>
              </a:ext>
            </a:extLst>
          </p:cNvPr>
          <p:cNvSpPr/>
          <p:nvPr/>
        </p:nvSpPr>
        <p:spPr>
          <a:xfrm>
            <a:off x="838200" y="47940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457BB-C6EB-48EC-9403-DD62B78C6080}"/>
              </a:ext>
            </a:extLst>
          </p:cNvPr>
          <p:cNvSpPr txBox="1"/>
          <p:nvPr/>
        </p:nvSpPr>
        <p:spPr>
          <a:xfrm>
            <a:off x="1942117" y="5163390"/>
            <a:ext cx="59574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AB45A-200E-4E8A-A05F-E9BF8137BF6E}"/>
              </a:ext>
            </a:extLst>
          </p:cNvPr>
          <p:cNvSpPr/>
          <p:nvPr/>
        </p:nvSpPr>
        <p:spPr>
          <a:xfrm>
            <a:off x="838200" y="51633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4F63A-F622-4711-812B-54EA80E42033}"/>
              </a:ext>
            </a:extLst>
          </p:cNvPr>
          <p:cNvSpPr txBox="1"/>
          <p:nvPr/>
        </p:nvSpPr>
        <p:spPr>
          <a:xfrm>
            <a:off x="2248783" y="5532722"/>
            <a:ext cx="28908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236E8-7EE0-4294-BFBE-84FD3EAF64B2}"/>
              </a:ext>
            </a:extLst>
          </p:cNvPr>
          <p:cNvSpPr/>
          <p:nvPr/>
        </p:nvSpPr>
        <p:spPr>
          <a:xfrm>
            <a:off x="838200" y="55327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136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Smooth 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4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Suppose we have a “smooth” function: monotonic, bounded, behaves well with the addition of each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 a number of different starting points to “sandwich” the sliding window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Number of ones in sliding window: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E342-B51D-446C-BA35-E2B8E328F2DA}"/>
              </a:ext>
            </a:extLst>
          </p:cNvPr>
          <p:cNvSpPr txBox="1"/>
          <p:nvPr/>
        </p:nvSpPr>
        <p:spPr>
          <a:xfrm>
            <a:off x="1139887" y="4086172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95EB5-29DC-4265-9A5F-A8C8D44D9898}"/>
              </a:ext>
            </a:extLst>
          </p:cNvPr>
          <p:cNvSpPr txBox="1"/>
          <p:nvPr/>
        </p:nvSpPr>
        <p:spPr>
          <a:xfrm>
            <a:off x="1281893" y="4794058"/>
            <a:ext cx="165473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9F08C-1D25-4895-91F7-0A122BE51082}"/>
              </a:ext>
            </a:extLst>
          </p:cNvPr>
          <p:cNvSpPr/>
          <p:nvPr/>
        </p:nvSpPr>
        <p:spPr>
          <a:xfrm>
            <a:off x="838200" y="47940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457BB-C6EB-48EC-9403-DD62B78C6080}"/>
              </a:ext>
            </a:extLst>
          </p:cNvPr>
          <p:cNvSpPr txBox="1"/>
          <p:nvPr/>
        </p:nvSpPr>
        <p:spPr>
          <a:xfrm>
            <a:off x="1942117" y="5163390"/>
            <a:ext cx="99451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2AB45A-200E-4E8A-A05F-E9BF8137BF6E}"/>
              </a:ext>
            </a:extLst>
          </p:cNvPr>
          <p:cNvSpPr/>
          <p:nvPr/>
        </p:nvSpPr>
        <p:spPr>
          <a:xfrm>
            <a:off x="838200" y="51633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4F63A-F622-4711-812B-54EA80E42033}"/>
              </a:ext>
            </a:extLst>
          </p:cNvPr>
          <p:cNvSpPr txBox="1"/>
          <p:nvPr/>
        </p:nvSpPr>
        <p:spPr>
          <a:xfrm>
            <a:off x="2248782" y="5532722"/>
            <a:ext cx="68784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236E8-7EE0-4294-BFBE-84FD3EAF64B2}"/>
              </a:ext>
            </a:extLst>
          </p:cNvPr>
          <p:cNvSpPr/>
          <p:nvPr/>
        </p:nvSpPr>
        <p:spPr>
          <a:xfrm>
            <a:off x="838200" y="55327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269F0E-5747-4B03-AF27-E29E019A4090}"/>
              </a:ext>
            </a:extLst>
          </p:cNvPr>
          <p:cNvSpPr txBox="1"/>
          <p:nvPr/>
        </p:nvSpPr>
        <p:spPr>
          <a:xfrm>
            <a:off x="2634942" y="5902054"/>
            <a:ext cx="30168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C25DA-C8E5-4E44-9104-CB8CFD701929}"/>
              </a:ext>
            </a:extLst>
          </p:cNvPr>
          <p:cNvSpPr/>
          <p:nvPr/>
        </p:nvSpPr>
        <p:spPr>
          <a:xfrm>
            <a:off x="838200" y="590205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3159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Smooth 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4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Suppose we have a “smooth” function: monotonic, bounded, behaves well with the addition of each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 a number of different starting points to “sandwich” the sliding window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Number of ones in sliding window: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E342-B51D-446C-BA35-E2B8E328F2DA}"/>
              </a:ext>
            </a:extLst>
          </p:cNvPr>
          <p:cNvSpPr txBox="1"/>
          <p:nvPr/>
        </p:nvSpPr>
        <p:spPr>
          <a:xfrm>
            <a:off x="1139887" y="4086172"/>
            <a:ext cx="1944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95EB5-29DC-4265-9A5F-A8C8D44D9898}"/>
              </a:ext>
            </a:extLst>
          </p:cNvPr>
          <p:cNvSpPr txBox="1"/>
          <p:nvPr/>
        </p:nvSpPr>
        <p:spPr>
          <a:xfrm>
            <a:off x="1281893" y="4794058"/>
            <a:ext cx="165473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9F08C-1D25-4895-91F7-0A122BE51082}"/>
              </a:ext>
            </a:extLst>
          </p:cNvPr>
          <p:cNvSpPr/>
          <p:nvPr/>
        </p:nvSpPr>
        <p:spPr>
          <a:xfrm>
            <a:off x="838200" y="47940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4F63A-F622-4711-812B-54EA80E42033}"/>
              </a:ext>
            </a:extLst>
          </p:cNvPr>
          <p:cNvSpPr txBox="1"/>
          <p:nvPr/>
        </p:nvSpPr>
        <p:spPr>
          <a:xfrm>
            <a:off x="2248783" y="5163390"/>
            <a:ext cx="68784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236E8-7EE0-4294-BFBE-84FD3EAF64B2}"/>
              </a:ext>
            </a:extLst>
          </p:cNvPr>
          <p:cNvSpPr/>
          <p:nvPr/>
        </p:nvSpPr>
        <p:spPr>
          <a:xfrm>
            <a:off x="838201" y="51633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269F0E-5747-4B03-AF27-E29E019A4090}"/>
              </a:ext>
            </a:extLst>
          </p:cNvPr>
          <p:cNvSpPr txBox="1"/>
          <p:nvPr/>
        </p:nvSpPr>
        <p:spPr>
          <a:xfrm>
            <a:off x="2634943" y="5532722"/>
            <a:ext cx="30168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3C25DA-C8E5-4E44-9104-CB8CFD701929}"/>
              </a:ext>
            </a:extLst>
          </p:cNvPr>
          <p:cNvSpPr/>
          <p:nvPr/>
        </p:nvSpPr>
        <p:spPr>
          <a:xfrm>
            <a:off x="838201" y="55327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1064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Smooth 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4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Suppose we have a “smooth” function: monotonic, bounded, behaves well with the addition of each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 a number of different starting points to “sandwich” the sliding window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Number of ones in sliding window: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E342-B51D-446C-BA35-E2B8E328F2DA}"/>
              </a:ext>
            </a:extLst>
          </p:cNvPr>
          <p:cNvSpPr txBox="1"/>
          <p:nvPr/>
        </p:nvSpPr>
        <p:spPr>
          <a:xfrm>
            <a:off x="1139887" y="4086172"/>
            <a:ext cx="4195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1 0 1 1 1 0 0 1 1 0 1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95EB5-29DC-4265-9A5F-A8C8D44D9898}"/>
              </a:ext>
            </a:extLst>
          </p:cNvPr>
          <p:cNvSpPr txBox="1"/>
          <p:nvPr/>
        </p:nvSpPr>
        <p:spPr>
          <a:xfrm>
            <a:off x="1281893" y="4794058"/>
            <a:ext cx="396986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9F08C-1D25-4895-91F7-0A122BE51082}"/>
              </a:ext>
            </a:extLst>
          </p:cNvPr>
          <p:cNvSpPr/>
          <p:nvPr/>
        </p:nvSpPr>
        <p:spPr>
          <a:xfrm>
            <a:off x="838200" y="47940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236E8-7EE0-4294-BFBE-84FD3EAF64B2}"/>
              </a:ext>
            </a:extLst>
          </p:cNvPr>
          <p:cNvSpPr/>
          <p:nvPr/>
        </p:nvSpPr>
        <p:spPr>
          <a:xfrm>
            <a:off x="838201" y="51633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269F0E-5747-4B03-AF27-E29E019A4090}"/>
              </a:ext>
            </a:extLst>
          </p:cNvPr>
          <p:cNvSpPr txBox="1"/>
          <p:nvPr/>
        </p:nvSpPr>
        <p:spPr>
          <a:xfrm>
            <a:off x="2634943" y="5163390"/>
            <a:ext cx="261681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2E0139-FB45-42FD-8785-0B729FC56655}"/>
              </a:ext>
            </a:extLst>
          </p:cNvPr>
          <p:cNvSpPr/>
          <p:nvPr/>
        </p:nvSpPr>
        <p:spPr>
          <a:xfrm>
            <a:off x="838200" y="55636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377CB-603F-46EB-B186-1CA1DC1B534E}"/>
              </a:ext>
            </a:extLst>
          </p:cNvPr>
          <p:cNvSpPr txBox="1"/>
          <p:nvPr/>
        </p:nvSpPr>
        <p:spPr>
          <a:xfrm>
            <a:off x="4352192" y="5517333"/>
            <a:ext cx="89956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5C2B70-E195-4D86-89D6-21E14BD22D0C}"/>
              </a:ext>
            </a:extLst>
          </p:cNvPr>
          <p:cNvSpPr/>
          <p:nvPr/>
        </p:nvSpPr>
        <p:spPr>
          <a:xfrm>
            <a:off x="838200" y="59638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39709-F5AA-432B-A456-07A3D45C704F}"/>
              </a:ext>
            </a:extLst>
          </p:cNvPr>
          <p:cNvSpPr txBox="1"/>
          <p:nvPr/>
        </p:nvSpPr>
        <p:spPr>
          <a:xfrm>
            <a:off x="4950068" y="5886665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238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Smooth 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4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Suppose we have a “smooth” function: monotonic, bounded, behaves well with the addition of each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 a number of different starting points to “sandwich” the sliding window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Number of ones in sliding window: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E342-B51D-446C-BA35-E2B8E328F2DA}"/>
              </a:ext>
            </a:extLst>
          </p:cNvPr>
          <p:cNvSpPr txBox="1"/>
          <p:nvPr/>
        </p:nvSpPr>
        <p:spPr>
          <a:xfrm>
            <a:off x="1139887" y="4086172"/>
            <a:ext cx="4195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1 0 1 1 1 0 0 1 1 0 1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95EB5-29DC-4265-9A5F-A8C8D44D9898}"/>
              </a:ext>
            </a:extLst>
          </p:cNvPr>
          <p:cNvSpPr txBox="1"/>
          <p:nvPr/>
        </p:nvSpPr>
        <p:spPr>
          <a:xfrm>
            <a:off x="1281893" y="4794058"/>
            <a:ext cx="396986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9F08C-1D25-4895-91F7-0A122BE51082}"/>
              </a:ext>
            </a:extLst>
          </p:cNvPr>
          <p:cNvSpPr/>
          <p:nvPr/>
        </p:nvSpPr>
        <p:spPr>
          <a:xfrm>
            <a:off x="838200" y="47940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236E8-7EE0-4294-BFBE-84FD3EAF64B2}"/>
              </a:ext>
            </a:extLst>
          </p:cNvPr>
          <p:cNvSpPr/>
          <p:nvPr/>
        </p:nvSpPr>
        <p:spPr>
          <a:xfrm>
            <a:off x="838201" y="51633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269F0E-5747-4B03-AF27-E29E019A4090}"/>
              </a:ext>
            </a:extLst>
          </p:cNvPr>
          <p:cNvSpPr txBox="1"/>
          <p:nvPr/>
        </p:nvSpPr>
        <p:spPr>
          <a:xfrm>
            <a:off x="2634943" y="5163390"/>
            <a:ext cx="261681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2E0139-FB45-42FD-8785-0B729FC56655}"/>
              </a:ext>
            </a:extLst>
          </p:cNvPr>
          <p:cNvSpPr/>
          <p:nvPr/>
        </p:nvSpPr>
        <p:spPr>
          <a:xfrm>
            <a:off x="838200" y="55636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377CB-603F-46EB-B186-1CA1DC1B534E}"/>
              </a:ext>
            </a:extLst>
          </p:cNvPr>
          <p:cNvSpPr txBox="1"/>
          <p:nvPr/>
        </p:nvSpPr>
        <p:spPr>
          <a:xfrm>
            <a:off x="4352192" y="5517333"/>
            <a:ext cx="89956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5C2B70-E195-4D86-89D6-21E14BD22D0C}"/>
              </a:ext>
            </a:extLst>
          </p:cNvPr>
          <p:cNvSpPr/>
          <p:nvPr/>
        </p:nvSpPr>
        <p:spPr>
          <a:xfrm>
            <a:off x="838200" y="59638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39709-F5AA-432B-A456-07A3D45C704F}"/>
              </a:ext>
            </a:extLst>
          </p:cNvPr>
          <p:cNvSpPr txBox="1"/>
          <p:nvPr/>
        </p:nvSpPr>
        <p:spPr>
          <a:xfrm>
            <a:off x="4950068" y="5886665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ADB583-2699-4A7E-810B-699F783A1E9A}"/>
              </a:ext>
            </a:extLst>
          </p:cNvPr>
          <p:cNvSpPr/>
          <p:nvPr/>
        </p:nvSpPr>
        <p:spPr>
          <a:xfrm>
            <a:off x="2312376" y="4075130"/>
            <a:ext cx="3081383" cy="234325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Smooth 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44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Suppose we have a “smooth” function: monotonic, bounded, behaves well with the addition of each element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 a number of different starting points to “sandwich” the sliding window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Example: Number of ones in sliding window: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9E342-B51D-446C-BA35-E2B8E328F2DA}"/>
              </a:ext>
            </a:extLst>
          </p:cNvPr>
          <p:cNvSpPr txBox="1"/>
          <p:nvPr/>
        </p:nvSpPr>
        <p:spPr>
          <a:xfrm>
            <a:off x="1139887" y="4086172"/>
            <a:ext cx="4195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1 0 1 1 1 0 0 1 1 0 1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95EB5-29DC-4265-9A5F-A8C8D44D9898}"/>
              </a:ext>
            </a:extLst>
          </p:cNvPr>
          <p:cNvSpPr txBox="1"/>
          <p:nvPr/>
        </p:nvSpPr>
        <p:spPr>
          <a:xfrm>
            <a:off x="1281893" y="4794058"/>
            <a:ext cx="396986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D9F08C-1D25-4895-91F7-0A122BE51082}"/>
              </a:ext>
            </a:extLst>
          </p:cNvPr>
          <p:cNvSpPr/>
          <p:nvPr/>
        </p:nvSpPr>
        <p:spPr>
          <a:xfrm>
            <a:off x="838200" y="47940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236E8-7EE0-4294-BFBE-84FD3EAF64B2}"/>
              </a:ext>
            </a:extLst>
          </p:cNvPr>
          <p:cNvSpPr/>
          <p:nvPr/>
        </p:nvSpPr>
        <p:spPr>
          <a:xfrm>
            <a:off x="838201" y="51633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269F0E-5747-4B03-AF27-E29E019A4090}"/>
              </a:ext>
            </a:extLst>
          </p:cNvPr>
          <p:cNvSpPr txBox="1"/>
          <p:nvPr/>
        </p:nvSpPr>
        <p:spPr>
          <a:xfrm>
            <a:off x="2634943" y="5163390"/>
            <a:ext cx="261681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2E0139-FB45-42FD-8785-0B729FC56655}"/>
              </a:ext>
            </a:extLst>
          </p:cNvPr>
          <p:cNvSpPr/>
          <p:nvPr/>
        </p:nvSpPr>
        <p:spPr>
          <a:xfrm>
            <a:off x="838200" y="55636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377CB-603F-46EB-B186-1CA1DC1B534E}"/>
              </a:ext>
            </a:extLst>
          </p:cNvPr>
          <p:cNvSpPr txBox="1"/>
          <p:nvPr/>
        </p:nvSpPr>
        <p:spPr>
          <a:xfrm>
            <a:off x="4352192" y="5517333"/>
            <a:ext cx="89956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5C2B70-E195-4D86-89D6-21E14BD22D0C}"/>
              </a:ext>
            </a:extLst>
          </p:cNvPr>
          <p:cNvSpPr/>
          <p:nvPr/>
        </p:nvSpPr>
        <p:spPr>
          <a:xfrm>
            <a:off x="838200" y="596386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39709-F5AA-432B-A456-07A3D45C704F}"/>
              </a:ext>
            </a:extLst>
          </p:cNvPr>
          <p:cNvSpPr txBox="1"/>
          <p:nvPr/>
        </p:nvSpPr>
        <p:spPr>
          <a:xfrm>
            <a:off x="4950068" y="5886665"/>
            <a:ext cx="3016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ADB583-2699-4A7E-810B-699F783A1E9A}"/>
              </a:ext>
            </a:extLst>
          </p:cNvPr>
          <p:cNvSpPr/>
          <p:nvPr/>
        </p:nvSpPr>
        <p:spPr>
          <a:xfrm>
            <a:off x="2312376" y="4075130"/>
            <a:ext cx="3081383" cy="2343256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D2C36-C49C-463B-9CAF-321380986F70}"/>
              </a:ext>
            </a:extLst>
          </p:cNvPr>
          <p:cNvSpPr/>
          <p:nvPr/>
        </p:nvSpPr>
        <p:spPr>
          <a:xfrm>
            <a:off x="6247106" y="4205719"/>
            <a:ext cx="56313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Number of ones in sliding window is at least 4 and at most 7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7 is a good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BAEED72-F1F7-4D00-8DCF-4EBEA8CD9A29}"/>
                  </a:ext>
                </a:extLst>
              </p:cNvPr>
              <p:cNvSpPr/>
              <p:nvPr/>
            </p:nvSpPr>
            <p:spPr>
              <a:xfrm>
                <a:off x="1656162" y="2040983"/>
                <a:ext cx="8897878" cy="32916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We show this approach works for </a:t>
                </a:r>
                <a:r>
                  <a:rPr lang="en-US" sz="2800" dirty="0" err="1"/>
                  <a:t>Schatten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1,2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norms.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Other interesting matrix functions may not be smooth!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Ex: Low-rank approximation, matrix multiplication, linear regression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BAEED72-F1F7-4D00-8DCF-4EBEA8CD9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162" y="2040983"/>
                <a:ext cx="8897878" cy="329168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72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Low-Rank Approximation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 3  5 -2  7  0 11  4 -8</a:t>
            </a:r>
          </a:p>
          <a:p>
            <a:pPr marL="0" indent="0">
              <a:buNone/>
            </a:pPr>
            <a:r>
              <a:rPr lang="en-US" dirty="0"/>
              <a:t>0  0 -1  3 13 2  8   6  2</a:t>
            </a:r>
          </a:p>
          <a:p>
            <a:pPr marL="0" indent="0">
              <a:buNone/>
            </a:pPr>
            <a:r>
              <a:rPr lang="en-US" dirty="0"/>
              <a:t>2  5  6  1  4  0  -7  5  3</a:t>
            </a:r>
          </a:p>
          <a:p>
            <a:pPr marL="0" indent="0">
              <a:buNone/>
            </a:pPr>
            <a:r>
              <a:rPr lang="en-US" dirty="0"/>
              <a:t>8  7  2  1 -1 -3 -2 -4 -6</a:t>
            </a:r>
          </a:p>
          <a:p>
            <a:pPr marL="0" indent="0">
              <a:buNone/>
            </a:pPr>
            <a:r>
              <a:rPr lang="en-US" dirty="0"/>
              <a:t>-5 3 -4 -1 -2 -1 0 -3  -1</a:t>
            </a:r>
          </a:p>
          <a:p>
            <a:pPr marL="0" indent="0">
              <a:buNone/>
            </a:pPr>
            <a:r>
              <a:rPr lang="en-US" dirty="0"/>
              <a:t>7  1  3  2  4  1  0  11  1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3304032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42217" y="1825625"/>
                <a:ext cx="57008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rank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Finding structure among noise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217" y="1825625"/>
                <a:ext cx="5700815" cy="1569660"/>
              </a:xfrm>
              <a:prstGeom prst="rect">
                <a:avLst/>
              </a:prstGeom>
              <a:blipFill>
                <a:blip r:embed="rId2"/>
                <a:stretch>
                  <a:fillRect l="-2350" t="-4651" r="-1816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662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2207212" y="4916948"/>
                <a:ext cx="39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212" y="4916948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23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Approach (Smooth PSD Histogram)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Use partial (</a:t>
                </a:r>
                <a:r>
                  <a:rPr lang="en-US" dirty="0" err="1"/>
                  <a:t>Loewner</a:t>
                </a:r>
                <a:r>
                  <a:rPr lang="en-US" dirty="0"/>
                  <a:t>) ordering on matrices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If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submatrix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 singular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respectively at most those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 singular values of the matrices behave “smoothly”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Maintain histogram based on the singular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05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Approach (Smooth PSD Histogram)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28395"/>
                <a:ext cx="10515600" cy="3564479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Need a good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in the above theorem, for various functions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Show that good estimates of the singular values give good approximations for the functions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Spectral </a:t>
                </a:r>
                <a:r>
                  <a:rPr lang="en-US" dirty="0" err="1"/>
                  <a:t>sparsification</a:t>
                </a:r>
                <a:r>
                  <a:rPr lang="en-US" dirty="0"/>
                  <a:t>, low-rank approximation, generalized regression, row-subset selection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28395"/>
                <a:ext cx="10515600" cy="3564479"/>
              </a:xfrm>
              <a:blipFill>
                <a:blip r:embed="rId2"/>
                <a:stretch>
                  <a:fillRect l="-1043" t="-2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3D6B85F-E1AD-4AC3-B0F4-10BC186C2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0462"/>
            <a:ext cx="9420225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1FDD91-70E6-4899-BC50-D8BB3CEFC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97474"/>
            <a:ext cx="94297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2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42217" y="1825625"/>
                <a:ext cx="5700815" cy="16076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217" y="1825625"/>
                <a:ext cx="5700815" cy="1607620"/>
              </a:xfrm>
              <a:prstGeom prst="rect">
                <a:avLst/>
              </a:prstGeom>
              <a:blipFill>
                <a:blip r:embed="rId2"/>
                <a:stretch>
                  <a:fillRect l="-2350" t="-4545" b="-11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662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421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662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1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Spectral </a:t>
            </a:r>
            <a:r>
              <a:rPr lang="en-US" dirty="0" err="1">
                <a:solidFill>
                  <a:srgbClr val="C00000"/>
                </a:solidFill>
              </a:rPr>
              <a:t>Sparsification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2945422" y="1798880"/>
            <a:ext cx="2067907" cy="221920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848650" y="1825624"/>
                <a:ext cx="5700815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so that for all vectors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 a good approximation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Approximates </a:t>
                </a:r>
                <a:r>
                  <a:rPr lang="en-US" sz="3200" i="1" dirty="0"/>
                  <a:t>all</a:t>
                </a:r>
                <a:r>
                  <a:rPr lang="en-US" sz="3200" dirty="0"/>
                  <a:t> cuts of a graph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50" y="1825624"/>
                <a:ext cx="5700815" cy="2554545"/>
              </a:xfrm>
              <a:prstGeom prst="rect">
                <a:avLst/>
              </a:prstGeom>
              <a:blipFill>
                <a:blip r:embed="rId2"/>
                <a:stretch>
                  <a:fillRect l="-2350" t="-28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3960049" y="4126277"/>
                <a:ext cx="39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49" y="4126277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5231697" y="1802424"/>
            <a:ext cx="398585" cy="222903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3812892" y="262946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892" y="2629466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43E59B7-FE18-4909-A8B3-F53C7FC77BF4}"/>
              </a:ext>
            </a:extLst>
          </p:cNvPr>
          <p:cNvSpPr/>
          <p:nvPr/>
        </p:nvSpPr>
        <p:spPr>
          <a:xfrm>
            <a:off x="659147" y="1812922"/>
            <a:ext cx="2067907" cy="3973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01007-8683-48BF-8B7D-C4BD20CDB128}"/>
                  </a:ext>
                </a:extLst>
              </p:cNvPr>
              <p:cNvSpPr/>
              <p:nvPr/>
            </p:nvSpPr>
            <p:spPr>
              <a:xfrm>
                <a:off x="5221729" y="2624553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501007-8683-48BF-8B7D-C4BD20CDB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729" y="2624553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C2D759-FB98-494F-9EB2-D65C5F99F321}"/>
                  </a:ext>
                </a:extLst>
              </p:cNvPr>
              <p:cNvSpPr/>
              <p:nvPr/>
            </p:nvSpPr>
            <p:spPr>
              <a:xfrm>
                <a:off x="1464463" y="1825624"/>
                <a:ext cx="5913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C2D759-FB98-494F-9EB2-D65C5F99F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463" y="1825624"/>
                <a:ext cx="5913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35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Matrix Multiplication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843454" cy="183197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42217" y="1825625"/>
                <a:ext cx="6930683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Seemingly necessary operation for many other matrix functions (inverse, singular values, etc.)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217" y="1825625"/>
                <a:ext cx="6930683" cy="2062103"/>
              </a:xfrm>
              <a:prstGeom prst="rect">
                <a:avLst/>
              </a:prstGeom>
              <a:blipFill>
                <a:blip r:embed="rId2"/>
                <a:stretch>
                  <a:fillRect l="-1935" t="-3540" r="-2287" b="-8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296468" y="2556946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68" y="2556946"/>
                <a:ext cx="4662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562822" y="3792537"/>
                <a:ext cx="39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822" y="3792537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26FC4DF-762F-4546-BC62-2546639D2ECF}"/>
              </a:ext>
            </a:extLst>
          </p:cNvPr>
          <p:cNvSpPr/>
          <p:nvPr/>
        </p:nvSpPr>
        <p:spPr>
          <a:xfrm>
            <a:off x="838200" y="4327584"/>
            <a:ext cx="1843454" cy="183197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C5DBBB-A535-464A-B527-A311779AD5EA}"/>
                  </a:ext>
                </a:extLst>
              </p:cNvPr>
              <p:cNvSpPr/>
              <p:nvPr/>
            </p:nvSpPr>
            <p:spPr>
              <a:xfrm>
                <a:off x="296468" y="5058905"/>
                <a:ext cx="466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C5DBBB-A535-464A-B527-A311779AD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68" y="5058905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9B8F6C-4FE5-469D-929B-BEA528B259E9}"/>
                  </a:ext>
                </a:extLst>
              </p:cNvPr>
              <p:cNvSpPr/>
              <p:nvPr/>
            </p:nvSpPr>
            <p:spPr>
              <a:xfrm>
                <a:off x="1562822" y="6294496"/>
                <a:ext cx="3942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9B8F6C-4FE5-469D-929B-BEA528B25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822" y="6294496"/>
                <a:ext cx="39421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DC8425-1535-4D99-B651-1623F51EF12A}"/>
                  </a:ext>
                </a:extLst>
              </p:cNvPr>
              <p:cNvSpPr/>
              <p:nvPr/>
            </p:nvSpPr>
            <p:spPr>
              <a:xfrm>
                <a:off x="1489243" y="244922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DC8425-1535-4D99-B651-1623F51EF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43" y="2449224"/>
                <a:ext cx="5413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643F92-B6FD-44E9-A95A-DE9DC20A80C3}"/>
                  </a:ext>
                </a:extLst>
              </p:cNvPr>
              <p:cNvSpPr/>
              <p:nvPr/>
            </p:nvSpPr>
            <p:spPr>
              <a:xfrm>
                <a:off x="1489242" y="4951183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643F92-B6FD-44E9-A95A-DE9DC20A8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9242" y="4951183"/>
                <a:ext cx="55797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30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arrives sequentially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/>
                  <a:t>sublinear </a:t>
                </a:r>
                <a:r>
                  <a:rPr lang="en-US" dirty="0"/>
                  <a:t>in the size 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Sliding Window</a:t>
                </a:r>
                <a:r>
                  <a:rPr lang="en-US" dirty="0"/>
                  <a:t>: “Only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most recent updates form the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Recent interactions, time sensitive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71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Numerical Linear Algebra (</a:t>
            </a:r>
            <a:r>
              <a:rPr lang="en-US" dirty="0" err="1">
                <a:solidFill>
                  <a:srgbClr val="C00000"/>
                </a:solidFill>
              </a:rPr>
              <a:t>randNLA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  3  5 -2  7  0 11  4 -8</a:t>
            </a:r>
          </a:p>
          <a:p>
            <a:pPr marL="0" indent="0">
              <a:buNone/>
            </a:pPr>
            <a:r>
              <a:rPr lang="en-US" dirty="0"/>
              <a:t>0  0 -1  3 13 2  8   6  2</a:t>
            </a:r>
          </a:p>
          <a:p>
            <a:pPr marL="0" indent="0">
              <a:buNone/>
            </a:pPr>
            <a:r>
              <a:rPr lang="en-US" dirty="0"/>
              <a:t>2  5  6  1  4  0  -7  5  3</a:t>
            </a:r>
          </a:p>
          <a:p>
            <a:pPr marL="0" indent="0">
              <a:buNone/>
            </a:pPr>
            <a:r>
              <a:rPr lang="en-US" dirty="0"/>
              <a:t>8  7  2  1 -1 -3 -2 -4 -6</a:t>
            </a:r>
          </a:p>
          <a:p>
            <a:pPr marL="0" indent="0">
              <a:buNone/>
            </a:pPr>
            <a:r>
              <a:rPr lang="en-US" dirty="0"/>
              <a:t>-5 3 -4 -1 -2 -1 0 -3  -1</a:t>
            </a:r>
          </a:p>
          <a:p>
            <a:pPr marL="0" indent="0">
              <a:buNone/>
            </a:pPr>
            <a:r>
              <a:rPr lang="en-US" dirty="0"/>
              <a:t>7  1  3  2  4  1  0  11  1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3304032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56878-FEFF-499E-959D-F1FC9895584F}"/>
              </a:ext>
            </a:extLst>
          </p:cNvPr>
          <p:cNvSpPr txBox="1"/>
          <p:nvPr/>
        </p:nvSpPr>
        <p:spPr>
          <a:xfrm>
            <a:off x="4774222" y="1825625"/>
            <a:ext cx="6579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Various stream update models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In this talk, rows arrive one-by-one in the data stream</a:t>
            </a:r>
          </a:p>
        </p:txBody>
      </p:sp>
    </p:spTree>
    <p:extLst>
      <p:ext uri="{BB962C8B-B14F-4D97-AF65-F5344CB8AC3E}">
        <p14:creationId xmlns:p14="http://schemas.microsoft.com/office/powerpoint/2010/main" val="95838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Numerical Linear Algebra (</a:t>
            </a:r>
            <a:r>
              <a:rPr lang="en-US" dirty="0" err="1">
                <a:solidFill>
                  <a:srgbClr val="C00000"/>
                </a:solidFill>
              </a:rPr>
              <a:t>randNLA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 3  5 -2  7  0 11  4 -8</a:t>
            </a:r>
          </a:p>
          <a:p>
            <a:pPr marL="0" indent="0">
              <a:buNone/>
            </a:pPr>
            <a:r>
              <a:rPr lang="en-US" dirty="0"/>
              <a:t>0  0 -1  3 13 2  8   6  2</a:t>
            </a:r>
          </a:p>
          <a:p>
            <a:pPr marL="0" indent="0">
              <a:buNone/>
            </a:pPr>
            <a:r>
              <a:rPr lang="en-US" dirty="0"/>
              <a:t>2  5  6  1  4  0  -7  5  3</a:t>
            </a:r>
          </a:p>
          <a:p>
            <a:pPr marL="0" indent="0">
              <a:buNone/>
            </a:pPr>
            <a:r>
              <a:rPr lang="en-US" dirty="0"/>
              <a:t>8  7  2  1 -1 -3 -2 -4 -6</a:t>
            </a:r>
          </a:p>
          <a:p>
            <a:pPr marL="0" indent="0">
              <a:buNone/>
            </a:pPr>
            <a:r>
              <a:rPr lang="en-US" dirty="0"/>
              <a:t>-5 3 -4 -1 -2 -1 0 -3  -1</a:t>
            </a:r>
          </a:p>
          <a:p>
            <a:pPr marL="0" indent="0">
              <a:buNone/>
            </a:pPr>
            <a:r>
              <a:rPr lang="en-US" dirty="0"/>
              <a:t>7  1  3  2  4  1  0  11  1</a:t>
            </a:r>
          </a:p>
          <a:p>
            <a:pPr marL="0" indent="0">
              <a:buNone/>
            </a:pPr>
            <a:r>
              <a:rPr lang="en-US" dirty="0"/>
              <a:t>1  2  5 -5  4  1 23  4 -3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2345034"/>
            <a:ext cx="3304032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3691C-64BC-48B0-873A-BC227BDCB6BA}"/>
              </a:ext>
            </a:extLst>
          </p:cNvPr>
          <p:cNvSpPr txBox="1"/>
          <p:nvPr/>
        </p:nvSpPr>
        <p:spPr>
          <a:xfrm>
            <a:off x="4774222" y="1825625"/>
            <a:ext cx="657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Rows arrive one-by-one in the data stream</a:t>
            </a:r>
          </a:p>
        </p:txBody>
      </p:sp>
    </p:spTree>
    <p:extLst>
      <p:ext uri="{BB962C8B-B14F-4D97-AF65-F5344CB8AC3E}">
        <p14:creationId xmlns:p14="http://schemas.microsoft.com/office/powerpoint/2010/main" val="267933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Numerical Linear Algebra (</a:t>
            </a:r>
            <a:r>
              <a:rPr lang="en-US" dirty="0" err="1">
                <a:solidFill>
                  <a:srgbClr val="C00000"/>
                </a:solidFill>
              </a:rPr>
              <a:t>randNLA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  3  5 -2  7  0 11  4 -8</a:t>
            </a:r>
          </a:p>
          <a:p>
            <a:pPr marL="0" indent="0">
              <a:buNone/>
            </a:pPr>
            <a:r>
              <a:rPr lang="en-US" dirty="0"/>
              <a:t>0  0 -1  3 13 2  8   6  2</a:t>
            </a:r>
          </a:p>
          <a:p>
            <a:pPr marL="0" indent="0">
              <a:buNone/>
            </a:pPr>
            <a:r>
              <a:rPr lang="en-US" dirty="0"/>
              <a:t>2  5  6  1  4  0  -7  5  3</a:t>
            </a:r>
          </a:p>
          <a:p>
            <a:pPr marL="0" indent="0">
              <a:buNone/>
            </a:pPr>
            <a:r>
              <a:rPr lang="en-US" dirty="0"/>
              <a:t>8  7  2  1 -1 -3 -2 -4 -6</a:t>
            </a:r>
          </a:p>
          <a:p>
            <a:pPr marL="0" indent="0">
              <a:buNone/>
            </a:pPr>
            <a:r>
              <a:rPr lang="en-US" dirty="0"/>
              <a:t>-5 3 -4 -1 -2 -1 0 -3  -1</a:t>
            </a:r>
          </a:p>
          <a:p>
            <a:pPr marL="0" indent="0">
              <a:buNone/>
            </a:pPr>
            <a:r>
              <a:rPr lang="en-US" dirty="0"/>
              <a:t>7  1  3  2  4  1  0  11  1</a:t>
            </a:r>
          </a:p>
          <a:p>
            <a:pPr marL="0" indent="0">
              <a:buNone/>
            </a:pPr>
            <a:r>
              <a:rPr lang="en-US" dirty="0"/>
              <a:t>1  2  5 -5  4  1 23  4 -3</a:t>
            </a:r>
          </a:p>
          <a:p>
            <a:pPr marL="0" indent="0">
              <a:buNone/>
            </a:pPr>
            <a:r>
              <a:rPr lang="en-US" dirty="0"/>
              <a:t>0  5  0  0  7  0  1  31  6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2829666"/>
            <a:ext cx="3304032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63B9E-BB51-40BB-B721-BC99FD6B24E3}"/>
              </a:ext>
            </a:extLst>
          </p:cNvPr>
          <p:cNvSpPr txBox="1"/>
          <p:nvPr/>
        </p:nvSpPr>
        <p:spPr>
          <a:xfrm>
            <a:off x="4774222" y="1825625"/>
            <a:ext cx="6579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Rows arrive one-by-one in the data stream</a:t>
            </a:r>
          </a:p>
        </p:txBody>
      </p:sp>
    </p:spTree>
    <p:extLst>
      <p:ext uri="{BB962C8B-B14F-4D97-AF65-F5344CB8AC3E}">
        <p14:creationId xmlns:p14="http://schemas.microsoft.com/office/powerpoint/2010/main" val="1152937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1312</Words>
  <Application>Microsoft Office PowerPoint</Application>
  <PresentationFormat>Widescreen</PresentationFormat>
  <Paragraphs>193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Why Randomized Numerical Linear Algebra?</vt:lpstr>
      <vt:lpstr>Low-Rank Approximation</vt:lpstr>
      <vt:lpstr>Regression</vt:lpstr>
      <vt:lpstr>Spectral Sparsification</vt:lpstr>
      <vt:lpstr>Matrix Multiplication</vt:lpstr>
      <vt:lpstr>Streaming Model</vt:lpstr>
      <vt:lpstr>Randomized Numerical Linear Algebra (randNLA)</vt:lpstr>
      <vt:lpstr>Randomized Numerical Linear Algebra (randNLA)</vt:lpstr>
      <vt:lpstr>Randomized Numerical Linear Algebra (randNLA)</vt:lpstr>
      <vt:lpstr>Results</vt:lpstr>
      <vt:lpstr>Smooth Histogram</vt:lpstr>
      <vt:lpstr>Smooth Histogram</vt:lpstr>
      <vt:lpstr>Smooth Histogram</vt:lpstr>
      <vt:lpstr>Smooth Histogram</vt:lpstr>
      <vt:lpstr>Smooth Histogram</vt:lpstr>
      <vt:lpstr>Smooth Histogram</vt:lpstr>
      <vt:lpstr>Smooth Histogram</vt:lpstr>
      <vt:lpstr>Smooth Histogram</vt:lpstr>
      <vt:lpstr>Smooth Histogram</vt:lpstr>
      <vt:lpstr>Our Approach (Smooth PSD Histogram)</vt:lpstr>
      <vt:lpstr>Our Approach (Smooth PSD Histogram)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Model</dc:title>
  <dc:creator>samson</dc:creator>
  <cp:lastModifiedBy>samson</cp:lastModifiedBy>
  <cp:revision>27</cp:revision>
  <dcterms:created xsi:type="dcterms:W3CDTF">2018-08-08T04:20:42Z</dcterms:created>
  <dcterms:modified xsi:type="dcterms:W3CDTF">2018-08-11T20:58:07Z</dcterms:modified>
</cp:coreProperties>
</file>