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853" r:id="rId2"/>
    <p:sldId id="854" r:id="rId3"/>
    <p:sldId id="859" r:id="rId4"/>
    <p:sldId id="855" r:id="rId5"/>
    <p:sldId id="857" r:id="rId6"/>
    <p:sldId id="856" r:id="rId7"/>
    <p:sldId id="858" r:id="rId8"/>
    <p:sldId id="860" r:id="rId9"/>
    <p:sldId id="862" r:id="rId10"/>
    <p:sldId id="870" r:id="rId11"/>
    <p:sldId id="864" r:id="rId12"/>
    <p:sldId id="866" r:id="rId13"/>
    <p:sldId id="872" r:id="rId14"/>
    <p:sldId id="867" r:id="rId15"/>
    <p:sldId id="873" r:id="rId16"/>
    <p:sldId id="87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73" autoAdjust="0"/>
  </p:normalViewPr>
  <p:slideViewPr>
    <p:cSldViewPr snapToGrid="0">
      <p:cViewPr>
        <p:scale>
          <a:sx n="88" d="100"/>
          <a:sy n="88" d="100"/>
        </p:scale>
        <p:origin x="49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5D29-F368-48EF-976B-9DA044A238F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44057-F497-497E-B74C-AD58BDEA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4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characteristic of the error correcting codes which emerge and are addressed by our framework, is that code words can be approximated by a small number of heavy coefficients in their Fourier representation. Moreover, as long as corrupted words are close enough to legal code words, they will share a heavy Fourier coefficient.</a:t>
            </a:r>
          </a:p>
          <a:p>
            <a:endParaRPr lang="en-US" dirty="0"/>
          </a:p>
          <a:p>
            <a:r>
              <a:rPr lang="en-US" dirty="0"/>
              <a:t>Boolean functions in AC0 can be approximated by real polynomials of low degree. The algorithm receives as an input a </a:t>
            </a:r>
            <a:r>
              <a:rPr lang="en-US" dirty="0" err="1"/>
              <a:t>boolean</a:t>
            </a:r>
            <a:r>
              <a:rPr lang="en-US" dirty="0"/>
              <a:t> function f that can be approximated by a </a:t>
            </a:r>
            <a:r>
              <a:rPr lang="en-US" dirty="0" err="1"/>
              <a:t>polynomially</a:t>
            </a:r>
            <a:r>
              <a:rPr lang="en-US" dirty="0"/>
              <a:t> sparse function g (a function with a polynomial number of nonzero Fourier coefficients) such that the expected error square (i.e., E(f- g)2) is bounded by e. The algorithm finds some </a:t>
            </a:r>
            <a:r>
              <a:rPr lang="en-US" dirty="0" err="1"/>
              <a:t>polynomially</a:t>
            </a:r>
            <a:r>
              <a:rPr lang="en-US" dirty="0"/>
              <a:t> sparse function h that approximates f, such that E(f- h)2 O().. Essentially zeros out the small Fourier coefficients</a:t>
            </a:r>
          </a:p>
          <a:p>
            <a:endParaRPr lang="en-US" dirty="0"/>
          </a:p>
          <a:p>
            <a:r>
              <a:rPr lang="en-US" dirty="0"/>
              <a:t>The rank of the communication matrix is the Fourier sparsity, communication required is the log of the rank</a:t>
            </a:r>
          </a:p>
          <a:p>
            <a:endParaRPr lang="en-US" dirty="0"/>
          </a:p>
          <a:p>
            <a:r>
              <a:rPr lang="en-US" dirty="0"/>
              <a:t>GL learns large Fourier coefficients by hashing the space into buckets. KM takes the sign of the function with sparse coefficients output by GL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44057-F497-497E-B74C-AD58BDEA7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challenges, can have large Hamming distance but small l2^2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44057-F497-497E-B74C-AD58BDEA79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44057-F497-497E-B74C-AD58BDEA7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44057-F497-497E-B74C-AD58BDEA79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9722-0FC1-4A9E-9CB0-613F1098F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9EED0-C08A-460A-8ACE-343C110E1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C9C3-E85E-4406-AB05-94E35383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9383-1D8E-4774-9227-558749E8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A96B-C847-4D45-9521-0075603B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1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0E1D-58FF-4854-86AE-68214733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F6D1-DE4D-48F8-B9C4-429B97503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B12F-A635-4A4C-BD30-CF8DD1D8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6A972-AD1E-43BE-AA45-6AFFF480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C4D-A980-46CA-8CEC-A69FB46B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002A3-244F-4D8A-8117-7B8C3EB5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50530-AB61-4269-AE04-A0EB4BF38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A80A-5E49-4C5C-A50E-81482089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24A3-6BFF-4CFF-B708-CC50C7AB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F253-D679-485C-AD95-FA82A34E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FC11-BF61-4975-AA7D-5319A8CF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2CF7-FADF-4089-849F-EB122E2C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3BAB4-5FD7-4F6D-A52A-A273A40E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9C79-B036-42EF-91CB-56924E3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3920-A0C8-4D33-A625-063765FB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2C36-AC32-461E-97BB-8DD0EF85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4CB15-DBD6-46B0-BCAC-A929B09A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1107-891B-4711-927B-1D660547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AD58-6797-4046-9A0C-30499DFD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126B3-6CA8-4044-B0ED-351EA54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6A12-8DC3-4833-8A71-E2D5F3E2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9A4C-6581-4D91-8BCA-6FEB67286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EC0ED-FEBE-4099-B742-6633E466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07501-1E78-4BBB-87BA-E3689984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49FA8-113C-42EC-A04E-EB423376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EE4B-FD4B-4FD5-8A00-65A2D8B3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68FB-0732-4A6D-8E31-DD9C3F14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7930-C278-4B65-876A-B9251BA6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E5320-EF23-4144-92BD-8BBA5844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6BDB1-1B7D-4C9E-B42B-942F12748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9395B-8E58-43A8-9C0C-923FAD227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6951F-C91F-41CE-A4D8-06149C57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A748E-4216-4CFB-8847-E777A383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A7537-5D29-4CB3-8858-D62A96E5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0BED-FAC4-439C-8CEB-DA70B03B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6EA88-907D-4348-868C-3F3E016F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3D88D-91FD-497C-A30F-62CF8070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037F8-0DFC-4471-A843-9552C00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61CD4-FAF1-4A7E-AEAD-F02697B6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B1097-D410-4AC3-9F72-8F6AA24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2B446-7EAF-47C2-A7E3-2A8D093B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48BE-5292-4B0F-A1CD-9CD76DB3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3C77-6C82-486C-865D-F1245294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13EE-3BD6-4AC0-99B4-0BC6022F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DC2B0-900B-4688-B7EB-3641ECA6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3222A-F791-4278-B5BF-7ED5008A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6EB93-8990-4E40-A127-11E9CC23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DE95-E683-4FDF-89ED-AFF3B33F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5082E-9B00-4C3A-8952-66DCD4340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F3D21-6D93-4BF6-89E7-D71D89D84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08ECE-8D0D-42F8-BE03-9B9E1D6D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454C-17D7-4D8A-B548-571C1AD4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472BC-DEC3-4F92-B4A1-61942F4B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BC29E-F2F4-4DD5-ABC6-81C77678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2757-B49F-4154-A49D-A8B9FABA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55EC-F4C7-4E75-86D1-ACAE5EFEE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A98A-EDB3-46AA-B66B-F37967484E6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75B4-1629-4AE1-B391-E03E80B6A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04FD-295D-4926-B36D-8EB2AB098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8D1B-5B8A-437E-A4CC-98D4761C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26" Type="http://schemas.openxmlformats.org/officeDocument/2006/relationships/image" Target="../media/image140.png"/><Relationship Id="rId7" Type="http://schemas.openxmlformats.org/officeDocument/2006/relationships/image" Target="../media/image33.png"/><Relationship Id="rId12" Type="http://schemas.openxmlformats.org/officeDocument/2006/relationships/image" Target="../media/image70.png"/><Relationship Id="rId25" Type="http://schemas.openxmlformats.org/officeDocument/2006/relationships/image" Target="../media/image130.png"/><Relationship Id="rId2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0.png"/><Relationship Id="rId24" Type="http://schemas.openxmlformats.org/officeDocument/2006/relationships/image" Target="../media/image38.png"/><Relationship Id="rId23" Type="http://schemas.openxmlformats.org/officeDocument/2006/relationships/image" Target="../media/image37.png"/><Relationship Id="rId28" Type="http://schemas.openxmlformats.org/officeDocument/2006/relationships/image" Target="../media/image40.png"/><Relationship Id="rId10" Type="http://schemas.openxmlformats.org/officeDocument/2006/relationships/image" Target="../media/image36.png"/><Relationship Id="rId9" Type="http://schemas.openxmlformats.org/officeDocument/2006/relationships/image" Target="../media/image35.png"/><Relationship Id="rId22" Type="http://schemas.openxmlformats.org/officeDocument/2006/relationships/image" Target="../media/image24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0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7834"/>
            <a:ext cx="9144000" cy="1228165"/>
          </a:xfrm>
        </p:spPr>
        <p:txBody>
          <a:bodyPr>
            <a:normAutofit/>
          </a:bodyPr>
          <a:lstStyle/>
          <a:p>
            <a:r>
              <a:rPr lang="en-US" dirty="0"/>
              <a:t>Fast Fourier Sparsity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5961"/>
            <a:ext cx="9144000" cy="2898609"/>
          </a:xfrm>
        </p:spPr>
        <p:txBody>
          <a:bodyPr>
            <a:normAutofit/>
          </a:bodyPr>
          <a:lstStyle/>
          <a:p>
            <a:endParaRPr lang="en-US" sz="3400" dirty="0">
              <a:solidFill>
                <a:srgbClr val="C00000"/>
              </a:solidFill>
            </a:endParaRPr>
          </a:p>
          <a:p>
            <a:r>
              <a:rPr lang="en-US" sz="3400" dirty="0">
                <a:solidFill>
                  <a:srgbClr val="C00000"/>
                </a:solidFill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RIGORY </a:t>
            </a:r>
            <a:r>
              <a:rPr lang="en-US" sz="3400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AROSLAVTSEV</a:t>
            </a:r>
          </a:p>
          <a:p>
            <a:r>
              <a:rPr lang="en-US" sz="3400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AMSON </a:t>
            </a:r>
            <a:r>
              <a:rPr lang="en-US" sz="3400" dirty="0">
                <a:solidFill>
                  <a:srgbClr val="C00000"/>
                </a:solidFill>
              </a:rPr>
              <a:t>Z</a:t>
            </a:r>
            <a:r>
              <a:rPr lang="en-US" dirty="0">
                <a:solidFill>
                  <a:srgbClr val="C00000"/>
                </a:solidFill>
              </a:rPr>
              <a:t>HOU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9AD46-158F-40AB-B9DC-CCB3380A5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229" y="5444353"/>
            <a:ext cx="889005" cy="88900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DC938A-5AF2-40D3-8857-96F79DFC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816" y="5384330"/>
            <a:ext cx="1741212" cy="11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AFA4935-38F9-4970-A992-C7B7675F7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544" y="3426915"/>
            <a:ext cx="1238545" cy="1651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AADF8-C8A1-4B6F-A7C6-13DA3F7B1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41" y="5444353"/>
            <a:ext cx="889005" cy="88900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B8385C0-ED51-4A21-B30A-3B7476F0B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77" y="3408815"/>
            <a:ext cx="1595896" cy="16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lan turing institute">
            <a:extLst>
              <a:ext uri="{FF2B5EF4-FFF2-40B4-BE49-F238E27FC236}">
                <a16:creationId xmlns:a16="http://schemas.microsoft.com/office/drawing/2014/main" id="{AE0D6F8F-031F-4D5A-B832-AA24BF9A6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54" y="5444353"/>
            <a:ext cx="1898837" cy="80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EAC6-5115-4752-903C-4AB53AFA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EB8A-622B-4EC0-8D70-E56DF0EC7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Top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coefficients may collide in a bucket</a:t>
                </a:r>
              </a:p>
              <a:p>
                <a:pPr marL="0" indent="0">
                  <a:buNone/>
                </a:pPr>
                <a:r>
                  <a:rPr lang="en-US" sz="3000" dirty="0"/>
                  <a:t>Noise from non top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coefficients</a:t>
                </a:r>
              </a:p>
              <a:p>
                <a:pPr marL="0" indent="0">
                  <a:buNone/>
                </a:pPr>
                <a:r>
                  <a:rPr lang="en-US" sz="3000" dirty="0"/>
                  <a:t>Hashing error: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000" dirty="0"/>
                  <a:t> be the energies of the top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buckets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dirty="0"/>
                  <a:t>be the energies of the top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Fourier coefficients. Then with probability at least </a:t>
                </a:r>
                <a:r>
                  <a:rPr lang="en-US" sz="3000" dirty="0">
                    <a:solidFill>
                      <a:srgbClr val="C00000"/>
                    </a:solidFill>
                  </a:rPr>
                  <a:t>15/16</a:t>
                </a:r>
                <a:r>
                  <a:rPr lang="en-US" sz="3000" dirty="0"/>
                  <a:t>, the hashing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Estimation error: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000" dirty="0"/>
                  <a:t> be the energies of the top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buckets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dirty="0"/>
                  <a:t>be the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3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EB8A-622B-4EC0-8D70-E56DF0EC7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7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CFE3-5472-4118-A67C-4BD8EAA1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217C9-CF3B-4A16-AB76-E16C0AE9B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000" dirty="0"/>
                  <a:t> be the set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buckets that maximize the estimated energies</a:t>
                </a:r>
              </a:p>
              <a:p>
                <a:pPr marL="0" indent="0">
                  <a:buNone/>
                </a:pPr>
                <a:r>
                  <a:rPr lang="en-US" sz="3000" dirty="0"/>
                  <a:t>Define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000" dirty="0"/>
                  <a:t> to be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with only the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Fourier coefficients that are the largest Fourier coefficient in each bucket, but their energies is the energy of the entire bucket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217C9-CF3B-4A16-AB76-E16C0AE9B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0604CD8-C90F-4CD6-B6DD-4505A5C41E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68" y="4263810"/>
            <a:ext cx="1802692" cy="181353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134E7F2-29FC-4BF3-8217-47AB13677AC6}"/>
              </a:ext>
            </a:extLst>
          </p:cNvPr>
          <p:cNvSpPr/>
          <p:nvPr/>
        </p:nvSpPr>
        <p:spPr>
          <a:xfrm>
            <a:off x="4316468" y="4205543"/>
            <a:ext cx="405275" cy="4365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52535C-E461-4707-B65D-E1D40059F9B4}"/>
              </a:ext>
            </a:extLst>
          </p:cNvPr>
          <p:cNvSpPr/>
          <p:nvPr/>
        </p:nvSpPr>
        <p:spPr>
          <a:xfrm>
            <a:off x="4702494" y="4437982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A319C1-0C72-4A37-BA4C-F162A15CE67D}"/>
              </a:ext>
            </a:extLst>
          </p:cNvPr>
          <p:cNvSpPr/>
          <p:nvPr/>
        </p:nvSpPr>
        <p:spPr>
          <a:xfrm>
            <a:off x="4975659" y="4200916"/>
            <a:ext cx="409571" cy="4412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698A70-6940-4652-8449-118942CDF701}"/>
              </a:ext>
            </a:extLst>
          </p:cNvPr>
          <p:cNvSpPr/>
          <p:nvPr/>
        </p:nvSpPr>
        <p:spPr>
          <a:xfrm>
            <a:off x="5180444" y="4417185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489125-4728-41CB-9B4F-A723CFD1D34E}"/>
              </a:ext>
            </a:extLst>
          </p:cNvPr>
          <p:cNvSpPr/>
          <p:nvPr/>
        </p:nvSpPr>
        <p:spPr>
          <a:xfrm>
            <a:off x="4708244" y="4120558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10A2EE-5C5E-43FE-B94F-FCCCDD30E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67" y="4263810"/>
            <a:ext cx="1802692" cy="181353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320E9CA-F9DD-4B52-B95B-39D2D911848A}"/>
              </a:ext>
            </a:extLst>
          </p:cNvPr>
          <p:cNvSpPr/>
          <p:nvPr/>
        </p:nvSpPr>
        <p:spPr>
          <a:xfrm>
            <a:off x="6534467" y="4205543"/>
            <a:ext cx="405275" cy="4365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61413B-D0DD-46FA-AC47-86C5F12C25A5}"/>
              </a:ext>
            </a:extLst>
          </p:cNvPr>
          <p:cNvSpPr/>
          <p:nvPr/>
        </p:nvSpPr>
        <p:spPr>
          <a:xfrm>
            <a:off x="6920493" y="4437982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8D149F-0728-4FD4-B8A4-5C0FEF8447A7}"/>
              </a:ext>
            </a:extLst>
          </p:cNvPr>
          <p:cNvSpPr/>
          <p:nvPr/>
        </p:nvSpPr>
        <p:spPr>
          <a:xfrm>
            <a:off x="7193658" y="4200916"/>
            <a:ext cx="409571" cy="441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C02C28-2939-4804-AB2D-A02CC7F6755E}"/>
              </a:ext>
            </a:extLst>
          </p:cNvPr>
          <p:cNvSpPr/>
          <p:nvPr/>
        </p:nvSpPr>
        <p:spPr>
          <a:xfrm>
            <a:off x="7398443" y="4417185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2EE755-3F65-482E-BA8F-A9FFA5EA8D56}"/>
              </a:ext>
            </a:extLst>
          </p:cNvPr>
          <p:cNvSpPr/>
          <p:nvPr/>
        </p:nvSpPr>
        <p:spPr>
          <a:xfrm>
            <a:off x="6926243" y="4120558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9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CFE3-5472-4118-A67C-4BD8EAA1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217C9-CF3B-4A16-AB76-E16C0AE9B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dirty="0"/>
                  <a:t>to be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with only the largest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Fourier coefficients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3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Define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000" dirty="0"/>
                  <a:t> to be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with only the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Fourier coefficients that are the largest Fourier coefficient in each bucket </a:t>
                </a:r>
              </a:p>
              <a:p>
                <a:pPr marL="0" indent="0">
                  <a:buNone/>
                </a:pPr>
                <a:r>
                  <a:rPr lang="en-US" sz="30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217C9-CF3B-4A16-AB76-E16C0AE9B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D13E7F7A-ECAD-4D85-B58A-5BF2F5A2D599}"/>
              </a:ext>
            </a:extLst>
          </p:cNvPr>
          <p:cNvSpPr/>
          <p:nvPr/>
        </p:nvSpPr>
        <p:spPr>
          <a:xfrm rot="16200000">
            <a:off x="4472155" y="4135821"/>
            <a:ext cx="367862" cy="13663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6B11511-9F2A-4043-ABC9-61CAFF993C1A}"/>
              </a:ext>
            </a:extLst>
          </p:cNvPr>
          <p:cNvSpPr/>
          <p:nvPr/>
        </p:nvSpPr>
        <p:spPr>
          <a:xfrm rot="16200000">
            <a:off x="6400804" y="4135822"/>
            <a:ext cx="367862" cy="13663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F464C-339C-49BB-A2DF-B50C833B85BE}"/>
              </a:ext>
            </a:extLst>
          </p:cNvPr>
          <p:cNvSpPr txBox="1"/>
          <p:nvPr/>
        </p:nvSpPr>
        <p:spPr>
          <a:xfrm>
            <a:off x="3571975" y="5066724"/>
            <a:ext cx="2168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Hashing 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C7060-B620-4553-A258-275EF7128475}"/>
              </a:ext>
            </a:extLst>
          </p:cNvPr>
          <p:cNvSpPr txBox="1"/>
          <p:nvPr/>
        </p:nvSpPr>
        <p:spPr>
          <a:xfrm>
            <a:off x="5740197" y="5066724"/>
            <a:ext cx="255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Estimation error</a:t>
            </a:r>
          </a:p>
        </p:txBody>
      </p:sp>
    </p:spTree>
    <p:extLst>
      <p:ext uri="{BB962C8B-B14F-4D97-AF65-F5344CB8AC3E}">
        <p14:creationId xmlns:p14="http://schemas.microsoft.com/office/powerpoint/2010/main" val="64970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AF1F-2184-43B4-88BD-78D758FA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61980-7996-462D-960E-1CA9A5982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Improve upper or lower bounds</a:t>
                </a:r>
              </a:p>
              <a:p>
                <a:pPr marL="0" indent="0">
                  <a:buNone/>
                </a:pPr>
                <a:r>
                  <a:rPr lang="en-US" sz="3000" dirty="0"/>
                  <a:t>Extensions to other domains (line, </a:t>
                </a:r>
                <a:r>
                  <a:rPr lang="en-US" sz="3000" dirty="0" err="1"/>
                  <a:t>hypergrid</a:t>
                </a:r>
                <a:r>
                  <a:rPr lang="en-US" sz="3000" dirty="0"/>
                  <a:t>)</a:t>
                </a:r>
              </a:p>
              <a:p>
                <a:pPr marL="0" indent="0">
                  <a:buNone/>
                </a:pPr>
                <a:r>
                  <a:rPr lang="en-US" sz="3000" dirty="0"/>
                  <a:t>Other properties that can be tested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/>
                      </a:rPr>
                      <m:t>?</m:t>
                    </m:r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61980-7996-462D-960E-1CA9A5982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44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SF">
            <a:extLst>
              <a:ext uri="{FF2B5EF4-FFF2-40B4-BE49-F238E27FC236}">
                <a16:creationId xmlns:a16="http://schemas.microsoft.com/office/drawing/2014/main" id="{0A157226-3EBD-4740-A85B-382C78CE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71355"/>
            <a:ext cx="5291666" cy="53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hank you">
            <a:extLst>
              <a:ext uri="{FF2B5EF4-FFF2-40B4-BE49-F238E27FC236}">
                <a16:creationId xmlns:a16="http://schemas.microsoft.com/office/drawing/2014/main" id="{151CCC8D-043C-4265-80AB-E5CDE1B98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6256865" y="1940712"/>
            <a:ext cx="5291667" cy="29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F34A-FAFD-41DC-A167-C5E14BE3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58705-93AE-4F91-9EB4-C412BD6FF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Hashing error: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000" dirty="0"/>
                  <a:t> be the energies of the top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buckets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000" dirty="0"/>
                  <a:t> be the energies of the top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Fourier coefficients. Then with probability at least </a:t>
                </a:r>
                <a:r>
                  <a:rPr lang="en-US" sz="3000" dirty="0">
                    <a:solidFill>
                      <a:srgbClr val="C00000"/>
                    </a:solidFill>
                  </a:rPr>
                  <a:t>15/16</a:t>
                </a:r>
                <a:r>
                  <a:rPr lang="en-US" sz="3000" dirty="0"/>
                  <a:t>, the hashing error is at most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(Essentially just avoid collisions)</a:t>
                </a:r>
              </a:p>
              <a:p>
                <a:pPr marL="0" indent="0">
                  <a:buNone/>
                </a:pPr>
                <a:r>
                  <a:rPr lang="en-US" sz="3000" dirty="0">
                    <a:latin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as the largest Fourier coefficient hashing into bucket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0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+∑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≤∑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sz="3000" dirty="0">
                    <a:solidFill>
                      <a:srgbClr val="C00000"/>
                    </a:solidFill>
                  </a:rPr>
                  <a:t>, 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000" dirty="0"/>
                  <a:t> by Cauchy-Schwartz and Jensen, result holds by Chebyshev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58705-93AE-4F91-9EB4-C412BD6FF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29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0044-F583-4C45-BE50-04B0D4E7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E287B-7A75-40EB-BF84-4B6394203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Estimation error: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000" dirty="0"/>
                  <a:t> be the energies of the top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buckets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000" dirty="0"/>
                  <a:t> be the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3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For a fixed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3000" dirty="0"/>
                  <a:t>      (number of samples)</a:t>
                </a:r>
              </a:p>
              <a:p>
                <a:pPr marL="0" indent="0">
                  <a:buNone/>
                </a:pPr>
                <a:r>
                  <a:rPr lang="en-US" sz="3000" dirty="0"/>
                  <a:t>By Markov and counting,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ℓ/2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Result follows from integrating probability density function and Jensen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E287B-7A75-40EB-BF84-4B6394203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801" b="-5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46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981200" y="6078352"/>
                <a:ext cx="8305800" cy="71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-close : dist(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-sparse)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inf</m:t>
                            </m:r>
                          </m:e>
                          <m:lim>
                            <m:r>
                              <a:rPr lang="en-US" sz="2800" b="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sz="2800" b="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8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</a:rPr>
                              <m:t>sparse</m:t>
                            </m:r>
                          </m:lim>
                        </m:limLow>
                      </m:fName>
                      <m:e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𝑑𝑖𝑠𝑡</m:t>
                        </m:r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  <m:r>
                      <a:rPr lang="en-US" sz="2800" b="0" i="1">
                        <a:solidFill>
                          <a:srgbClr val="C0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078352"/>
                <a:ext cx="8305800" cy="714811"/>
              </a:xfrm>
              <a:prstGeom prst="rect">
                <a:avLst/>
              </a:prstGeom>
              <a:blipFill>
                <a:blip r:embed="rId2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1651505" y="1554390"/>
            <a:ext cx="4538791" cy="4646110"/>
            <a:chOff x="4752975" y="1541495"/>
            <a:chExt cx="4538791" cy="464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4752975" y="1541495"/>
              <a:ext cx="4538791" cy="4646110"/>
              <a:chOff x="4752975" y="1541495"/>
              <a:chExt cx="4538791" cy="4646110"/>
            </a:xfrm>
          </p:grpSpPr>
          <p:sp>
            <p:nvSpPr>
              <p:cNvPr id="54" name="Oval 14"/>
              <p:cNvSpPr/>
              <p:nvPr/>
            </p:nvSpPr>
            <p:spPr>
              <a:xfrm>
                <a:off x="4818620" y="4092105"/>
                <a:ext cx="1371600" cy="396446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396446">
                    <a:moveTo>
                      <a:pt x="2609" y="0"/>
                    </a:moveTo>
                    <a:lnTo>
                      <a:pt x="1368991" y="0"/>
                    </a:lnTo>
                    <a:cubicBezTo>
                      <a:pt x="1371439" y="25266"/>
                      <a:pt x="1371600" y="50678"/>
                      <a:pt x="1371600" y="76200"/>
                    </a:cubicBezTo>
                    <a:lnTo>
                      <a:pt x="1360636" y="396446"/>
                    </a:lnTo>
                    <a:lnTo>
                      <a:pt x="10964" y="396446"/>
                    </a:lnTo>
                    <a:cubicBezTo>
                      <a:pt x="2935" y="292233"/>
                      <a:pt x="0" y="185226"/>
                      <a:pt x="0" y="7620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752975" y="1541495"/>
                <a:ext cx="4538791" cy="4646110"/>
                <a:chOff x="4752975" y="1541495"/>
                <a:chExt cx="4538791" cy="464611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4752975" y="1541495"/>
                  <a:ext cx="2228850" cy="4646110"/>
                  <a:chOff x="4752975" y="1541495"/>
                  <a:chExt cx="2228850" cy="464611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13"/>
                      <p:cNvSpPr/>
                      <p:nvPr/>
                    </p:nvSpPr>
                    <p:spPr>
                      <a:xfrm>
                        <a:off x="4818620" y="2050151"/>
                        <a:ext cx="1371600" cy="2019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71600" h="2019300">
                            <a:moveTo>
                              <a:pt x="685800" y="0"/>
                            </a:moveTo>
                            <a:cubicBezTo>
                              <a:pt x="1064557" y="0"/>
                              <a:pt x="1371600" y="904071"/>
                              <a:pt x="1371600" y="2019300"/>
                            </a:cubicBezTo>
                            <a:lnTo>
                              <a:pt x="0" y="2019300"/>
                            </a:lnTo>
                            <a:cubicBezTo>
                              <a:pt x="0" y="904071"/>
                              <a:pt x="307043" y="0"/>
                              <a:pt x="6858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92D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3200" dirty="0">
                            <a:solidFill>
                              <a:schemeClr val="tx1"/>
                            </a:solidFill>
                          </a:rPr>
                          <a:t>-sparse</a:t>
                        </a:r>
                      </a:p>
                    </p:txBody>
                  </p:sp>
                </mc:Choice>
                <mc:Fallback>
                  <p:sp>
                    <p:nvSpPr>
                      <p:cNvPr id="6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18620" y="2050151"/>
                        <a:ext cx="1371600" cy="2019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71600" h="2019300">
                            <a:moveTo>
                              <a:pt x="685800" y="0"/>
                            </a:moveTo>
                            <a:cubicBezTo>
                              <a:pt x="1064557" y="0"/>
                              <a:pt x="1371600" y="904071"/>
                              <a:pt x="1371600" y="2019300"/>
                            </a:cubicBezTo>
                            <a:lnTo>
                              <a:pt x="0" y="2019300"/>
                            </a:lnTo>
                            <a:cubicBezTo>
                              <a:pt x="0" y="904071"/>
                              <a:pt x="307043" y="0"/>
                              <a:pt x="685800" y="0"/>
                            </a:cubicBezTo>
                            <a:close/>
                          </a:path>
                        </a:pathLst>
                      </a:custGeom>
                      <a:blipFill>
                        <a:blip r:embed="rId7"/>
                        <a:stretch>
                          <a:fillRect l="-6608" r="-5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Oval 14"/>
                  <p:cNvSpPr/>
                  <p:nvPr/>
                </p:nvSpPr>
                <p:spPr>
                  <a:xfrm>
                    <a:off x="4829584" y="4488551"/>
                    <a:ext cx="1349672" cy="1699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672" h="1699054">
                        <a:moveTo>
                          <a:pt x="0" y="0"/>
                        </a:moveTo>
                        <a:lnTo>
                          <a:pt x="1349672" y="0"/>
                        </a:lnTo>
                        <a:cubicBezTo>
                          <a:pt x="1299917" y="963108"/>
                          <a:pt x="1016565" y="1699054"/>
                          <a:pt x="674836" y="1699054"/>
                        </a:cubicBezTo>
                        <a:cubicBezTo>
                          <a:pt x="333107" y="1699054"/>
                          <a:pt x="49755" y="96310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</a:rPr>
                      <a:t>NO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752975" y="1541495"/>
                    <a:ext cx="22288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Property Tester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4835923" y="3997940"/>
                        <a:ext cx="156294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𝜖</m:t>
                            </m:r>
                          </m:oMath>
                        </a14:m>
                        <a:r>
                          <a:rPr lang="en-US" sz="2800" dirty="0">
                            <a:solidFill>
                              <a:schemeClr val="tx1"/>
                            </a:solidFill>
                          </a:rPr>
                          <a:t>-close</a:t>
                        </a:r>
                      </a:p>
                    </p:txBody>
                  </p:sp>
                </mc:Choice>
                <mc:Fallback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5923" y="3997940"/>
                        <a:ext cx="1562948" cy="52322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t="-11628" b="-325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156602" y="2438400"/>
                  <a:ext cx="3135164" cy="3101971"/>
                  <a:chOff x="6156602" y="2438400"/>
                  <a:chExt cx="3135164" cy="3101971"/>
                </a:xfrm>
              </p:grpSpPr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6156602" y="2438400"/>
                    <a:ext cx="3135164" cy="3101971"/>
                    <a:chOff x="2057400" y="2511813"/>
                    <a:chExt cx="3135164" cy="3101971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0" name="TextBox 59"/>
                        <p:cNvSpPr txBox="1"/>
                        <p:nvPr/>
                      </p:nvSpPr>
                      <p:spPr>
                        <a:xfrm>
                          <a:off x="2677964" y="2511813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0" name="TextBox 5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77964" y="2511813"/>
                          <a:ext cx="2514600" cy="995144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3883" t="-4908" b="-490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1" name="TextBox 60"/>
                        <p:cNvSpPr txBox="1"/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1" name="TextBox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632" t="-4908" b="-490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/>
                        <p:cNvSpPr txBox="1"/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9" name="TextBox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731191" y="3967530"/>
                    <a:ext cx="16048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Don’t care</a:t>
                    </a:r>
                    <a:endParaRPr lang="en-US" dirty="0"/>
                  </a:p>
                </p:txBody>
              </p:sp>
            </p:grpSp>
          </p:grpSp>
        </p:grpSp>
      </p:grpSp>
      <p:sp>
        <p:nvSpPr>
          <p:cNvPr id="69" name="Rectangle 68"/>
          <p:cNvSpPr/>
          <p:nvPr/>
        </p:nvSpPr>
        <p:spPr>
          <a:xfrm>
            <a:off x="12809923" y="6072886"/>
            <a:ext cx="1600200" cy="122440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76974" y="1541495"/>
            <a:ext cx="4519780" cy="4596956"/>
            <a:chOff x="4752974" y="1541495"/>
            <a:chExt cx="4519780" cy="4596956"/>
          </a:xfrm>
        </p:grpSpPr>
        <p:sp>
          <p:nvSpPr>
            <p:cNvPr id="68" name="Oval 67"/>
            <p:cNvSpPr/>
            <p:nvPr/>
          </p:nvSpPr>
          <p:spPr>
            <a:xfrm>
              <a:off x="4785002" y="2071551"/>
              <a:ext cx="1371600" cy="40669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56602" y="4413754"/>
                  <a:ext cx="77899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602" y="4413754"/>
                  <a:ext cx="778991" cy="70788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4752974" y="1541495"/>
              <a:ext cx="385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Tolerant Property Tester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121515" y="2689264"/>
              <a:ext cx="3151239" cy="3384015"/>
              <a:chOff x="6121515" y="2648714"/>
              <a:chExt cx="3151239" cy="283701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121515" y="2648714"/>
                <a:ext cx="3151239" cy="2837019"/>
                <a:chOff x="2022313" y="2722127"/>
                <a:chExt cx="3151239" cy="283701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2658952" y="2722127"/>
                      <a:ext cx="2514600" cy="8342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Accept with probability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58952" y="2722127"/>
                      <a:ext cx="2514600" cy="834288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3883" t="-4908" b="-49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631989" y="4724858"/>
                      <a:ext cx="2514600" cy="8342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Reject with probability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1989" y="4724858"/>
                      <a:ext cx="2514600" cy="83428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3632" t="-4908" b="-49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2057400" y="2762143"/>
                      <a:ext cx="849164" cy="593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⇒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7400" y="2762143"/>
                      <a:ext cx="849164" cy="593463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022313" y="4769245"/>
                      <a:ext cx="849164" cy="593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⇒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2313" y="4769245"/>
                      <a:ext cx="849164" cy="593463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2" name="TextBox 41"/>
              <p:cNvSpPr txBox="1"/>
              <p:nvPr/>
            </p:nvSpPr>
            <p:spPr>
              <a:xfrm>
                <a:off x="6817411" y="4170967"/>
                <a:ext cx="1604834" cy="387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Don’t care</a:t>
                </a:r>
                <a:endParaRPr lang="en-US" dirty="0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4785002" y="2063046"/>
              <a:ext cx="1371600" cy="2904541"/>
            </a:xfrm>
            <a:custGeom>
              <a:avLst/>
              <a:gdLst/>
              <a:ahLst/>
              <a:cxnLst/>
              <a:rect l="l" t="t" r="r" b="b"/>
              <a:pathLst>
                <a:path w="1371600" h="2904541">
                  <a:moveTo>
                    <a:pt x="685800" y="0"/>
                  </a:moveTo>
                  <a:cubicBezTo>
                    <a:pt x="1064557" y="0"/>
                    <a:pt x="1371600" y="910407"/>
                    <a:pt x="1371600" y="2033450"/>
                  </a:cubicBezTo>
                  <a:cubicBezTo>
                    <a:pt x="1371600" y="2345225"/>
                    <a:pt x="1347936" y="2640611"/>
                    <a:pt x="1304778" y="2904541"/>
                  </a:cubicBezTo>
                  <a:lnTo>
                    <a:pt x="66823" y="2904541"/>
                  </a:lnTo>
                  <a:cubicBezTo>
                    <a:pt x="23664" y="2640611"/>
                    <a:pt x="0" y="2345225"/>
                    <a:pt x="0" y="2033450"/>
                  </a:cubicBezTo>
                  <a:cubicBezTo>
                    <a:pt x="0" y="910407"/>
                    <a:pt x="307043" y="0"/>
                    <a:pt x="685800" y="0"/>
                  </a:cubicBez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2806" y="5078525"/>
              <a:ext cx="9159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NO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861896" y="4083562"/>
                  <a:ext cx="15447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-close</a:t>
                  </a: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896" y="4083562"/>
                  <a:ext cx="1544766" cy="461665"/>
                </a:xfrm>
                <a:prstGeom prst="rect">
                  <a:avLst/>
                </a:prstGeom>
                <a:blipFill>
                  <a:blip r:embed="rId27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4"/>
            <p:cNvSpPr/>
            <p:nvPr/>
          </p:nvSpPr>
          <p:spPr>
            <a:xfrm>
              <a:off x="4785002" y="4137609"/>
              <a:ext cx="1371600" cy="396446"/>
            </a:xfrm>
            <a:custGeom>
              <a:avLst/>
              <a:gdLst/>
              <a:ahLst/>
              <a:cxnLst/>
              <a:rect l="l" t="t" r="r" b="b"/>
              <a:pathLst>
                <a:path w="1371600" h="396446">
                  <a:moveTo>
                    <a:pt x="2609" y="0"/>
                  </a:moveTo>
                  <a:lnTo>
                    <a:pt x="1368991" y="0"/>
                  </a:lnTo>
                  <a:cubicBezTo>
                    <a:pt x="1371439" y="25266"/>
                    <a:pt x="1371600" y="50678"/>
                    <a:pt x="1371600" y="76200"/>
                  </a:cubicBezTo>
                  <a:lnTo>
                    <a:pt x="1360636" y="396446"/>
                  </a:lnTo>
                  <a:lnTo>
                    <a:pt x="10964" y="396446"/>
                  </a:lnTo>
                  <a:cubicBezTo>
                    <a:pt x="2935" y="292233"/>
                    <a:pt x="0" y="185226"/>
                    <a:pt x="0" y="7620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2140" y="4558122"/>
              <a:ext cx="1337324" cy="419150"/>
            </a:xfrm>
            <a:custGeom>
              <a:avLst/>
              <a:gdLst/>
              <a:ahLst/>
              <a:cxnLst/>
              <a:rect l="l" t="t" r="r" b="b"/>
              <a:pathLst>
                <a:path w="1337324" h="419150">
                  <a:moveTo>
                    <a:pt x="0" y="0"/>
                  </a:moveTo>
                  <a:lnTo>
                    <a:pt x="1337324" y="0"/>
                  </a:lnTo>
                  <a:cubicBezTo>
                    <a:pt x="1326042" y="146369"/>
                    <a:pt x="1309295" y="286720"/>
                    <a:pt x="1287640" y="419150"/>
                  </a:cubicBezTo>
                  <a:lnTo>
                    <a:pt x="49685" y="419150"/>
                  </a:lnTo>
                  <a:cubicBezTo>
                    <a:pt x="28029" y="286720"/>
                    <a:pt x="11282" y="14636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752974" y="4570963"/>
                  <a:ext cx="165368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17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700" b="0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17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700" b="0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700" dirty="0">
                      <a:solidFill>
                        <a:schemeClr val="tx1"/>
                      </a:solidFill>
                    </a:rPr>
                    <a:t>-close</a:t>
                  </a: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974" y="4570963"/>
                  <a:ext cx="1653688" cy="353943"/>
                </a:xfrm>
                <a:prstGeom prst="rect">
                  <a:avLst/>
                </a:prstGeom>
                <a:blipFill>
                  <a:blip r:embed="rId28"/>
                  <a:stretch>
                    <a:fillRect l="-738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4752974" y="2534087"/>
                  <a:ext cx="1483854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>
                      <a:solidFill>
                        <a:schemeClr val="tx1"/>
                      </a:solidFill>
                    </a:rPr>
                    <a:t>-sparse</a:t>
                  </a: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974" y="2534087"/>
                  <a:ext cx="1483854" cy="1077218"/>
                </a:xfrm>
                <a:prstGeom prst="rect">
                  <a:avLst/>
                </a:prstGeom>
                <a:blipFill>
                  <a:blip r:embed="rId29"/>
                  <a:stretch>
                    <a:fillRect l="-2881" t="-6818" r="-2058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1">
                <a:extLst>
                  <a:ext uri="{FF2B5EF4-FFF2-40B4-BE49-F238E27FC236}">
                    <a16:creationId xmlns:a16="http://schemas.microsoft.com/office/drawing/2014/main" id="{E6A96CF2-4581-4A36-971D-4302D07CB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Testing </a:t>
                </a:r>
                <a:r>
                  <a:rPr lang="en-US" dirty="0" err="1">
                    <a:solidFill>
                      <a:schemeClr val="tx1"/>
                    </a:solidFill>
                  </a:rPr>
                  <a:t>Sparsity</a:t>
                </a:r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itle 1">
                <a:extLst>
                  <a:ext uri="{FF2B5EF4-FFF2-40B4-BE49-F238E27FC236}">
                    <a16:creationId xmlns:a16="http://schemas.microsoft.com/office/drawing/2014/main" id="{E6A96CF2-4581-4A36-971D-4302D07C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blipFill>
                <a:blip r:embed="rId30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9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AE0F-CABE-4475-9F62-2793E82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Expansion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D15B1-1251-4279-B42A-822137FDE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For </a:t>
                </a:r>
                <a14:m>
                  <m:oMath xmlns:m="http://schemas.openxmlformats.org/officeDocument/2006/math">
                    <m:r>
                      <a:rPr lang="en-US" sz="3000" i="1" dirty="0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3000" i="1" dirty="0">
                        <a:solidFill>
                          <a:srgbClr val="C00000"/>
                        </a:solidFill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/>
                  <a:t>, the characteristic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−1,+1</m:t>
                            </m:r>
                          </m:e>
                        </m:d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→{−1,+1}</m:t>
                    </m:r>
                  </m:oMath>
                </a14:m>
                <a:r>
                  <a:rPr lang="en-US" sz="3000" dirty="0"/>
                  <a:t>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The Fourier expansion of a function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−1,+1</m:t>
                            </m:r>
                          </m:e>
                        </m:d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000" b="0" i="1" dirty="0">
                        <a:solidFill>
                          <a:srgbClr val="C00000"/>
                        </a:solidFill>
                        <a:latin typeface="Cambria Math"/>
                      </a:rPr>
                      <m:t>ℝ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is the unique linear combination of multilinear polynomials: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⊆[</m:t>
                          </m:r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30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Cambria Math" panose="02040503050406030204" pitchFamily="18" charset="0"/>
                  </a:rPr>
                  <a:t>Then we have the Fourier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⟩=</m:t>
                    </m:r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D15B1-1251-4279-B42A-822137FDE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44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F5AA-ED9A-4BDB-ABF8-B5C5F70D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Sparsity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F977D-822C-4770-A012-7DBEFCC7B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A function is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-sparse if it has at most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nonzero Fourier coefficients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F977D-822C-4770-A012-7DBEFCC7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94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D612-CBF0-4152-B804-E86554C3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Fourier Sparsity?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F37E-E536-4E5E-8F33-0594B9C91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Fourier sparsity has applications in coding theory [GoldreichLevin89, AkaviaGoldwasserShafra03], learning theory [KushilevitzMansour93, LinialMansourNisan93], communication complexity [ShiZhang09]</a:t>
                </a:r>
              </a:p>
              <a:p>
                <a:pPr marL="0" indent="0">
                  <a:buNone/>
                </a:pPr>
                <a:r>
                  <a:rPr lang="en-US" sz="3000" dirty="0"/>
                  <a:t>If a function is known to be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-sparse, more efficient algorithms can often be run, e.g. sparse Fourier transform [HIKP12]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BF37E-E536-4E5E-8F33-0594B9C91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80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16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0465-F086-4697-BEF9-30AC0D0A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Tester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49D12-0E73-48E5-BAF9-19E1FA6D7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95903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Testing </a:t>
                </a:r>
                <a:r>
                  <a:rPr lang="en-US" dirty="0" err="1">
                    <a:solidFill>
                      <a:schemeClr val="tx1"/>
                    </a:solidFill>
                  </a:rPr>
                  <a:t>sparsity</a:t>
                </a:r>
                <a:r>
                  <a:rPr lang="en-US" dirty="0">
                    <a:solidFill>
                      <a:schemeClr val="tx1"/>
                    </a:solidFill>
                  </a:rPr>
                  <a:t> of Boolean functions under Hamming distance</a:t>
                </a:r>
              </a:p>
              <a:p>
                <a:pPr marL="457200" lvl="1" indent="0">
                  <a:buNone/>
                </a:pPr>
                <a:r>
                  <a:rPr lang="en-US" dirty="0"/>
                  <a:t>[GOSSW11]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Non-tolerant test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14</m:t>
                            </m:r>
                          </m:sup>
                        </m:sSup>
                        <m:func>
                          <m:func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Reduction to testing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Lower bound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[WimmerYoshida13</a:t>
                </a:r>
                <a:r>
                  <a:rPr lang="en-US" dirty="0">
                    <a:solidFill>
                      <a:schemeClr val="tx1"/>
                    </a:solidFill>
                  </a:rPr>
                  <a:t>]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Tolerant test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/>
                      </a:rPr>
                      <m:t>poly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𝝐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Our results give a tolerant test with almost quadratic improvement on [GOSSW11] 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49D12-0E73-48E5-BAF9-19E1FA6D7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95903" cy="4667250"/>
              </a:xfrm>
              <a:blipFill>
                <a:blip r:embed="rId2"/>
                <a:stretch>
                  <a:fillRect l="-1709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4A380CD-3546-46CC-8664-DA1783B7151C}"/>
              </a:ext>
            </a:extLst>
          </p:cNvPr>
          <p:cNvGrpSpPr/>
          <p:nvPr/>
        </p:nvGrpSpPr>
        <p:grpSpPr>
          <a:xfrm>
            <a:off x="7561686" y="1516716"/>
            <a:ext cx="4334223" cy="4276444"/>
            <a:chOff x="4818620" y="2050151"/>
            <a:chExt cx="4473146" cy="41374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56DF39-70F6-4619-BF25-3BEAB5F2FF22}"/>
                    </a:ext>
                  </a:extLst>
                </p:cNvPr>
                <p:cNvSpPr txBox="1"/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B66D8D-81BD-4045-A181-202167A99F10}"/>
                </a:ext>
              </a:extLst>
            </p:cNvPr>
            <p:cNvGrpSpPr/>
            <p:nvPr/>
          </p:nvGrpSpPr>
          <p:grpSpPr>
            <a:xfrm>
              <a:off x="4818620" y="2050151"/>
              <a:ext cx="4473146" cy="4137454"/>
              <a:chOff x="4818620" y="2050151"/>
              <a:chExt cx="4473146" cy="4137454"/>
            </a:xfrm>
          </p:grpSpPr>
          <p:sp>
            <p:nvSpPr>
              <p:cNvPr id="8" name="Oval 14">
                <a:extLst>
                  <a:ext uri="{FF2B5EF4-FFF2-40B4-BE49-F238E27FC236}">
                    <a16:creationId xmlns:a16="http://schemas.microsoft.com/office/drawing/2014/main" id="{E9376089-B331-4B29-BB49-AB44A5384140}"/>
                  </a:ext>
                </a:extLst>
              </p:cNvPr>
              <p:cNvSpPr/>
              <p:nvPr/>
            </p:nvSpPr>
            <p:spPr>
              <a:xfrm>
                <a:off x="4818620" y="4092105"/>
                <a:ext cx="1371600" cy="396446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396446">
                    <a:moveTo>
                      <a:pt x="2609" y="0"/>
                    </a:moveTo>
                    <a:lnTo>
                      <a:pt x="1368991" y="0"/>
                    </a:lnTo>
                    <a:cubicBezTo>
                      <a:pt x="1371439" y="25266"/>
                      <a:pt x="1371600" y="50678"/>
                      <a:pt x="1371600" y="76200"/>
                    </a:cubicBezTo>
                    <a:lnTo>
                      <a:pt x="1360636" y="396446"/>
                    </a:lnTo>
                    <a:lnTo>
                      <a:pt x="10964" y="396446"/>
                    </a:lnTo>
                    <a:cubicBezTo>
                      <a:pt x="2935" y="292233"/>
                      <a:pt x="0" y="185226"/>
                      <a:pt x="0" y="7620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BE3A42A-F165-48B6-918E-E784C78C3F32}"/>
                  </a:ext>
                </a:extLst>
              </p:cNvPr>
              <p:cNvGrpSpPr/>
              <p:nvPr/>
            </p:nvGrpSpPr>
            <p:grpSpPr>
              <a:xfrm>
                <a:off x="4818620" y="2050151"/>
                <a:ext cx="4473146" cy="4137454"/>
                <a:chOff x="4818620" y="2050151"/>
                <a:chExt cx="4473146" cy="4137454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81BC3B6-C37E-4B4B-9A13-C1FD5D37420C}"/>
                    </a:ext>
                  </a:extLst>
                </p:cNvPr>
                <p:cNvGrpSpPr/>
                <p:nvPr/>
              </p:nvGrpSpPr>
              <p:grpSpPr>
                <a:xfrm>
                  <a:off x="4818620" y="2050151"/>
                  <a:ext cx="1580251" cy="4137454"/>
                  <a:chOff x="4818620" y="2050151"/>
                  <a:chExt cx="1580251" cy="413745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3">
                        <a:extLst>
                          <a:ext uri="{FF2B5EF4-FFF2-40B4-BE49-F238E27FC236}">
                            <a16:creationId xmlns:a16="http://schemas.microsoft.com/office/drawing/2014/main" id="{D78BB271-E613-43AE-8B09-184ABAF251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8620" y="2050151"/>
                        <a:ext cx="1371600" cy="2019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71600" h="2019300">
                            <a:moveTo>
                              <a:pt x="685800" y="0"/>
                            </a:moveTo>
                            <a:cubicBezTo>
                              <a:pt x="1064557" y="0"/>
                              <a:pt x="1371600" y="904071"/>
                              <a:pt x="1371600" y="2019300"/>
                            </a:cubicBezTo>
                            <a:lnTo>
                              <a:pt x="0" y="2019300"/>
                            </a:lnTo>
                            <a:cubicBezTo>
                              <a:pt x="0" y="904071"/>
                              <a:pt x="307043" y="0"/>
                              <a:pt x="6858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92D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3200" dirty="0">
                            <a:solidFill>
                              <a:schemeClr val="tx1"/>
                            </a:solidFill>
                          </a:rPr>
                          <a:t>-sparse</a:t>
                        </a:r>
                      </a:p>
                    </p:txBody>
                  </p:sp>
                </mc:Choice>
                <mc:Fallback>
                  <p:sp>
                    <p:nvSpPr>
                      <p:cNvPr id="18" name="Rectangle 13">
                        <a:extLst>
                          <a:ext uri="{FF2B5EF4-FFF2-40B4-BE49-F238E27FC236}">
                            <a16:creationId xmlns:a16="http://schemas.microsoft.com/office/drawing/2014/main" id="{D78BB271-E613-43AE-8B09-184ABAF251F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18620" y="2050151"/>
                        <a:ext cx="1371600" cy="2019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71600" h="2019300">
                            <a:moveTo>
                              <a:pt x="685800" y="0"/>
                            </a:moveTo>
                            <a:cubicBezTo>
                              <a:pt x="1064557" y="0"/>
                              <a:pt x="1371600" y="904071"/>
                              <a:pt x="1371600" y="2019300"/>
                            </a:cubicBezTo>
                            <a:lnTo>
                              <a:pt x="0" y="2019300"/>
                            </a:lnTo>
                            <a:cubicBezTo>
                              <a:pt x="0" y="904071"/>
                              <a:pt x="307043" y="0"/>
                              <a:pt x="685800" y="0"/>
                            </a:cubicBezTo>
                            <a:close/>
                          </a:path>
                        </a:pathLst>
                      </a:custGeom>
                      <a:blipFill>
                        <a:blip r:embed="rId7"/>
                        <a:stretch>
                          <a:fillRect l="-7727" r="-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" name="Oval 14">
                    <a:extLst>
                      <a:ext uri="{FF2B5EF4-FFF2-40B4-BE49-F238E27FC236}">
                        <a16:creationId xmlns:a16="http://schemas.microsoft.com/office/drawing/2014/main" id="{08FB9E77-010D-4E0C-8377-80241F4AE575}"/>
                      </a:ext>
                    </a:extLst>
                  </p:cNvPr>
                  <p:cNvSpPr/>
                  <p:nvPr/>
                </p:nvSpPr>
                <p:spPr>
                  <a:xfrm>
                    <a:off x="4829584" y="4488551"/>
                    <a:ext cx="1349672" cy="1699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672" h="1699054">
                        <a:moveTo>
                          <a:pt x="0" y="0"/>
                        </a:moveTo>
                        <a:lnTo>
                          <a:pt x="1349672" y="0"/>
                        </a:lnTo>
                        <a:cubicBezTo>
                          <a:pt x="1299917" y="963108"/>
                          <a:pt x="1016565" y="1699054"/>
                          <a:pt x="674836" y="1699054"/>
                        </a:cubicBezTo>
                        <a:cubicBezTo>
                          <a:pt x="333107" y="1699054"/>
                          <a:pt x="49755" y="96310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</a:rPr>
                      <a:t>NO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5A36676-8B51-4042-8AE7-AE2FAE96DD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35923" y="3997940"/>
                        <a:ext cx="156294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𝜖</m:t>
                            </m:r>
                          </m:oMath>
                        </a14:m>
                        <a:r>
                          <a:rPr lang="en-US" sz="2800" dirty="0">
                            <a:solidFill>
                              <a:schemeClr val="tx1"/>
                            </a:solidFill>
                          </a:rPr>
                          <a:t>-close</a:t>
                        </a:r>
                      </a:p>
                    </p:txBody>
                  </p:sp>
                </mc:Choice>
                <mc:Fallback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5A36676-8B51-4042-8AE7-AE2FAE96DD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5923" y="3997940"/>
                        <a:ext cx="1562948" cy="52322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t="-10112" b="-280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31FEA18-52D3-435A-8449-ABF07620C498}"/>
                    </a:ext>
                  </a:extLst>
                </p:cNvPr>
                <p:cNvGrpSpPr/>
                <p:nvPr/>
              </p:nvGrpSpPr>
              <p:grpSpPr>
                <a:xfrm>
                  <a:off x="6156602" y="2438400"/>
                  <a:ext cx="3135164" cy="3101971"/>
                  <a:chOff x="6156602" y="2438400"/>
                  <a:chExt cx="3135164" cy="3101971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CA24E1C5-C427-4887-BC13-B5068ABBDD27}"/>
                      </a:ext>
                    </a:extLst>
                  </p:cNvPr>
                  <p:cNvGrpSpPr/>
                  <p:nvPr/>
                </p:nvGrpSpPr>
                <p:grpSpPr>
                  <a:xfrm>
                    <a:off x="6156602" y="2438400"/>
                    <a:ext cx="3135164" cy="3101971"/>
                    <a:chOff x="2057400" y="2511813"/>
                    <a:chExt cx="3135164" cy="3101971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F30F5EB0-1D41-4A56-B61C-C17E115A38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77964" y="2511813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F30F5EB0-1D41-4A56-B61C-C17E115A38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77964" y="2511813"/>
                          <a:ext cx="2514600" cy="995144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4010" t="-4762" b="-17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E944C52B-F545-458A-A4BC-FB60103AFE2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E944C52B-F545-458A-A4BC-FB60103AFE2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750" t="-4734" b="-11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5B5EC2CB-ECEE-4F1C-A7A7-BB4E268F27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CB9A1B28-B8DC-443C-9A1F-100667A157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9" name="TextBox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C7D6E4-5125-4ECA-A2CE-C1BBF005FFED}"/>
                      </a:ext>
                    </a:extLst>
                  </p:cNvPr>
                  <p:cNvSpPr txBox="1"/>
                  <p:nvPr/>
                </p:nvSpPr>
                <p:spPr>
                  <a:xfrm>
                    <a:off x="6731191" y="3967530"/>
                    <a:ext cx="16048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Don’t care</a:t>
                    </a:r>
                    <a:endParaRPr lang="en-US" dirty="0"/>
                  </a:p>
                </p:txBody>
              </p: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BB75DFF-F79E-42E2-B798-C3C9BC4FEA0E}"/>
                  </a:ext>
                </a:extLst>
              </p:cNvPr>
              <p:cNvSpPr/>
              <p:nvPr/>
            </p:nvSpPr>
            <p:spPr>
              <a:xfrm>
                <a:off x="8712398" y="5308163"/>
                <a:ext cx="358986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Query model: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))</m:t>
                    </m:r>
                  </m:oMath>
                </a14:m>
                <a:r>
                  <a:rPr lang="en-US" sz="2800" dirty="0"/>
                  <a:t>, for any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BB75DFF-F79E-42E2-B798-C3C9BC4FE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398" y="5308163"/>
                <a:ext cx="3589865" cy="1384995"/>
              </a:xfrm>
              <a:prstGeom prst="rect">
                <a:avLst/>
              </a:prstGeom>
              <a:blipFill>
                <a:blip r:embed="rId13"/>
                <a:stretch>
                  <a:fillRect l="-3396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03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0925-2644-4C9B-80FB-850A75CA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4C9138-E5B1-4E4C-94B9-85D097735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Upper bound: Algorithm that makes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dirty="0"/>
                  <a:t>non-adaptive queries to a (normalized) function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and approximates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dirty="0"/>
                  <a:t>distance from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to the set of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-sparse functions. Translates to a tester.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Lower bound: Any algorithm that distinguishes whether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is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-sparse or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000" dirty="0"/>
                  <a:t> - far from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-sparse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000" dirty="0"/>
                  <a:t> distance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queries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4C9138-E5B1-4E4C-94B9-85D097735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1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A789-1232-4F87-A190-9BB84172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Hashing [FGKP09]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63A90-B5F5-4A74-A440-47DAF775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If a subspace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−1,+1</m:t>
                            </m:r>
                          </m:e>
                        </m:d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/>
                  <a:t> is drawn randomly from subspaces of codimension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0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000" i="1" dirty="0"/>
                  <a:t> </a:t>
                </a:r>
                <a:r>
                  <a:rPr lang="en-US" sz="3000" dirty="0"/>
                  <a:t>for distinct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For an element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000" dirty="0"/>
                  <a:t>, the projected function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/>
                  <a:t> for each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−1,+1</m:t>
                            </m:r>
                          </m:e>
                        </m:d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Poisson Summation Formula: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3000" dirty="0"/>
                  <a:t> if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000" dirty="0"/>
                  <a:t> and </a:t>
                </a:r>
                <a:r>
                  <a:rPr lang="en-US" sz="3000" dirty="0">
                    <a:solidFill>
                      <a:srgbClr val="C00000"/>
                    </a:solidFill>
                  </a:rPr>
                  <a:t>0</a:t>
                </a:r>
                <a:r>
                  <a:rPr lang="en-US" sz="3000" dirty="0"/>
                  <a:t> otherwise</a:t>
                </a:r>
              </a:p>
              <a:p>
                <a:pPr marL="0" indent="0">
                  <a:buNone/>
                </a:pPr>
                <a:r>
                  <a:rPr lang="en-US" sz="3000" dirty="0"/>
                  <a:t>Define the total energy of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3000" dirty="0"/>
                  <a:t>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0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63A90-B5F5-4A74-A440-47DAF775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84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C388E9-5D3C-4984-862C-34A4A2947B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Testing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-Sparsity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C388E9-5D3C-4984-862C-34A4A2947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8A913-4E61-4C2B-8773-E0B64E31A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sSup>
                          <m:sSup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/>
                  <a:t>, where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−1,+1</m:t>
                            </m:r>
                          </m:e>
                        </m:d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000" dirty="0"/>
                  <a:t> [GOSSW11]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The set of 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0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0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3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can be used to compute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3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for each of the </a:t>
                </a:r>
                <a:r>
                  <a:rPr lang="en-US" sz="3000" dirty="0" err="1">
                    <a:solidFill>
                      <a:schemeClr val="tx1"/>
                    </a:solidFill>
                  </a:rPr>
                  <a:t>cosets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simultaneously</a:t>
                </a:r>
              </a:p>
              <a:p>
                <a:pPr marL="0" indent="0">
                  <a:buNone/>
                </a:pPr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3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8A913-4E61-4C2B-8773-E0B64E31A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70C45B-075F-4D05-9E01-A8885C152567}"/>
              </a:ext>
            </a:extLst>
          </p:cNvPr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16877"/>
            <a:ext cx="1439147" cy="1447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4A625-31AC-4E19-9C43-28442F336162}"/>
              </a:ext>
            </a:extLst>
          </p:cNvPr>
          <p:cNvSpPr txBox="1"/>
          <p:nvPr/>
        </p:nvSpPr>
        <p:spPr>
          <a:xfrm>
            <a:off x="1839686" y="1755947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#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DB9810-74A9-420A-AFFD-C8A7D9479DDC}"/>
                  </a:ext>
                </a:extLst>
              </p:cNvPr>
              <p:cNvSpPr txBox="1"/>
              <p:nvPr/>
            </p:nvSpPr>
            <p:spPr>
              <a:xfrm>
                <a:off x="3200400" y="1986779"/>
                <a:ext cx="51816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dirty="0" smtClean="0">
                          <a:latin typeface="Cambria Math"/>
                        </a:rPr>
                        <m:t> = </m:t>
                      </m:r>
                      <m:r>
                        <a:rPr lang="en-US" sz="66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6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6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66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6600" b="0" i="1" dirty="0" smtClean="0"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DB9810-74A9-420A-AFFD-C8A7D9479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986779"/>
                <a:ext cx="5181600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CAF54B22-6B2A-4305-81DC-721F1AB867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26" y="1665484"/>
            <a:ext cx="1802692" cy="181353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86266E5-9213-445F-B642-E0D748656FA3}"/>
              </a:ext>
            </a:extLst>
          </p:cNvPr>
          <p:cNvSpPr/>
          <p:nvPr/>
        </p:nvSpPr>
        <p:spPr>
          <a:xfrm>
            <a:off x="8402926" y="1607217"/>
            <a:ext cx="405275" cy="4365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3D24AE-2D4E-4F82-99E9-164A784FE6AE}"/>
              </a:ext>
            </a:extLst>
          </p:cNvPr>
          <p:cNvSpPr/>
          <p:nvPr/>
        </p:nvSpPr>
        <p:spPr>
          <a:xfrm>
            <a:off x="8788952" y="1839656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DF0A9C-41B4-4060-AA3A-694A6CD0234D}"/>
              </a:ext>
            </a:extLst>
          </p:cNvPr>
          <p:cNvSpPr/>
          <p:nvPr/>
        </p:nvSpPr>
        <p:spPr>
          <a:xfrm>
            <a:off x="9062117" y="1602590"/>
            <a:ext cx="409571" cy="441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F9AF4C-6851-410E-A10E-7139A89D7596}"/>
              </a:ext>
            </a:extLst>
          </p:cNvPr>
          <p:cNvSpPr/>
          <p:nvPr/>
        </p:nvSpPr>
        <p:spPr>
          <a:xfrm>
            <a:off x="9266902" y="1818859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1722FC-D3A8-41D1-9CB3-C6E0CF0302A0}"/>
              </a:ext>
            </a:extLst>
          </p:cNvPr>
          <p:cNvSpPr/>
          <p:nvPr/>
        </p:nvSpPr>
        <p:spPr>
          <a:xfrm>
            <a:off x="8794702" y="1522232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5D78E6-C1B3-46D9-AC41-18FBDCA8DF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90" y="1749599"/>
            <a:ext cx="1768676" cy="17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511D-BB6F-4071-BA62-01FE2A5F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31426-198D-474C-A627-DDE5BC1F3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Draw subspace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codimension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at random</a:t>
                </a:r>
              </a:p>
              <a:p>
                <a:pPr marL="0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−1,+1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Estimate the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+=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times, take the largest sum of the energies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buckets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ax</m:t>
                          </m:r>
                        </m:e>
                        <m:li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median</m:t>
                          </m:r>
                        </m:e>
                      </m:nary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31426-198D-474C-A627-DDE5BC1F3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1257</Words>
  <Application>Microsoft Office PowerPoint</Application>
  <PresentationFormat>Widescreen</PresentationFormat>
  <Paragraphs>133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Fast Fourier Sparsity Testing</vt:lpstr>
      <vt:lpstr>Fourier Expansion</vt:lpstr>
      <vt:lpstr>Fourier Sparsity</vt:lpstr>
      <vt:lpstr>Why Fourier Sparsity?</vt:lpstr>
      <vt:lpstr>Property Tester</vt:lpstr>
      <vt:lpstr>Our Contributions</vt:lpstr>
      <vt:lpstr>Random Hashing [FGKP09]</vt:lpstr>
      <vt:lpstr>Testing s-Sparsity</vt:lpstr>
      <vt:lpstr>Algorithm</vt:lpstr>
      <vt:lpstr>Analysis</vt:lpstr>
      <vt:lpstr>Putting it all together</vt:lpstr>
      <vt:lpstr>Putting it all together</vt:lpstr>
      <vt:lpstr>Future Work?</vt:lpstr>
      <vt:lpstr>PowerPoint Presentation</vt:lpstr>
      <vt:lpstr>Hashing Error</vt:lpstr>
      <vt:lpstr>Estimation Error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Fourier Sparsity Testing</dc:title>
  <dc:creator>samson</dc:creator>
  <cp:lastModifiedBy>samson</cp:lastModifiedBy>
  <cp:revision>74</cp:revision>
  <dcterms:created xsi:type="dcterms:W3CDTF">2019-12-31T06:08:11Z</dcterms:created>
  <dcterms:modified xsi:type="dcterms:W3CDTF">2020-01-07T01:48:25Z</dcterms:modified>
</cp:coreProperties>
</file>