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11480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userDrawn="1">
          <p15:clr>
            <a:srgbClr val="A4A3A4"/>
          </p15:clr>
        </p15:guide>
        <p15:guide id="2" orient="horz" pos="288" userDrawn="1">
          <p15:clr>
            <a:srgbClr val="A4A3A4"/>
          </p15:clr>
        </p15:guide>
        <p15:guide id="3" orient="horz" pos="20160" userDrawn="1">
          <p15:clr>
            <a:srgbClr val="A4A3A4"/>
          </p15:clr>
        </p15:guide>
        <p15:guide id="4" orient="horz" userDrawn="1">
          <p15:clr>
            <a:srgbClr val="A4A3A4"/>
          </p15:clr>
        </p15:guide>
        <p15:guide id="5" pos="545" userDrawn="1">
          <p15:clr>
            <a:srgbClr val="A4A3A4"/>
          </p15:clr>
        </p15:guide>
        <p15:guide id="6" pos="2537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397" autoAdjust="0"/>
  </p:normalViewPr>
  <p:slideViewPr>
    <p:cSldViewPr snapToGrid="0" snapToObjects="1" showGuides="1">
      <p:cViewPr>
        <p:scale>
          <a:sx n="33" d="100"/>
          <a:sy n="33" d="100"/>
        </p:scale>
        <p:origin x="-816" y="-1872"/>
      </p:cViewPr>
      <p:guideLst>
        <p:guide orient="horz" pos="3318"/>
        <p:guide orient="horz" pos="288"/>
        <p:guide orient="horz" pos="20160"/>
        <p:guide orient="horz"/>
        <p:guide pos="545"/>
        <p:guide pos="2537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6/16/2017</a:t>
            </a:fld>
            <a:endParaRPr lang="en-US" dirty="0"/>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7" y="6378482"/>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64695" y="5566511"/>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64693" y="14230275"/>
            <a:ext cx="942230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0862967" y="6378482"/>
            <a:ext cx="942081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862969" y="5566511"/>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0867193" y="6378482"/>
            <a:ext cx="942081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0859750" y="5566511"/>
            <a:ext cx="942975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0856901" y="5566511"/>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0856901" y="6378482"/>
            <a:ext cx="941907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0856901" y="14290500"/>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0856900" y="15011403"/>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0856901" y="25697163"/>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0856900" y="26433447"/>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7677" y="14951553"/>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78"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79"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5" y="6295353"/>
            <a:ext cx="12741822"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64692" y="5449757"/>
            <a:ext cx="12724806"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64692" y="18240478"/>
            <a:ext cx="12743310"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83200" y="17426991"/>
            <a:ext cx="12724805"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4207134" y="21595083"/>
            <a:ext cx="12723313"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4207134" y="20757425"/>
            <a:ext cx="12723313"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4214577" y="6295353"/>
            <a:ext cx="12723313"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207135" y="5449757"/>
            <a:ext cx="1273075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558508" y="5449757"/>
            <a:ext cx="1272752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558508" y="6295353"/>
            <a:ext cx="12727527"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558508" y="17394884"/>
            <a:ext cx="12727527" cy="718522"/>
          </a:xfrm>
          <a:prstGeom prst="rect">
            <a:avLst/>
          </a:prstGeom>
          <a:noFill/>
        </p:spPr>
        <p:txBody>
          <a:bodyPr wrap="square" lIns="91436" tIns="91436" rIns="91436" bIns="91436" anchor="ctr" anchorCtr="0">
            <a:spAutoFit/>
          </a:bodyPr>
          <a:lstStyle>
            <a:lvl1pPr marL="0" indent="0" algn="ctr">
              <a:buNone/>
              <a:tabLst/>
              <a:defRPr sz="346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553791" y="18157350"/>
            <a:ext cx="12732245"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558508" y="25863419"/>
            <a:ext cx="1272752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558508" y="26625887"/>
            <a:ext cx="12732245"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65"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66"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
        <p:nvSpPr>
          <p:cNvPr id="31" name="TextBox 30"/>
          <p:cNvSpPr txBox="1"/>
          <p:nvPr userDrawn="1"/>
        </p:nvSpPr>
        <p:spPr>
          <a:xfrm>
            <a:off x="13380554" y="9899375"/>
            <a:ext cx="3876262" cy="453073"/>
          </a:xfrm>
          <a:prstGeom prst="rect">
            <a:avLst/>
          </a:prstGeom>
          <a:noFill/>
        </p:spPr>
        <p:txBody>
          <a:bodyPr wrap="square" rtlCol="0">
            <a:spAutoFit/>
          </a:bodyPr>
          <a:lstStyle/>
          <a:p>
            <a:endParaRPr lang="en-US" sz="2344"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7" y="6212226"/>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64695" y="5366629"/>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46186" y="15043763"/>
            <a:ext cx="9429750"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64693" y="14230275"/>
            <a:ext cx="942230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862965" y="6204288"/>
            <a:ext cx="19425045"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862966" y="5366629"/>
            <a:ext cx="1942504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862966" y="21896539"/>
            <a:ext cx="1942504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862964" y="21092508"/>
            <a:ext cx="1942504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0848940" y="5366629"/>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0848940" y="6212226"/>
            <a:ext cx="941907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0848940" y="14290500"/>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0848940" y="15011403"/>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0848940" y="25687638"/>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0848940" y="26436775"/>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65"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66"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2.png"/><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2.png"/><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2" name="Rounded Rectangle 1"/>
          <p:cNvSpPr/>
          <p:nvPr userDrawn="1"/>
        </p:nvSpPr>
        <p:spPr>
          <a:xfrm>
            <a:off x="864692" y="5475146"/>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0" name="Rounded Rectangle 39"/>
          <p:cNvSpPr/>
          <p:nvPr userDrawn="1"/>
        </p:nvSpPr>
        <p:spPr>
          <a:xfrm>
            <a:off x="10863461" y="5475143"/>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2" name="Rounded Rectangle 41"/>
          <p:cNvSpPr/>
          <p:nvPr userDrawn="1"/>
        </p:nvSpPr>
        <p:spPr>
          <a:xfrm>
            <a:off x="20862231" y="5475144"/>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4" name="Rounded Rectangle 63"/>
          <p:cNvSpPr/>
          <p:nvPr userDrawn="1"/>
        </p:nvSpPr>
        <p:spPr>
          <a:xfrm>
            <a:off x="30860999" y="5475145"/>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 name="Rectangle 36"/>
          <p:cNvSpPr>
            <a:spLocks noChangeArrowheads="1"/>
          </p:cNvSpPr>
          <p:nvPr/>
        </p:nvSpPr>
        <p:spPr bwMode="auto">
          <a:xfrm>
            <a:off x="0" y="0"/>
            <a:ext cx="41148000" cy="4800600"/>
          </a:xfrm>
          <a:prstGeom prst="rect">
            <a:avLst/>
          </a:prstGeom>
          <a:noFill/>
          <a:ln w="9525">
            <a:noFill/>
            <a:miter lim="800000"/>
            <a:headEnd/>
            <a:tailEnd/>
          </a:ln>
          <a:effectLst/>
        </p:spPr>
        <p:txBody>
          <a:bodyPr wrap="none" lIns="85721" tIns="42860" rIns="85721" bIns="42860" anchor="ctr"/>
          <a:lstStyle/>
          <a:p>
            <a:pPr>
              <a:defRPr/>
            </a:pPr>
            <a:endParaRPr lang="en-US" sz="8063" dirty="0"/>
          </a:p>
        </p:txBody>
      </p:sp>
      <p:sp>
        <p:nvSpPr>
          <p:cNvPr id="10" name="Text Box 14"/>
          <p:cNvSpPr txBox="1">
            <a:spLocks noChangeArrowheads="1"/>
          </p:cNvSpPr>
          <p:nvPr/>
        </p:nvSpPr>
        <p:spPr bwMode="auto">
          <a:xfrm>
            <a:off x="1469348" y="32390911"/>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grpSp>
        <p:nvGrpSpPr>
          <p:cNvPr id="30" name="Group 29"/>
          <p:cNvGrpSpPr/>
          <p:nvPr userDrawn="1"/>
        </p:nvGrpSpPr>
        <p:grpSpPr>
          <a:xfrm>
            <a:off x="-10523614" y="-1"/>
            <a:ext cx="10330186"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cstate="print"/>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39" name="Group 38"/>
            <p:cNvGrpSpPr/>
            <p:nvPr userDrawn="1"/>
          </p:nvGrpSpPr>
          <p:grpSpPr>
            <a:xfrm>
              <a:off x="-10401872" y="27751410"/>
              <a:ext cx="9329168" cy="2453251"/>
              <a:chOff x="-4756415" y="12734136"/>
              <a:chExt cx="4299396"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78" name="Image" r:id="rId8" imgW="1828571" imgH="1117460" progId="">
                      <p:embed/>
                    </p:oleObj>
                  </mc:Choice>
                  <mc:Fallback>
                    <p:oleObj name="Image" r:id="rId8" imgW="1828571" imgH="1117460" progId="">
                      <p:embed/>
                      <p:pic>
                        <p:nvPicPr>
                          <p:cNvPr id="0" name="Picture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9" name="Image" r:id="rId10" imgW="1828571" imgH="1117460" progId="">
                      <p:embed/>
                    </p:oleObj>
                  </mc:Choice>
                  <mc:Fallback>
                    <p:oleObj name="Image" r:id="rId10" imgW="1828571" imgH="1117460" progId="">
                      <p:embed/>
                      <p:pic>
                        <p:nvPicPr>
                          <p:cNvPr id="0" name="Picture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45" name="TextBox 44"/>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grpSp>
        <p:nvGrpSpPr>
          <p:cNvPr id="54" name="Group 53"/>
          <p:cNvGrpSpPr/>
          <p:nvPr userDrawn="1"/>
        </p:nvGrpSpPr>
        <p:grpSpPr>
          <a:xfrm>
            <a:off x="41397975" y="-55065"/>
            <a:ext cx="10370755"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80" name="Image" r:id="rId12" imgW="4571429" imgH="1688889" progId="">
                    <p:embed/>
                  </p:oleObj>
                </mc:Choice>
                <mc:Fallback>
                  <p:oleObj name="Image" r:id="rId12" imgW="4571429" imgH="1688889" progId="">
                    <p:embed/>
                    <p:pic>
                      <p:nvPicPr>
                        <p:cNvPr id="0" name="Picture 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cstate="print"/>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81" name="Image" r:id="rId15" imgW="1574603" imgH="1053968" progId="">
                    <p:embed/>
                  </p:oleObj>
                </mc:Choice>
                <mc:Fallback>
                  <p:oleObj name="Image" r:id="rId15" imgW="1574603" imgH="1053968" progId="">
                    <p:embed/>
                    <p:pic>
                      <p:nvPicPr>
                        <p:cNvPr id="0" name="Picture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sp>
        <p:nvSpPr>
          <p:cNvPr id="6" name="Rectangle 5"/>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6" name="Rectangle 65"/>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7" name="TextBox 66"/>
          <p:cNvSpPr txBox="1"/>
          <p:nvPr userDrawn="1"/>
        </p:nvSpPr>
        <p:spPr>
          <a:xfrm>
            <a:off x="41706757" y="31252910"/>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018"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10" name="Text Box 14"/>
          <p:cNvSpPr txBox="1">
            <a:spLocks noChangeArrowheads="1"/>
          </p:cNvSpPr>
          <p:nvPr/>
        </p:nvSpPr>
        <p:spPr bwMode="auto">
          <a:xfrm>
            <a:off x="1391416" y="32306274"/>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cxnSp>
        <p:nvCxnSpPr>
          <p:cNvPr id="38" name="Straight Connector 37"/>
          <p:cNvCxnSpPr/>
          <p:nvPr/>
        </p:nvCxnSpPr>
        <p:spPr>
          <a:xfrm flipV="1">
            <a:off x="-13074938" y="11526118"/>
            <a:ext cx="1272884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1397975" y="-55065"/>
            <a:ext cx="10370755"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02" name="Image" r:id="rId4" imgW="4571429" imgH="1688889" progId="">
                    <p:embed/>
                  </p:oleObj>
                </mc:Choice>
                <mc:Fallback>
                  <p:oleObj name="Image" r:id="rId4" imgW="4571429" imgH="1688889" progId="">
                    <p:embed/>
                    <p:pic>
                      <p:nvPicPr>
                        <p:cNvPr id="0"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6" cstate="print"/>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03" name="Image" r:id="rId7" imgW="1574603" imgH="1053968" progId="">
                    <p:embed/>
                  </p:oleObj>
                </mc:Choice>
                <mc:Fallback>
                  <p:oleObj name="Image" r:id="rId7" imgW="1574603" imgH="1053968" progId="">
                    <p:embed/>
                    <p:pic>
                      <p:nvPicPr>
                        <p:cNvPr id="0"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grpSp>
        <p:nvGrpSpPr>
          <p:cNvPr id="54" name="Group 53"/>
          <p:cNvGrpSpPr/>
          <p:nvPr userDrawn="1"/>
        </p:nvGrpSpPr>
        <p:grpSpPr>
          <a:xfrm>
            <a:off x="-10523614" y="-1"/>
            <a:ext cx="10330186"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cstate="print"/>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cstate="print"/>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cstate="print"/>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67" name="Picture 66"/>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60" name="Group 59"/>
            <p:cNvGrpSpPr/>
            <p:nvPr userDrawn="1"/>
          </p:nvGrpSpPr>
          <p:grpSpPr>
            <a:xfrm>
              <a:off x="-10401872" y="27751410"/>
              <a:ext cx="9329168" cy="2453251"/>
              <a:chOff x="-4756415" y="12734136"/>
              <a:chExt cx="4299396"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04" name="Image" r:id="rId15" imgW="1828571" imgH="1117460" progId="">
                      <p:embed/>
                    </p:oleObj>
                  </mc:Choice>
                  <mc:Fallback>
                    <p:oleObj name="Image" r:id="rId15" imgW="1828571" imgH="1117460" progId="">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05" name="Image" r:id="rId17" imgW="1828571" imgH="1117460" progId="">
                      <p:embed/>
                    </p:oleObj>
                  </mc:Choice>
                  <mc:Fallback>
                    <p:oleObj name="Image" r:id="rId17" imgW="1828571" imgH="1117460" progId="">
                      <p:embed/>
                      <p:pic>
                        <p:nvPicPr>
                          <p:cNvPr id="0" name="Picture 9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64" name="TextBox 63"/>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sp>
        <p:nvSpPr>
          <p:cNvPr id="39" name="Rectangle 38"/>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1" name="Rounded Rectangle 40"/>
          <p:cNvSpPr/>
          <p:nvPr userDrawn="1"/>
        </p:nvSpPr>
        <p:spPr>
          <a:xfrm>
            <a:off x="27546214" y="5392017"/>
            <a:ext cx="1272884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2" name="Rounded Rectangle 41"/>
          <p:cNvSpPr/>
          <p:nvPr userDrawn="1"/>
        </p:nvSpPr>
        <p:spPr>
          <a:xfrm>
            <a:off x="14209577" y="5370819"/>
            <a:ext cx="1272884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3" name="Rounded Rectangle 42"/>
          <p:cNvSpPr/>
          <p:nvPr userDrawn="1"/>
        </p:nvSpPr>
        <p:spPr>
          <a:xfrm>
            <a:off x="872940" y="5413217"/>
            <a:ext cx="1272884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3" name="Rectangle 72"/>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4" name="TextBox 73"/>
          <p:cNvSpPr txBox="1"/>
          <p:nvPr userDrawn="1"/>
        </p:nvSpPr>
        <p:spPr>
          <a:xfrm>
            <a:off x="41703439" y="31169782"/>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391416" y="32232602"/>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grpSp>
        <p:nvGrpSpPr>
          <p:cNvPr id="43" name="Group 42"/>
          <p:cNvGrpSpPr/>
          <p:nvPr userDrawn="1"/>
        </p:nvGrpSpPr>
        <p:grpSpPr>
          <a:xfrm>
            <a:off x="41397975" y="-55065"/>
            <a:ext cx="10370755"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26" name="Image" r:id="rId4" imgW="4571429" imgH="1688889" progId="">
                    <p:embed/>
                  </p:oleObj>
                </mc:Choice>
                <mc:Fallback>
                  <p:oleObj name="Image" r:id="rId4" imgW="4571429" imgH="1688889" progId="">
                    <p:embed/>
                    <p:pic>
                      <p:nvPicPr>
                        <p:cNvPr id="0"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45"/>
            <p:cNvPicPr>
              <a:picLocks noChangeAspect="1"/>
            </p:cNvPicPr>
            <p:nvPr userDrawn="1"/>
          </p:nvPicPr>
          <p:blipFill>
            <a:blip r:embed="rId6" cstate="print"/>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27" name="Image" r:id="rId7" imgW="1574603" imgH="1053968" progId="">
                    <p:embed/>
                  </p:oleObj>
                </mc:Choice>
                <mc:Fallback>
                  <p:oleObj name="Image" r:id="rId7" imgW="1574603" imgH="1053968" progId="">
                    <p:embed/>
                    <p:pic>
                      <p:nvPicPr>
                        <p:cNvPr id="0"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grpSp>
        <p:nvGrpSpPr>
          <p:cNvPr id="53" name="Group 52"/>
          <p:cNvGrpSpPr/>
          <p:nvPr userDrawn="1"/>
        </p:nvGrpSpPr>
        <p:grpSpPr>
          <a:xfrm>
            <a:off x="-10523614" y="-1"/>
            <a:ext cx="10330186"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cstate="print"/>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cstate="print"/>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cstate="print"/>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66" name="Picture 65"/>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59" name="Group 58"/>
            <p:cNvGrpSpPr/>
            <p:nvPr userDrawn="1"/>
          </p:nvGrpSpPr>
          <p:grpSpPr>
            <a:xfrm>
              <a:off x="-10401872" y="27751410"/>
              <a:ext cx="9329168" cy="2453251"/>
              <a:chOff x="-4756415" y="12734136"/>
              <a:chExt cx="4299396"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28" name="Image" r:id="rId15" imgW="1828571" imgH="1117460" progId="">
                      <p:embed/>
                    </p:oleObj>
                  </mc:Choice>
                  <mc:Fallback>
                    <p:oleObj name="Image" r:id="rId15" imgW="1828571" imgH="1117460" progId="">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29" name="Image" r:id="rId17" imgW="1828571" imgH="1117460" progId="">
                      <p:embed/>
                    </p:oleObj>
                  </mc:Choice>
                  <mc:Fallback>
                    <p:oleObj name="Image" r:id="rId17" imgW="1828571" imgH="1117460" progId="">
                      <p:embed/>
                      <p:pic>
                        <p:nvPicPr>
                          <p:cNvPr id="0" name="Picture 9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63" name="TextBox 62"/>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sp>
        <p:nvSpPr>
          <p:cNvPr id="37" name="Rectangle 36"/>
          <p:cNvSpPr/>
          <p:nvPr userDrawn="1"/>
        </p:nvSpPr>
        <p:spPr>
          <a:xfrm rot="10800000">
            <a:off x="-6018"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8" name="Rectangle 37"/>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9" name="Rectangle 38"/>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6" name="TextBox 35"/>
          <p:cNvSpPr txBox="1"/>
          <p:nvPr userDrawn="1"/>
        </p:nvSpPr>
        <p:spPr>
          <a:xfrm>
            <a:off x="41706757" y="31298534"/>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
        <p:nvSpPr>
          <p:cNvPr id="40" name="Text Box 14"/>
          <p:cNvSpPr txBox="1">
            <a:spLocks noChangeArrowheads="1"/>
          </p:cNvSpPr>
          <p:nvPr userDrawn="1"/>
        </p:nvSpPr>
        <p:spPr bwMode="auto">
          <a:xfrm>
            <a:off x="1391416" y="32306274"/>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1.png"/><Relationship Id="rId21" Type="http://schemas.openxmlformats.org/officeDocument/2006/relationships/image" Target="../media/image28.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1.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1.png"/><Relationship Id="rId5" Type="http://schemas.openxmlformats.org/officeDocument/2006/relationships/image" Target="../media/image13.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10" Type="http://schemas.openxmlformats.org/officeDocument/2006/relationships/image" Target="../media/image18.png"/><Relationship Id="rId19" Type="http://schemas.openxmlformats.org/officeDocument/2006/relationships/image" Target="../media/image26.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0.png"/><Relationship Id="rId22" Type="http://schemas.openxmlformats.org/officeDocument/2006/relationships/image" Target="../media/image29.png"/><Relationship Id="rId27"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1067580" y="12792197"/>
            <a:ext cx="9011591" cy="1739739"/>
          </a:xfrm>
          <a:prstGeom prst="rect">
            <a:avLst/>
          </a:prstGeom>
        </p:spPr>
      </p:pic>
      <p:sp>
        <p:nvSpPr>
          <p:cNvPr id="20" name="Text Placeholder 19"/>
          <p:cNvSpPr>
            <a:spLocks noGrp="1"/>
          </p:cNvSpPr>
          <p:nvPr>
            <p:ph type="body" sz="quarter" idx="11"/>
          </p:nvPr>
        </p:nvSpPr>
        <p:spPr/>
        <p:txBody>
          <a:bodyPr/>
          <a:lstStyle/>
          <a:p>
            <a:r>
              <a:rPr lang="en-US" dirty="0">
                <a:solidFill>
                  <a:srgbClr val="002060"/>
                </a:solidFill>
              </a:rPr>
              <a:t>PRELIMINARIES</a:t>
            </a:r>
          </a:p>
        </p:txBody>
      </p:sp>
      <p:sp>
        <p:nvSpPr>
          <p:cNvPr id="21" name="Text Placeholder 20"/>
          <p:cNvSpPr>
            <a:spLocks noGrp="1"/>
          </p:cNvSpPr>
          <p:nvPr>
            <p:ph type="body" sz="quarter" idx="20"/>
          </p:nvPr>
        </p:nvSpPr>
        <p:spPr>
          <a:xfrm>
            <a:off x="888853" y="21607982"/>
            <a:ext cx="9422308" cy="718522"/>
          </a:xfrm>
        </p:spPr>
        <p:txBody>
          <a:bodyPr/>
          <a:lstStyle/>
          <a:p>
            <a:r>
              <a:rPr lang="en-US" dirty="0">
                <a:solidFill>
                  <a:srgbClr val="002060"/>
                </a:solidFill>
              </a:rPr>
              <a:t>RELATED WORK</a:t>
            </a:r>
          </a:p>
        </p:txBody>
      </p:sp>
      <p:sp>
        <p:nvSpPr>
          <p:cNvPr id="23" name="Text Placeholder 22"/>
          <p:cNvSpPr>
            <a:spLocks noGrp="1"/>
          </p:cNvSpPr>
          <p:nvPr>
            <p:ph type="body" sz="quarter" idx="22"/>
          </p:nvPr>
        </p:nvSpPr>
        <p:spPr/>
        <p:txBody>
          <a:bodyPr/>
          <a:lstStyle/>
          <a:p>
            <a:r>
              <a:rPr lang="en-US" dirty="0">
                <a:solidFill>
                  <a:srgbClr val="002060"/>
                </a:solidFill>
              </a:rPr>
              <a:t>TECHNIQUES (NEAR-PALINDROMES)</a:t>
            </a:r>
          </a:p>
        </p:txBody>
      </p:sp>
      <p:sp>
        <p:nvSpPr>
          <p:cNvPr id="25" name="Text Placeholder 24"/>
          <p:cNvSpPr>
            <a:spLocks noGrp="1"/>
          </p:cNvSpPr>
          <p:nvPr>
            <p:ph type="body" sz="quarter" idx="24"/>
          </p:nvPr>
        </p:nvSpPr>
        <p:spPr/>
        <p:txBody>
          <a:bodyPr/>
          <a:lstStyle/>
          <a:p>
            <a:r>
              <a:rPr lang="en-US" dirty="0">
                <a:solidFill>
                  <a:srgbClr val="002060"/>
                </a:solidFill>
              </a:rPr>
              <a:t>TECHNIQUES (K-PERIODICITY)</a:t>
            </a:r>
          </a:p>
        </p:txBody>
      </p:sp>
      <p:sp>
        <p:nvSpPr>
          <p:cNvPr id="28" name="Text Placeholder 27"/>
          <p:cNvSpPr>
            <a:spLocks noGrp="1"/>
          </p:cNvSpPr>
          <p:nvPr>
            <p:ph type="body" sz="quarter" idx="27"/>
          </p:nvPr>
        </p:nvSpPr>
        <p:spPr>
          <a:xfrm>
            <a:off x="30904930" y="24111631"/>
            <a:ext cx="9419079" cy="718522"/>
          </a:xfrm>
        </p:spPr>
        <p:txBody>
          <a:bodyPr/>
          <a:lstStyle/>
          <a:p>
            <a:r>
              <a:rPr lang="en-US" dirty="0">
                <a:solidFill>
                  <a:srgbClr val="002060"/>
                </a:solidFill>
              </a:rPr>
              <a:t>REFERENCES</a:t>
            </a:r>
          </a:p>
        </p:txBody>
      </p:sp>
      <p:sp>
        <p:nvSpPr>
          <p:cNvPr id="31" name="Text Placeholder 30"/>
          <p:cNvSpPr>
            <a:spLocks noGrp="1"/>
          </p:cNvSpPr>
          <p:nvPr>
            <p:ph type="body" sz="quarter" idx="30"/>
          </p:nvPr>
        </p:nvSpPr>
        <p:spPr>
          <a:xfrm>
            <a:off x="30792679" y="24716814"/>
            <a:ext cx="9457709" cy="7749792"/>
          </a:xfrm>
        </p:spPr>
        <p:txBody>
          <a:bodyPr/>
          <a:lstStyle/>
          <a:p>
            <a:pPr marL="457200" indent="-457200">
              <a:buFont typeface="Wingdings" panose="05000000000000000000" pitchFamily="2" charset="2"/>
              <a:buChar char="v"/>
            </a:pPr>
            <a:r>
              <a:rPr lang="en-US" sz="3200" dirty="0">
                <a:solidFill>
                  <a:schemeClr val="tx1"/>
                </a:solidFill>
              </a:rPr>
              <a:t>[BEMS14] Petra </a:t>
            </a:r>
            <a:r>
              <a:rPr lang="en-US" sz="3200" dirty="0" err="1">
                <a:solidFill>
                  <a:schemeClr val="tx1"/>
                </a:solidFill>
              </a:rPr>
              <a:t>Berenbrink</a:t>
            </a:r>
            <a:r>
              <a:rPr lang="en-US" sz="3200" dirty="0">
                <a:solidFill>
                  <a:schemeClr val="tx1"/>
                </a:solidFill>
              </a:rPr>
              <a:t>, </a:t>
            </a:r>
            <a:r>
              <a:rPr lang="en-US" sz="3200" dirty="0" err="1">
                <a:solidFill>
                  <a:schemeClr val="tx1"/>
                </a:solidFill>
              </a:rPr>
              <a:t>Funda</a:t>
            </a:r>
            <a:r>
              <a:rPr lang="en-US" sz="3200" dirty="0">
                <a:solidFill>
                  <a:schemeClr val="tx1"/>
                </a:solidFill>
              </a:rPr>
              <a:t> </a:t>
            </a:r>
            <a:r>
              <a:rPr lang="en-US" sz="3200" dirty="0" err="1">
                <a:solidFill>
                  <a:schemeClr val="tx1"/>
                </a:solidFill>
              </a:rPr>
              <a:t>Ergün</a:t>
            </a:r>
            <a:r>
              <a:rPr lang="en-US" sz="3200" dirty="0">
                <a:solidFill>
                  <a:schemeClr val="tx1"/>
                </a:solidFill>
              </a:rPr>
              <a:t>, Frederik </a:t>
            </a:r>
            <a:r>
              <a:rPr lang="en-US" sz="3200" dirty="0" err="1">
                <a:solidFill>
                  <a:schemeClr val="tx1"/>
                </a:solidFill>
              </a:rPr>
              <a:t>Mallmann-Trenn</a:t>
            </a:r>
            <a:r>
              <a:rPr lang="en-US" sz="3200" dirty="0">
                <a:solidFill>
                  <a:schemeClr val="tx1"/>
                </a:solidFill>
              </a:rPr>
              <a:t>, and </a:t>
            </a:r>
            <a:r>
              <a:rPr lang="en-US" sz="3200" dirty="0" err="1">
                <a:solidFill>
                  <a:schemeClr val="tx1"/>
                </a:solidFill>
              </a:rPr>
              <a:t>Erfan</a:t>
            </a:r>
            <a:r>
              <a:rPr lang="en-US" sz="3200" dirty="0">
                <a:solidFill>
                  <a:schemeClr val="tx1"/>
                </a:solidFill>
              </a:rPr>
              <a:t> </a:t>
            </a:r>
            <a:r>
              <a:rPr lang="en-US" sz="3200" dirty="0" err="1">
                <a:solidFill>
                  <a:schemeClr val="tx1"/>
                </a:solidFill>
              </a:rPr>
              <a:t>Sadeqi</a:t>
            </a:r>
            <a:r>
              <a:rPr lang="en-US" sz="3200" dirty="0">
                <a:solidFill>
                  <a:schemeClr val="tx1"/>
                </a:solidFill>
              </a:rPr>
              <a:t> </a:t>
            </a:r>
            <a:r>
              <a:rPr lang="en-US" sz="3200" dirty="0" err="1">
                <a:solidFill>
                  <a:schemeClr val="tx1"/>
                </a:solidFill>
              </a:rPr>
              <a:t>Azer</a:t>
            </a:r>
            <a:r>
              <a:rPr lang="en-US" sz="3200" dirty="0">
                <a:solidFill>
                  <a:schemeClr val="tx1"/>
                </a:solidFill>
              </a:rPr>
              <a:t>. Palindrome recognition in the streaming model. STACS 2014</a:t>
            </a:r>
          </a:p>
          <a:p>
            <a:pPr marL="457200" indent="-457200">
              <a:buFont typeface="Wingdings" panose="05000000000000000000" pitchFamily="2" charset="2"/>
              <a:buChar char="v"/>
            </a:pPr>
            <a:r>
              <a:rPr lang="en-US" sz="3200" dirty="0">
                <a:solidFill>
                  <a:schemeClr val="tx1"/>
                </a:solidFill>
              </a:rPr>
              <a:t>[CFP + 16] Raphaël Clifford, </a:t>
            </a:r>
            <a:r>
              <a:rPr lang="en-US" sz="3200" dirty="0" err="1">
                <a:solidFill>
                  <a:schemeClr val="tx1"/>
                </a:solidFill>
              </a:rPr>
              <a:t>Allyx</a:t>
            </a:r>
            <a:r>
              <a:rPr lang="en-US" sz="3200" dirty="0">
                <a:solidFill>
                  <a:schemeClr val="tx1"/>
                </a:solidFill>
              </a:rPr>
              <a:t> Fontaine, Ely </a:t>
            </a:r>
            <a:r>
              <a:rPr lang="en-US" sz="3200" dirty="0" err="1">
                <a:solidFill>
                  <a:schemeClr val="tx1"/>
                </a:solidFill>
              </a:rPr>
              <a:t>Porat</a:t>
            </a:r>
            <a:r>
              <a:rPr lang="en-US" sz="3200" dirty="0">
                <a:solidFill>
                  <a:schemeClr val="tx1"/>
                </a:solidFill>
              </a:rPr>
              <a:t>, Benjamin </a:t>
            </a:r>
            <a:r>
              <a:rPr lang="en-US" sz="3200" dirty="0" err="1">
                <a:solidFill>
                  <a:schemeClr val="tx1"/>
                </a:solidFill>
              </a:rPr>
              <a:t>Sach</a:t>
            </a:r>
            <a:r>
              <a:rPr lang="en-US" sz="3200" dirty="0">
                <a:solidFill>
                  <a:schemeClr val="tx1"/>
                </a:solidFill>
              </a:rPr>
              <a:t>, and Tatiana A. </a:t>
            </a:r>
            <a:r>
              <a:rPr lang="en-US" sz="3200" dirty="0" err="1">
                <a:solidFill>
                  <a:schemeClr val="tx1"/>
                </a:solidFill>
              </a:rPr>
              <a:t>Starikovskaya</a:t>
            </a:r>
            <a:r>
              <a:rPr lang="en-US" sz="3200" dirty="0">
                <a:solidFill>
                  <a:schemeClr val="tx1"/>
                </a:solidFill>
              </a:rPr>
              <a:t>. The k-mismatch problem revisited. SODA 2016</a:t>
            </a:r>
          </a:p>
          <a:p>
            <a:pPr marL="457200" indent="-457200">
              <a:buFont typeface="Wingdings" panose="05000000000000000000" pitchFamily="2" charset="2"/>
              <a:buChar char="v"/>
            </a:pPr>
            <a:r>
              <a:rPr lang="en-US" sz="3200" dirty="0">
                <a:solidFill>
                  <a:schemeClr val="tx1"/>
                </a:solidFill>
              </a:rPr>
              <a:t>[EJS10] </a:t>
            </a:r>
            <a:r>
              <a:rPr lang="en-US" sz="3200" dirty="0" err="1">
                <a:solidFill>
                  <a:schemeClr val="tx1"/>
                </a:solidFill>
              </a:rPr>
              <a:t>Funda</a:t>
            </a:r>
            <a:r>
              <a:rPr lang="en-US" sz="3200" dirty="0">
                <a:solidFill>
                  <a:schemeClr val="tx1"/>
                </a:solidFill>
              </a:rPr>
              <a:t> </a:t>
            </a:r>
            <a:r>
              <a:rPr lang="en-US" sz="3200" dirty="0" err="1">
                <a:solidFill>
                  <a:schemeClr val="tx1"/>
                </a:solidFill>
              </a:rPr>
              <a:t>Ergün</a:t>
            </a:r>
            <a:r>
              <a:rPr lang="en-US" sz="3200" dirty="0">
                <a:solidFill>
                  <a:schemeClr val="tx1"/>
                </a:solidFill>
              </a:rPr>
              <a:t>, Hossein </a:t>
            </a:r>
            <a:r>
              <a:rPr lang="en-US" sz="3200" dirty="0" err="1">
                <a:solidFill>
                  <a:schemeClr val="tx1"/>
                </a:solidFill>
              </a:rPr>
              <a:t>Jowhari</a:t>
            </a:r>
            <a:r>
              <a:rPr lang="en-US" sz="3200" dirty="0">
                <a:solidFill>
                  <a:schemeClr val="tx1"/>
                </a:solidFill>
              </a:rPr>
              <a:t>, and </a:t>
            </a:r>
            <a:r>
              <a:rPr lang="en-US" sz="3200" dirty="0" err="1">
                <a:solidFill>
                  <a:schemeClr val="tx1"/>
                </a:solidFill>
              </a:rPr>
              <a:t>Mert</a:t>
            </a:r>
            <a:r>
              <a:rPr lang="en-US" sz="3200" dirty="0">
                <a:solidFill>
                  <a:schemeClr val="tx1"/>
                </a:solidFill>
              </a:rPr>
              <a:t> </a:t>
            </a:r>
            <a:r>
              <a:rPr lang="en-US" sz="3200" dirty="0" err="1">
                <a:solidFill>
                  <a:schemeClr val="tx1"/>
                </a:solidFill>
              </a:rPr>
              <a:t>Saglam</a:t>
            </a:r>
            <a:r>
              <a:rPr lang="en-US" sz="3200" dirty="0">
                <a:solidFill>
                  <a:schemeClr val="tx1"/>
                </a:solidFill>
              </a:rPr>
              <a:t>. Periodicity in streams. RANDOM 2010</a:t>
            </a:r>
          </a:p>
          <a:p>
            <a:pPr marL="457200" indent="-457200">
              <a:buFont typeface="Wingdings" panose="05000000000000000000" pitchFamily="2" charset="2"/>
              <a:buChar char="v"/>
            </a:pPr>
            <a:r>
              <a:rPr lang="en-US" sz="3200" dirty="0">
                <a:solidFill>
                  <a:schemeClr val="tx1"/>
                </a:solidFill>
              </a:rPr>
              <a:t>[GMSU16] Pawel </a:t>
            </a:r>
            <a:r>
              <a:rPr lang="en-US" sz="3200" dirty="0" err="1">
                <a:solidFill>
                  <a:schemeClr val="tx1"/>
                </a:solidFill>
              </a:rPr>
              <a:t>Gawrychowski</a:t>
            </a:r>
            <a:r>
              <a:rPr lang="en-US" sz="3200" dirty="0">
                <a:solidFill>
                  <a:schemeClr val="tx1"/>
                </a:solidFill>
              </a:rPr>
              <a:t>, Oleg </a:t>
            </a:r>
            <a:r>
              <a:rPr lang="en-US" sz="3200" dirty="0" err="1">
                <a:solidFill>
                  <a:schemeClr val="tx1"/>
                </a:solidFill>
              </a:rPr>
              <a:t>Merkurev</a:t>
            </a:r>
            <a:r>
              <a:rPr lang="en-US" sz="3200" dirty="0">
                <a:solidFill>
                  <a:schemeClr val="tx1"/>
                </a:solidFill>
              </a:rPr>
              <a:t>, </a:t>
            </a:r>
            <a:r>
              <a:rPr lang="en-US" sz="3200" dirty="0" err="1">
                <a:solidFill>
                  <a:schemeClr val="tx1"/>
                </a:solidFill>
              </a:rPr>
              <a:t>Arseny</a:t>
            </a:r>
            <a:r>
              <a:rPr lang="en-US" sz="3200" dirty="0">
                <a:solidFill>
                  <a:schemeClr val="tx1"/>
                </a:solidFill>
              </a:rPr>
              <a:t> M. </a:t>
            </a:r>
            <a:r>
              <a:rPr lang="en-US" sz="3200" dirty="0" err="1">
                <a:solidFill>
                  <a:schemeClr val="tx1"/>
                </a:solidFill>
              </a:rPr>
              <a:t>Shur</a:t>
            </a:r>
            <a:r>
              <a:rPr lang="en-US" sz="3200" dirty="0">
                <a:solidFill>
                  <a:schemeClr val="tx1"/>
                </a:solidFill>
              </a:rPr>
              <a:t>, and </a:t>
            </a:r>
            <a:r>
              <a:rPr lang="en-US" sz="3200" dirty="0" err="1">
                <a:solidFill>
                  <a:schemeClr val="tx1"/>
                </a:solidFill>
              </a:rPr>
              <a:t>Przemyslaw</a:t>
            </a:r>
            <a:r>
              <a:rPr lang="en-US" sz="3200" dirty="0">
                <a:solidFill>
                  <a:schemeClr val="tx1"/>
                </a:solidFill>
              </a:rPr>
              <a:t> </a:t>
            </a:r>
            <a:r>
              <a:rPr lang="en-US" sz="3200" dirty="0" err="1">
                <a:solidFill>
                  <a:schemeClr val="tx1"/>
                </a:solidFill>
              </a:rPr>
              <a:t>Uznanski</a:t>
            </a:r>
            <a:r>
              <a:rPr lang="en-US" sz="3200" dirty="0">
                <a:solidFill>
                  <a:schemeClr val="tx1"/>
                </a:solidFill>
              </a:rPr>
              <a:t>. Tight tradeoffs for real-time approximation of longest palindromes in streams. CPM 2016</a:t>
            </a:r>
          </a:p>
          <a:p>
            <a:pPr marL="457200" indent="-457200">
              <a:buFont typeface="Wingdings" panose="05000000000000000000" pitchFamily="2" charset="2"/>
              <a:buChar char="v"/>
            </a:pPr>
            <a:endParaRPr lang="en-US" sz="3200" dirty="0">
              <a:solidFill>
                <a:srgbClr val="002060"/>
              </a:solidFill>
            </a:endParaRPr>
          </a:p>
        </p:txBody>
      </p:sp>
      <p:sp>
        <p:nvSpPr>
          <p:cNvPr id="33" name="Text Placeholder 32"/>
          <p:cNvSpPr>
            <a:spLocks noGrp="1"/>
          </p:cNvSpPr>
          <p:nvPr>
            <p:ph type="body" sz="quarter" idx="150"/>
          </p:nvPr>
        </p:nvSpPr>
        <p:spPr/>
        <p:txBody>
          <a:bodyPr/>
          <a:lstStyle/>
          <a:p>
            <a:r>
              <a:rPr lang="en-US" baseline="30000" dirty="0">
                <a:solidFill>
                  <a:srgbClr val="002060"/>
                </a:solidFill>
              </a:rPr>
              <a:t>1</a:t>
            </a:r>
            <a:r>
              <a:rPr lang="en-US" dirty="0">
                <a:solidFill>
                  <a:srgbClr val="002060"/>
                </a:solidFill>
              </a:rPr>
              <a:t>Indiana University, </a:t>
            </a:r>
            <a:r>
              <a:rPr lang="en-US" baseline="30000" dirty="0">
                <a:solidFill>
                  <a:srgbClr val="002060"/>
                </a:solidFill>
              </a:rPr>
              <a:t>2</a:t>
            </a:r>
            <a:r>
              <a:rPr lang="en-US" dirty="0">
                <a:solidFill>
                  <a:srgbClr val="002060"/>
                </a:solidFill>
              </a:rPr>
              <a:t>Purdue University</a:t>
            </a:r>
          </a:p>
        </p:txBody>
      </p:sp>
      <p:sp>
        <p:nvSpPr>
          <p:cNvPr id="34" name="Text Placeholder 33"/>
          <p:cNvSpPr>
            <a:spLocks noGrp="1"/>
          </p:cNvSpPr>
          <p:nvPr>
            <p:ph type="body" sz="quarter" idx="151"/>
          </p:nvPr>
        </p:nvSpPr>
        <p:spPr/>
        <p:txBody>
          <a:bodyPr>
            <a:normAutofit lnSpcReduction="10000"/>
          </a:bodyPr>
          <a:lstStyle/>
          <a:p>
            <a:r>
              <a:rPr lang="en-US" dirty="0" err="1">
                <a:solidFill>
                  <a:srgbClr val="002060"/>
                </a:solidFill>
              </a:rPr>
              <a:t>Funda</a:t>
            </a:r>
            <a:r>
              <a:rPr lang="en-US" dirty="0">
                <a:solidFill>
                  <a:srgbClr val="002060"/>
                </a:solidFill>
              </a:rPr>
              <a:t> Ergün</a:t>
            </a:r>
            <a:r>
              <a:rPr lang="en-US" baseline="30000" dirty="0">
                <a:solidFill>
                  <a:srgbClr val="002060"/>
                </a:solidFill>
              </a:rPr>
              <a:t>1</a:t>
            </a:r>
            <a:r>
              <a:rPr lang="en-US" dirty="0">
                <a:solidFill>
                  <a:srgbClr val="002060"/>
                </a:solidFill>
              </a:rPr>
              <a:t>, Elena Grigorescu</a:t>
            </a:r>
            <a:r>
              <a:rPr lang="en-US" baseline="30000" dirty="0">
                <a:solidFill>
                  <a:srgbClr val="002060"/>
                </a:solidFill>
              </a:rPr>
              <a:t>2</a:t>
            </a:r>
            <a:r>
              <a:rPr lang="en-US" dirty="0">
                <a:solidFill>
                  <a:srgbClr val="002060"/>
                </a:solidFill>
              </a:rPr>
              <a:t>, </a:t>
            </a:r>
            <a:r>
              <a:rPr lang="en-US" dirty="0" err="1">
                <a:solidFill>
                  <a:srgbClr val="002060"/>
                </a:solidFill>
              </a:rPr>
              <a:t>Erfan</a:t>
            </a:r>
            <a:r>
              <a:rPr lang="en-US" dirty="0">
                <a:solidFill>
                  <a:srgbClr val="002060"/>
                </a:solidFill>
              </a:rPr>
              <a:t> </a:t>
            </a:r>
            <a:r>
              <a:rPr lang="en-US" dirty="0" err="1">
                <a:solidFill>
                  <a:srgbClr val="002060"/>
                </a:solidFill>
              </a:rPr>
              <a:t>Sadeqi</a:t>
            </a:r>
            <a:r>
              <a:rPr lang="en-US" dirty="0">
                <a:solidFill>
                  <a:srgbClr val="002060"/>
                </a:solidFill>
              </a:rPr>
              <a:t> Azer</a:t>
            </a:r>
            <a:r>
              <a:rPr lang="en-US" baseline="30000" dirty="0">
                <a:solidFill>
                  <a:srgbClr val="002060"/>
                </a:solidFill>
              </a:rPr>
              <a:t>1</a:t>
            </a:r>
            <a:r>
              <a:rPr lang="en-US" dirty="0">
                <a:solidFill>
                  <a:srgbClr val="002060"/>
                </a:solidFill>
              </a:rPr>
              <a:t>, Samson Zhou</a:t>
            </a:r>
            <a:r>
              <a:rPr lang="en-US" baseline="30000" dirty="0">
                <a:solidFill>
                  <a:srgbClr val="002060"/>
                </a:solidFill>
              </a:rPr>
              <a:t>2</a:t>
            </a:r>
            <a:endParaRPr lang="en-US" dirty="0">
              <a:solidFill>
                <a:srgbClr val="002060"/>
              </a:solidFill>
            </a:endParaRPr>
          </a:p>
        </p:txBody>
      </p:sp>
      <p:sp>
        <p:nvSpPr>
          <p:cNvPr id="35" name="Text Placeholder 34"/>
          <p:cNvSpPr>
            <a:spLocks noGrp="1"/>
          </p:cNvSpPr>
          <p:nvPr>
            <p:ph type="body" sz="quarter" idx="153"/>
          </p:nvPr>
        </p:nvSpPr>
        <p:spPr/>
        <p:txBody>
          <a:bodyPr>
            <a:normAutofit lnSpcReduction="10000"/>
          </a:bodyPr>
          <a:lstStyle/>
          <a:p>
            <a:r>
              <a:rPr lang="en-US" dirty="0"/>
              <a:t>Streaming Algorithms for Strings with Mismatches</a:t>
            </a:r>
            <a:endParaRPr lang="en-US" dirty="0">
              <a:solidFill>
                <a:srgbClr val="002060"/>
              </a:solidFill>
            </a:endParaRPr>
          </a:p>
        </p:txBody>
      </p:sp>
      <p:pic>
        <p:nvPicPr>
          <p:cNvPr id="2" name="Picture 1"/>
          <p:cNvPicPr>
            <a:picLocks noChangeAspect="1"/>
          </p:cNvPicPr>
          <p:nvPr/>
        </p:nvPicPr>
        <p:blipFill>
          <a:blip r:embed="rId4" cstate="print"/>
          <a:stretch>
            <a:fillRect/>
          </a:stretch>
        </p:blipFill>
        <p:spPr>
          <a:xfrm>
            <a:off x="1665514" y="1255230"/>
            <a:ext cx="2677357" cy="2677357"/>
          </a:xfrm>
          <a:prstGeom prst="rect">
            <a:avLst/>
          </a:prstGeom>
        </p:spPr>
      </p:pic>
      <p:pic>
        <p:nvPicPr>
          <p:cNvPr id="3" name="Picture 2"/>
          <p:cNvPicPr>
            <a:picLocks noChangeAspect="1"/>
          </p:cNvPicPr>
          <p:nvPr/>
        </p:nvPicPr>
        <p:blipFill>
          <a:blip r:embed="rId5" cstate="print"/>
          <a:stretch>
            <a:fillRect/>
          </a:stretch>
        </p:blipFill>
        <p:spPr>
          <a:xfrm>
            <a:off x="35348369" y="1480377"/>
            <a:ext cx="4927611" cy="2234442"/>
          </a:xfrm>
          <a:prstGeom prst="rect">
            <a:avLst/>
          </a:prstGeom>
        </p:spPr>
      </p:pic>
      <mc:AlternateContent xmlns:mc="http://schemas.openxmlformats.org/markup-compatibility/2006">
        <mc:Choice xmlns:a14="http://schemas.microsoft.com/office/drawing/2010/main" Requires="a14">
          <p:sp>
            <p:nvSpPr>
              <p:cNvPr id="6" name="Text Placeholder 5"/>
              <p:cNvSpPr>
                <a:spLocks noGrp="1"/>
              </p:cNvSpPr>
              <p:nvPr>
                <p:ph type="body" sz="quarter" idx="10"/>
              </p:nvPr>
            </p:nvSpPr>
            <p:spPr>
              <a:xfrm>
                <a:off x="873797" y="6117951"/>
                <a:ext cx="9428262" cy="15791288"/>
              </a:xfrm>
            </p:spPr>
            <p:txBody>
              <a:bodyPr/>
              <a:lstStyle/>
              <a:p>
                <a:pPr>
                  <a:buFont typeface="Wingdings" panose="05000000000000000000" pitchFamily="2" charset="2"/>
                  <a:buChar char="v"/>
                </a:pPr>
                <a:r>
                  <a:rPr lang="en-US" sz="3200" dirty="0"/>
                  <a:t> Palindrome: A string </a:t>
                </a:r>
                <a14:m>
                  <m:oMath xmlns:m="http://schemas.openxmlformats.org/officeDocument/2006/math">
                    <m:r>
                      <a:rPr lang="en-US" sz="3200" b="0" i="1">
                        <a:latin typeface="Cambria Math" panose="02040503050406030204" pitchFamily="18" charset="0"/>
                      </a:rPr>
                      <m:t>𝑆</m:t>
                    </m:r>
                  </m:oMath>
                </a14:m>
                <a:r>
                  <a:rPr lang="en-US" sz="3200" dirty="0"/>
                  <a:t> that reads the same forwards and backwards, </a:t>
                </a:r>
                <a14:m>
                  <m:oMath xmlns:m="http://schemas.openxmlformats.org/officeDocument/2006/math">
                    <m:r>
                      <a:rPr lang="en-US" sz="3200" b="0" i="1">
                        <a:latin typeface="Cambria Math" panose="02040503050406030204" pitchFamily="18" charset="0"/>
                      </a:rPr>
                      <m:t>𝑆</m:t>
                    </m:r>
                    <m:r>
                      <a:rPr lang="en-US" sz="3200" b="0" i="1">
                        <a:latin typeface="Cambria Math" panose="02040503050406030204" pitchFamily="18" charset="0"/>
                      </a:rPr>
                      <m:t>=</m:t>
                    </m:r>
                    <m:sSup>
                      <m:sSupPr>
                        <m:ctrlPr>
                          <a:rPr lang="en-US" sz="3200" i="1">
                            <a:latin typeface="Cambria Math" panose="02040503050406030204" pitchFamily="18" charset="0"/>
                          </a:rPr>
                        </m:ctrlPr>
                      </m:sSupPr>
                      <m:e>
                        <m:r>
                          <a:rPr lang="en-US" sz="3200" b="0" i="1">
                            <a:latin typeface="Cambria Math" panose="02040503050406030204" pitchFamily="18" charset="0"/>
                          </a:rPr>
                          <m:t>𝑆</m:t>
                        </m:r>
                      </m:e>
                      <m:sup>
                        <m:r>
                          <a:rPr lang="en-US" sz="3200" b="0" i="1">
                            <a:latin typeface="Cambria Math" panose="02040503050406030204" pitchFamily="18" charset="0"/>
                          </a:rPr>
                          <m:t>𝑅</m:t>
                        </m:r>
                      </m:sup>
                    </m:sSup>
                  </m:oMath>
                </a14:m>
                <a:r>
                  <a:rPr lang="en-US" sz="3200" dirty="0"/>
                  <a:t> (Ex: RACECAR)</a:t>
                </a:r>
              </a:p>
              <a:p>
                <a:pPr>
                  <a:buFont typeface="Wingdings" panose="05000000000000000000" pitchFamily="2" charset="2"/>
                  <a:buChar char="v"/>
                </a:pPr>
                <a:r>
                  <a:rPr lang="en-US" sz="3200" dirty="0"/>
                  <a:t> Period: The length of a substring which is continuously repeated in a string </a:t>
                </a:r>
                <a14:m>
                  <m:oMath xmlns:m="http://schemas.openxmlformats.org/officeDocument/2006/math">
                    <m:r>
                      <a:rPr lang="en-US" sz="3200" b="0" i="1">
                        <a:latin typeface="Cambria Math" panose="02040503050406030204" pitchFamily="18" charset="0"/>
                      </a:rPr>
                      <m:t>𝑆</m:t>
                    </m:r>
                  </m:oMath>
                </a14:m>
                <a:r>
                  <a:rPr lang="en-US" sz="3200" dirty="0"/>
                  <a:t> (Ex: </a:t>
                </a:r>
                <a:r>
                  <a:rPr lang="en-US" sz="3200" dirty="0" err="1">
                    <a:solidFill>
                      <a:srgbClr val="C00000"/>
                    </a:solidFill>
                  </a:rPr>
                  <a:t>abc</a:t>
                </a:r>
                <a:r>
                  <a:rPr lang="en-US" sz="3200" dirty="0" err="1">
                    <a:solidFill>
                      <a:srgbClr val="7030A0"/>
                    </a:solidFill>
                  </a:rPr>
                  <a:t>abc</a:t>
                </a:r>
                <a:r>
                  <a:rPr lang="en-US" sz="3200" dirty="0" err="1">
                    <a:solidFill>
                      <a:srgbClr val="0070C0"/>
                    </a:solidFill>
                  </a:rPr>
                  <a:t>abc</a:t>
                </a:r>
                <a:r>
                  <a:rPr lang="en-US" sz="3200" dirty="0" err="1">
                    <a:solidFill>
                      <a:srgbClr val="00B050"/>
                    </a:solidFill>
                  </a:rPr>
                  <a:t>abc</a:t>
                </a:r>
                <a:r>
                  <a:rPr lang="en-US" sz="3200" dirty="0"/>
                  <a:t>)</a:t>
                </a:r>
              </a:p>
              <a:p>
                <a:pPr>
                  <a:buFont typeface="Wingdings" panose="05000000000000000000" pitchFamily="2" charset="2"/>
                  <a:buChar char="v"/>
                </a:pPr>
                <a:r>
                  <a:rPr lang="en-US" sz="3200" dirty="0"/>
                  <a:t> What if there are errors in the data?</a:t>
                </a:r>
              </a:p>
              <a:p>
                <a:pPr>
                  <a:buFont typeface="Wingdings" panose="05000000000000000000" pitchFamily="2" charset="2"/>
                  <a:buChar char="v"/>
                </a:pPr>
                <a:r>
                  <a:rPr lang="en-US" sz="3200" dirty="0"/>
                  <a:t> </a:t>
                </a:r>
                <a14:m>
                  <m:oMath xmlns:m="http://schemas.openxmlformats.org/officeDocument/2006/math">
                    <m:r>
                      <a:rPr lang="en-US" sz="3200" b="0" i="1" smtClean="0">
                        <a:solidFill>
                          <a:srgbClr val="C00000"/>
                        </a:solidFill>
                        <a:latin typeface="Cambria Math" panose="02040503050406030204" pitchFamily="18" charset="0"/>
                      </a:rPr>
                      <m:t>𝑑</m:t>
                    </m:r>
                  </m:oMath>
                </a14:m>
                <a:r>
                  <a:rPr lang="en-US" sz="3200" dirty="0">
                    <a:solidFill>
                      <a:srgbClr val="C00000"/>
                    </a:solidFill>
                  </a:rPr>
                  <a:t>-near-palindromes</a:t>
                </a:r>
                <a:r>
                  <a:rPr lang="en-US" sz="3200" dirty="0"/>
                  <a:t>: Given a metric </a:t>
                </a:r>
                <a14:m>
                  <m:oMath xmlns:m="http://schemas.openxmlformats.org/officeDocument/2006/math">
                    <m:r>
                      <a:rPr lang="en-US" sz="3200" b="0" i="1">
                        <a:latin typeface="Cambria Math" panose="02040503050406030204" pitchFamily="18" charset="0"/>
                      </a:rPr>
                      <m:t>𝑑𝑖𝑠𝑡</m:t>
                    </m:r>
                  </m:oMath>
                </a14:m>
                <a:r>
                  <a:rPr lang="en-US" sz="3200" dirty="0"/>
                  <a:t>, a </a:t>
                </a:r>
                <a14:m>
                  <m:oMath xmlns:m="http://schemas.openxmlformats.org/officeDocument/2006/math">
                    <m:r>
                      <a:rPr lang="en-US" sz="3200" b="0" i="1">
                        <a:latin typeface="Cambria Math" panose="02040503050406030204" pitchFamily="18" charset="0"/>
                      </a:rPr>
                      <m:t>𝑑</m:t>
                    </m:r>
                  </m:oMath>
                </a14:m>
                <a:r>
                  <a:rPr lang="en-US" sz="3200" dirty="0"/>
                  <a:t>-near-palindrome has </a:t>
                </a:r>
                <a14:m>
                  <m:oMath xmlns:m="http://schemas.openxmlformats.org/officeDocument/2006/math">
                    <m:r>
                      <a:rPr lang="en-US" sz="3200" b="0" i="1">
                        <a:latin typeface="Cambria Math" panose="02040503050406030204" pitchFamily="18" charset="0"/>
                      </a:rPr>
                      <m:t>𝑑𝑖𝑠𝑡</m:t>
                    </m:r>
                    <m:d>
                      <m:dPr>
                        <m:ctrlPr>
                          <a:rPr lang="en-US" sz="3200" i="1">
                            <a:latin typeface="Cambria Math" panose="02040503050406030204" pitchFamily="18" charset="0"/>
                          </a:rPr>
                        </m:ctrlPr>
                      </m:dPr>
                      <m:e>
                        <m:r>
                          <a:rPr lang="en-US" sz="3200" b="0" i="1">
                            <a:latin typeface="Cambria Math" panose="02040503050406030204" pitchFamily="18" charset="0"/>
                          </a:rPr>
                          <m:t>𝑆</m:t>
                        </m:r>
                        <m:r>
                          <a:rPr lang="en-US" sz="3200" b="0" i="1">
                            <a:latin typeface="Cambria Math" panose="02040503050406030204" pitchFamily="18" charset="0"/>
                          </a:rPr>
                          <m:t>,</m:t>
                        </m:r>
                        <m:sSup>
                          <m:sSupPr>
                            <m:ctrlPr>
                              <a:rPr lang="en-US" sz="3200" i="1">
                                <a:latin typeface="Cambria Math" panose="02040503050406030204" pitchFamily="18" charset="0"/>
                              </a:rPr>
                            </m:ctrlPr>
                          </m:sSupPr>
                          <m:e>
                            <m:r>
                              <a:rPr lang="en-US" sz="3200" b="0" i="1">
                                <a:latin typeface="Cambria Math" panose="02040503050406030204" pitchFamily="18" charset="0"/>
                              </a:rPr>
                              <m:t>𝑆</m:t>
                            </m:r>
                          </m:e>
                          <m:sup>
                            <m:r>
                              <a:rPr lang="en-US" sz="3200" b="0" i="1">
                                <a:latin typeface="Cambria Math" panose="02040503050406030204" pitchFamily="18" charset="0"/>
                              </a:rPr>
                              <m:t>𝑅</m:t>
                            </m:r>
                          </m:sup>
                        </m:sSup>
                      </m:e>
                    </m:d>
                    <m:r>
                      <a:rPr lang="en-US" sz="3200" b="0" i="1">
                        <a:latin typeface="Cambria Math" panose="02040503050406030204" pitchFamily="18" charset="0"/>
                      </a:rPr>
                      <m:t>≤</m:t>
                    </m:r>
                    <m:r>
                      <a:rPr lang="en-US" sz="3200" b="0" i="1">
                        <a:latin typeface="Cambria Math" panose="02040503050406030204" pitchFamily="18" charset="0"/>
                      </a:rPr>
                      <m:t>𝑑</m:t>
                    </m:r>
                  </m:oMath>
                </a14:m>
                <a:r>
                  <a:rPr lang="en-US" sz="3200" dirty="0"/>
                  <a:t>.</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Hamming distance for metric</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Ex: FACECAR for </a:t>
                </a:r>
                <a14:m>
                  <m:oMath xmlns:m="http://schemas.openxmlformats.org/officeDocument/2006/math">
                    <m:r>
                      <a:rPr lang="en-US" sz="3200" i="1">
                        <a:latin typeface="Cambria Math" panose="02040503050406030204" pitchFamily="18" charset="0"/>
                      </a:rPr>
                      <m:t>𝑑</m:t>
                    </m:r>
                    <m:r>
                      <a:rPr lang="en-US" sz="3200" b="0" i="1" smtClean="0">
                        <a:latin typeface="Cambria Math" panose="02040503050406030204" pitchFamily="18" charset="0"/>
                      </a:rPr>
                      <m:t>=2</m:t>
                    </m:r>
                  </m:oMath>
                </a14:m>
                <a:r>
                  <a:rPr lang="en-US" sz="3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3200" dirty="0"/>
                  <a:t>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solidFill>
                      <a:srgbClr val="C00000"/>
                    </a:solidFill>
                  </a:rPr>
                  <a:t>-period</a:t>
                </a:r>
                <a:r>
                  <a:rPr lang="en-US" sz="3200" dirty="0"/>
                  <a:t>: A string </a:t>
                </a:r>
                <a14:m>
                  <m:oMath xmlns:m="http://schemas.openxmlformats.org/officeDocument/2006/math">
                    <m:r>
                      <a:rPr lang="en-US" sz="3200" i="1">
                        <a:latin typeface="Cambria Math" panose="02040503050406030204" pitchFamily="18" charset="0"/>
                      </a:rPr>
                      <m:t>𝑆</m:t>
                    </m:r>
                  </m:oMath>
                </a14:m>
                <a:r>
                  <a:rPr lang="en-US" sz="3200" dirty="0"/>
                  <a:t> has </a:t>
                </a:r>
                <a14:m>
                  <m:oMath xmlns:m="http://schemas.openxmlformats.org/officeDocument/2006/math">
                    <m:r>
                      <a:rPr lang="en-US" sz="3200" i="1">
                        <a:latin typeface="Cambria Math" panose="02040503050406030204" pitchFamily="18" charset="0"/>
                      </a:rPr>
                      <m:t>𝑘</m:t>
                    </m:r>
                  </m:oMath>
                </a14:m>
                <a:r>
                  <a:rPr lang="en-US" sz="3200" dirty="0"/>
                  <a:t>-period </a:t>
                </a:r>
                <a14:m>
                  <m:oMath xmlns:m="http://schemas.openxmlformats.org/officeDocument/2006/math">
                    <m:r>
                      <a:rPr lang="en-US" sz="3200" b="0" i="1" smtClean="0">
                        <a:latin typeface="Cambria Math" panose="02040503050406030204" pitchFamily="18" charset="0"/>
                      </a:rPr>
                      <m:t>𝑝</m:t>
                    </m:r>
                  </m:oMath>
                </a14:m>
                <a:r>
                  <a:rPr lang="en-US" sz="3200" dirty="0"/>
                  <a:t> if and only if </a:t>
                </a:r>
                <a14:m>
                  <m:oMath xmlns:m="http://schemas.openxmlformats.org/officeDocument/2006/math">
                    <m:r>
                      <m:rPr>
                        <m:sty m:val="p"/>
                      </m:rPr>
                      <a:rPr lang="en-US" sz="3200" b="0" i="0" smtClean="0">
                        <a:latin typeface="Cambria Math" panose="02040503050406030204" pitchFamily="18" charset="0"/>
                      </a:rPr>
                      <m:t>HAM</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𝑆</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𝑝</m:t>
                            </m:r>
                          </m:e>
                        </m:d>
                        <m:r>
                          <a:rPr lang="en-US" sz="3200" b="0" i="1" smtClean="0">
                            <a:latin typeface="Cambria Math" panose="02040503050406030204" pitchFamily="18" charset="0"/>
                          </a:rPr>
                          <m:t>,</m:t>
                        </m:r>
                        <m:r>
                          <a:rPr lang="en-US" sz="3200" b="0" i="1" smtClean="0">
                            <a:latin typeface="Cambria Math" panose="02040503050406030204" pitchFamily="18" charset="0"/>
                          </a:rPr>
                          <m:t>𝑆</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𝑝</m:t>
                            </m:r>
                            <m:r>
                              <a:rPr lang="en-US" sz="3200" b="0" i="1" smtClean="0">
                                <a:latin typeface="Cambria Math" panose="02040503050406030204" pitchFamily="18" charset="0"/>
                              </a:rPr>
                              <m:t>+1,</m:t>
                            </m:r>
                            <m:r>
                              <a:rPr lang="en-US" sz="3200" b="0" i="1" smtClean="0">
                                <a:latin typeface="Cambria Math" panose="02040503050406030204" pitchFamily="18" charset="0"/>
                              </a:rPr>
                              <m:t>𝑛</m:t>
                            </m:r>
                          </m:e>
                        </m:d>
                      </m:e>
                    </m:d>
                    <m:r>
                      <a:rPr lang="en-US" sz="3200" b="0" i="1" smtClean="0">
                        <a:latin typeface="Cambria Math" panose="02040503050406030204" pitchFamily="18" charset="0"/>
                      </a:rPr>
                      <m:t>≤</m:t>
                    </m:r>
                    <m:r>
                      <a:rPr lang="en-US" sz="3200" b="0" i="1" smtClean="0">
                        <a:latin typeface="Cambria Math" panose="02040503050406030204" pitchFamily="18" charset="0"/>
                      </a:rPr>
                      <m:t>𝑘</m:t>
                    </m:r>
                  </m:oMath>
                </a14:m>
                <a:r>
                  <a:rPr lang="en-US" sz="3200" dirty="0"/>
                  <a:t>.</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(Ex: </a:t>
                </a:r>
                <a:r>
                  <a:rPr lang="en-US" sz="3200" dirty="0" err="1">
                    <a:solidFill>
                      <a:srgbClr val="C00000"/>
                    </a:solidFill>
                    <a:latin typeface="Times New Roman" panose="02020603050405020304" pitchFamily="18" charset="0"/>
                    <a:cs typeface="Times New Roman" panose="02020603050405020304" pitchFamily="18" charset="0"/>
                  </a:rPr>
                  <a:t>abc</a:t>
                </a:r>
                <a:r>
                  <a:rPr lang="en-US" sz="3200" dirty="0" err="1">
                    <a:solidFill>
                      <a:srgbClr val="7030A0"/>
                    </a:solidFill>
                    <a:latin typeface="Times New Roman" panose="02020603050405020304" pitchFamily="18" charset="0"/>
                    <a:cs typeface="Times New Roman" panose="02020603050405020304" pitchFamily="18" charset="0"/>
                  </a:rPr>
                  <a:t>aac</a:t>
                </a:r>
                <a:r>
                  <a:rPr lang="en-US" sz="3200" dirty="0" err="1">
                    <a:solidFill>
                      <a:srgbClr val="0070C0"/>
                    </a:solidFill>
                    <a:latin typeface="Times New Roman" panose="02020603050405020304" pitchFamily="18" charset="0"/>
                    <a:cs typeface="Times New Roman" panose="02020603050405020304" pitchFamily="18" charset="0"/>
                  </a:rPr>
                  <a:t>aad</a:t>
                </a:r>
                <a:r>
                  <a:rPr lang="en-US" sz="3200" dirty="0" err="1">
                    <a:solidFill>
                      <a:srgbClr val="00B050"/>
                    </a:solidFill>
                    <a:latin typeface="Times New Roman" panose="02020603050405020304" pitchFamily="18" charset="0"/>
                    <a:cs typeface="Times New Roman" panose="02020603050405020304" pitchFamily="18" charset="0"/>
                  </a:rPr>
                  <a:t>aad</a:t>
                </a:r>
                <a:r>
                  <a:rPr lang="en-US" sz="3200" dirty="0">
                    <a:latin typeface="Times New Roman" panose="02020603050405020304" pitchFamily="18" charset="0"/>
                    <a:cs typeface="Times New Roman" panose="02020603050405020304" pitchFamily="18" charset="0"/>
                  </a:rPr>
                  <a:t>) for </a:t>
                </a:r>
                <a14:m>
                  <m:oMath xmlns:m="http://schemas.openxmlformats.org/officeDocument/2006/math">
                    <m:r>
                      <m:rPr>
                        <m:sty m:val="p"/>
                      </m:rPr>
                      <a:rPr lang="en-US" sz="3200" b="0" i="0" smtClean="0">
                        <a:latin typeface="Cambria Math" panose="02040503050406030204" pitchFamily="18" charset="0"/>
                      </a:rPr>
                      <m:t>k</m:t>
                    </m:r>
                    <m:r>
                      <a:rPr lang="en-US" sz="3200" i="1">
                        <a:latin typeface="Cambria Math" panose="02040503050406030204" pitchFamily="18" charset="0"/>
                      </a:rPr>
                      <m:t>=2</m:t>
                    </m:r>
                  </m:oMath>
                </a14:m>
                <a:r>
                  <a:rPr lang="en-US" sz="3200" dirty="0">
                    <a:latin typeface="Times New Roman" panose="02020603050405020304" pitchFamily="18" charset="0"/>
                    <a:cs typeface="Times New Roman" panose="02020603050405020304" pitchFamily="18" charset="0"/>
                  </a:rPr>
                  <a:t>.</a:t>
                </a:r>
                <a:endParaRPr lang="en-US" sz="3200" dirty="0"/>
              </a:p>
              <a:p>
                <a:pPr marL="514350" indent="-514350">
                  <a:buFont typeface="Wingdings" panose="05000000000000000000" pitchFamily="2" charset="2"/>
                  <a:buChar char="v"/>
                </a:pPr>
                <a:endParaRPr lang="en-US" sz="3200" dirty="0"/>
              </a:p>
              <a:p>
                <a:pPr marL="514350" indent="-514350">
                  <a:buFont typeface="Wingdings" panose="05000000000000000000" pitchFamily="2" charset="2"/>
                  <a:buChar char="v"/>
                </a:pPr>
                <a:endParaRPr lang="en-US" sz="3200" dirty="0"/>
              </a:p>
              <a:p>
                <a:pPr marL="514350" indent="-514350">
                  <a:buFont typeface="Wingdings" panose="05000000000000000000" pitchFamily="2" charset="2"/>
                  <a:buChar char="v"/>
                </a:pPr>
                <a:endParaRPr lang="en-US" sz="3200" dirty="0"/>
              </a:p>
              <a:p>
                <a:pPr marL="514350" indent="-514350">
                  <a:buFont typeface="Wingdings" panose="05000000000000000000" pitchFamily="2" charset="2"/>
                  <a:buChar char="v"/>
                </a:pPr>
                <a:endParaRPr lang="en-US" sz="3200" dirty="0"/>
              </a:p>
              <a:p>
                <a:pPr algn="ctr"/>
                <a:endParaRPr lang="en-US" sz="3200" dirty="0"/>
              </a:p>
              <a:p>
                <a:pPr algn="ctr"/>
                <a:r>
                  <a:rPr lang="en-US" sz="3200" dirty="0"/>
                  <a:t>Properties of Karp-Rabin Fingerprints:</a:t>
                </a:r>
              </a:p>
              <a:p>
                <a:pPr>
                  <a:buFont typeface="Wingdings" panose="05000000000000000000" pitchFamily="2" charset="2"/>
                  <a:buChar char="v"/>
                </a:pPr>
                <a:r>
                  <a:rPr lang="en-US" sz="3200" dirty="0"/>
                  <a:t> </a:t>
                </a:r>
                <a:r>
                  <a:rPr lang="en-US" sz="3200" dirty="0">
                    <a:solidFill>
                      <a:schemeClr val="tx1"/>
                    </a:solidFill>
                  </a:rPr>
                  <a:t>G</a:t>
                </a:r>
                <a:r>
                  <a:rPr lang="en-US" sz="3200" dirty="0"/>
                  <a:t>iven base </a:t>
                </a:r>
                <a14:m>
                  <m:oMath xmlns:m="http://schemas.openxmlformats.org/officeDocument/2006/math">
                    <m:r>
                      <a:rPr lang="en-US" sz="3200" i="1">
                        <a:latin typeface="Cambria Math" panose="02040503050406030204" pitchFamily="18" charset="0"/>
                      </a:rPr>
                      <m:t>𝐵</m:t>
                    </m:r>
                    <m:r>
                      <a:rPr lang="en-US" sz="3200" i="1">
                        <a:latin typeface="Cambria Math" panose="02040503050406030204" pitchFamily="18" charset="0"/>
                      </a:rPr>
                      <m:t> </m:t>
                    </m:r>
                  </m:oMath>
                </a14:m>
                <a:r>
                  <a:rPr lang="en-US" sz="3200" dirty="0"/>
                  <a:t>and a prime </a:t>
                </a:r>
                <a14:m>
                  <m:oMath xmlns:m="http://schemas.openxmlformats.org/officeDocument/2006/math">
                    <m:r>
                      <a:rPr lang="en-US" sz="3200" i="1">
                        <a:latin typeface="Cambria Math" panose="02040503050406030204" pitchFamily="18" charset="0"/>
                      </a:rPr>
                      <m:t>𝑃</m:t>
                    </m:r>
                  </m:oMath>
                </a14:m>
                <a:r>
                  <a:rPr lang="en-US" sz="3200" dirty="0"/>
                  <a:t>, define </a:t>
                </a:r>
                <a14:m>
                  <m:oMath xmlns:m="http://schemas.openxmlformats.org/officeDocument/2006/math">
                    <m:r>
                      <a:rPr lang="en-US" sz="3200" i="1">
                        <a:solidFill>
                          <a:srgbClr val="7030A0"/>
                        </a:solidFill>
                        <a:latin typeface="Cambria Math" panose="02040503050406030204" pitchFamily="18" charset="0"/>
                      </a:rPr>
                      <m:t>𝜙</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panose="02040503050406030204" pitchFamily="18" charset="0"/>
                          </a:rPr>
                          <m:t>𝑆</m:t>
                        </m:r>
                      </m:e>
                    </m:d>
                    <m:r>
                      <a:rPr lang="en-US" sz="3200" b="0" i="1" smtClean="0">
                        <a:solidFill>
                          <a:srgbClr val="7030A0"/>
                        </a:solidFill>
                        <a:latin typeface="Cambria Math" panose="02040503050406030204" pitchFamily="18" charset="0"/>
                      </a:rPr>
                      <m:t>=</m:t>
                    </m:r>
                    <m:nary>
                      <m:naryPr>
                        <m:chr m:val="∑"/>
                        <m:ctrlPr>
                          <a:rPr lang="en-US" sz="3200" i="1">
                            <a:solidFill>
                              <a:srgbClr val="7030A0"/>
                            </a:solidFill>
                            <a:latin typeface="Cambria Math" panose="02040503050406030204" pitchFamily="18" charset="0"/>
                          </a:rPr>
                        </m:ctrlPr>
                      </m:naryPr>
                      <m:sub>
                        <m:r>
                          <m:rPr>
                            <m:brk m:alnAt="23"/>
                          </m:rPr>
                          <a:rPr lang="en-US" sz="3200" i="1">
                            <a:solidFill>
                              <a:srgbClr val="7030A0"/>
                            </a:solidFill>
                            <a:latin typeface="Cambria Math" panose="02040503050406030204" pitchFamily="18" charset="0"/>
                          </a:rPr>
                          <m:t>𝑖</m:t>
                        </m:r>
                        <m:r>
                          <a:rPr lang="en-US" sz="3200" i="1">
                            <a:solidFill>
                              <a:srgbClr val="7030A0"/>
                            </a:solidFill>
                            <a:latin typeface="Cambria Math" panose="02040503050406030204" pitchFamily="18" charset="0"/>
                          </a:rPr>
                          <m:t>=1</m:t>
                        </m:r>
                      </m:sub>
                      <m:sup>
                        <m:r>
                          <a:rPr lang="en-US" sz="3200" i="1">
                            <a:solidFill>
                              <a:srgbClr val="7030A0"/>
                            </a:solidFill>
                            <a:latin typeface="Cambria Math" panose="02040503050406030204" pitchFamily="18" charset="0"/>
                          </a:rPr>
                          <m:t>𝑛</m:t>
                        </m:r>
                      </m:sup>
                      <m:e>
                        <m:sSup>
                          <m:sSupPr>
                            <m:ctrlPr>
                              <a:rPr lang="en-US" sz="3200" i="1">
                                <a:solidFill>
                                  <a:srgbClr val="7030A0"/>
                                </a:solidFill>
                                <a:latin typeface="Cambria Math" panose="02040503050406030204" pitchFamily="18" charset="0"/>
                              </a:rPr>
                            </m:ctrlPr>
                          </m:sSupPr>
                          <m:e>
                            <m:r>
                              <a:rPr lang="en-US" sz="3200" i="1">
                                <a:solidFill>
                                  <a:srgbClr val="7030A0"/>
                                </a:solidFill>
                                <a:latin typeface="Cambria Math" panose="02040503050406030204" pitchFamily="18" charset="0"/>
                              </a:rPr>
                              <m:t>𝐵</m:t>
                            </m:r>
                          </m:e>
                          <m:sup>
                            <m:r>
                              <a:rPr lang="en-US" sz="3200" i="1">
                                <a:solidFill>
                                  <a:srgbClr val="7030A0"/>
                                </a:solidFill>
                                <a:latin typeface="Cambria Math" panose="02040503050406030204" pitchFamily="18" charset="0"/>
                              </a:rPr>
                              <m:t>𝑖</m:t>
                            </m:r>
                          </m:sup>
                        </m:sSup>
                        <m:r>
                          <a:rPr lang="en-US" sz="3200" i="1">
                            <a:solidFill>
                              <a:srgbClr val="7030A0"/>
                            </a:solidFill>
                            <a:latin typeface="Cambria Math" panose="02040503050406030204" pitchFamily="18" charset="0"/>
                          </a:rPr>
                          <m:t>𝑆</m:t>
                        </m:r>
                        <m:d>
                          <m:dPr>
                            <m:begChr m:val="["/>
                            <m:endChr m:val="]"/>
                            <m:ctrlPr>
                              <a:rPr lang="en-US" sz="3200" i="1">
                                <a:solidFill>
                                  <a:srgbClr val="7030A0"/>
                                </a:solidFill>
                                <a:latin typeface="Cambria Math" panose="02040503050406030204" pitchFamily="18" charset="0"/>
                              </a:rPr>
                            </m:ctrlPr>
                          </m:dPr>
                          <m:e>
                            <m:r>
                              <a:rPr lang="en-US" sz="3200" i="1">
                                <a:solidFill>
                                  <a:srgbClr val="7030A0"/>
                                </a:solidFill>
                                <a:latin typeface="Cambria Math" panose="02040503050406030204" pitchFamily="18" charset="0"/>
                              </a:rPr>
                              <m:t>𝑖</m:t>
                            </m:r>
                          </m:e>
                        </m:d>
                        <m:r>
                          <a:rPr lang="en-US" sz="3200" i="1">
                            <a:solidFill>
                              <a:srgbClr val="7030A0"/>
                            </a:solidFill>
                            <a:latin typeface="Cambria Math" panose="02040503050406030204" pitchFamily="18" charset="0"/>
                          </a:rPr>
                          <m:t> </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panose="02040503050406030204" pitchFamily="18" charset="0"/>
                              </a:rPr>
                              <m:t>𝑚𝑜𝑑</m:t>
                            </m:r>
                            <m:r>
                              <a:rPr lang="en-US" sz="3200" i="1">
                                <a:solidFill>
                                  <a:srgbClr val="7030A0"/>
                                </a:solidFill>
                                <a:latin typeface="Cambria Math" panose="02040503050406030204" pitchFamily="18" charset="0"/>
                              </a:rPr>
                              <m:t> </m:t>
                            </m:r>
                            <m:r>
                              <a:rPr lang="en-US" sz="3200" i="1">
                                <a:solidFill>
                                  <a:srgbClr val="7030A0"/>
                                </a:solidFill>
                                <a:latin typeface="Cambria Math" panose="02040503050406030204" pitchFamily="18" charset="0"/>
                              </a:rPr>
                              <m:t>𝑃</m:t>
                            </m:r>
                          </m:e>
                        </m:d>
                      </m:e>
                    </m:nary>
                  </m:oMath>
                </a14:m>
                <a:endParaRPr lang="en-US" sz="3200" dirty="0">
                  <a:solidFill>
                    <a:schemeClr val="tx1"/>
                  </a:solidFill>
                </a:endParaRPr>
              </a:p>
              <a:p>
                <a:pPr>
                  <a:buFont typeface="Wingdings" panose="05000000000000000000" pitchFamily="2" charset="2"/>
                  <a:buChar char="v"/>
                </a:pPr>
                <a:r>
                  <a:rPr lang="en-US" sz="3200" dirty="0"/>
                  <a:t> If </a:t>
                </a:r>
                <a14:m>
                  <m:oMath xmlns:m="http://schemas.openxmlformats.org/officeDocument/2006/math">
                    <m:r>
                      <a:rPr lang="en-US" sz="3200" i="1">
                        <a:solidFill>
                          <a:srgbClr val="00B0F0"/>
                        </a:solidFill>
                        <a:latin typeface="Cambria Math" panose="02040503050406030204" pitchFamily="18" charset="0"/>
                      </a:rPr>
                      <m:t>𝑆</m:t>
                    </m:r>
                    <m:r>
                      <a:rPr lang="en-US" sz="3200" i="1">
                        <a:solidFill>
                          <a:srgbClr val="00B0F0"/>
                        </a:solidFill>
                        <a:latin typeface="Cambria Math" panose="02040503050406030204" pitchFamily="18" charset="0"/>
                      </a:rPr>
                      <m:t>=</m:t>
                    </m:r>
                    <m:r>
                      <a:rPr lang="en-US" sz="3200" i="1">
                        <a:solidFill>
                          <a:srgbClr val="00B0F0"/>
                        </a:solidFill>
                        <a:latin typeface="Cambria Math" panose="02040503050406030204" pitchFamily="18" charset="0"/>
                      </a:rPr>
                      <m:t>𝑇</m:t>
                    </m:r>
                  </m:oMath>
                </a14:m>
                <a:r>
                  <a:rPr lang="en-US" sz="3200" dirty="0"/>
                  <a:t>, then </a:t>
                </a:r>
                <a14:m>
                  <m:oMath xmlns:m="http://schemas.openxmlformats.org/officeDocument/2006/math">
                    <m:r>
                      <a:rPr lang="en-US" sz="3200" i="1">
                        <a:solidFill>
                          <a:srgbClr val="00B0F0"/>
                        </a:solidFill>
                        <a:latin typeface="Cambria Math" panose="02040503050406030204" pitchFamily="18" charset="0"/>
                      </a:rPr>
                      <m:t>𝜙</m:t>
                    </m:r>
                    <m:d>
                      <m:dPr>
                        <m:ctrlPr>
                          <a:rPr lang="en-US" sz="3200" i="1">
                            <a:solidFill>
                              <a:srgbClr val="00B0F0"/>
                            </a:solidFill>
                            <a:latin typeface="Cambria Math" panose="02040503050406030204" pitchFamily="18" charset="0"/>
                          </a:rPr>
                        </m:ctrlPr>
                      </m:dPr>
                      <m:e>
                        <m:r>
                          <a:rPr lang="en-US" sz="3200" i="1">
                            <a:solidFill>
                              <a:srgbClr val="00B0F0"/>
                            </a:solidFill>
                            <a:latin typeface="Cambria Math" panose="02040503050406030204" pitchFamily="18" charset="0"/>
                          </a:rPr>
                          <m:t>𝑆</m:t>
                        </m:r>
                      </m:e>
                    </m:d>
                    <m:r>
                      <a:rPr lang="en-US" sz="3200" i="1">
                        <a:solidFill>
                          <a:srgbClr val="00B0F0"/>
                        </a:solidFill>
                        <a:latin typeface="Cambria Math" panose="02040503050406030204" pitchFamily="18" charset="0"/>
                      </a:rPr>
                      <m:t>=</m:t>
                    </m:r>
                    <m:r>
                      <a:rPr lang="en-US" sz="3200" i="1">
                        <a:solidFill>
                          <a:srgbClr val="00B0F0"/>
                        </a:solidFill>
                        <a:latin typeface="Cambria Math" panose="02040503050406030204" pitchFamily="18" charset="0"/>
                      </a:rPr>
                      <m:t>𝜙</m:t>
                    </m:r>
                    <m:d>
                      <m:dPr>
                        <m:ctrlPr>
                          <a:rPr lang="en-US" sz="3200" i="1">
                            <a:solidFill>
                              <a:srgbClr val="00B0F0"/>
                            </a:solidFill>
                            <a:latin typeface="Cambria Math" panose="02040503050406030204" pitchFamily="18" charset="0"/>
                          </a:rPr>
                        </m:ctrlPr>
                      </m:dPr>
                      <m:e>
                        <m:r>
                          <a:rPr lang="en-US" sz="3200" i="1">
                            <a:solidFill>
                              <a:srgbClr val="00B0F0"/>
                            </a:solidFill>
                            <a:latin typeface="Cambria Math" panose="02040503050406030204" pitchFamily="18" charset="0"/>
                          </a:rPr>
                          <m:t>𝑇</m:t>
                        </m:r>
                      </m:e>
                    </m:d>
                  </m:oMath>
                </a14:m>
                <a:endParaRPr lang="en-US" sz="3200" dirty="0"/>
              </a:p>
              <a:p>
                <a:pPr>
                  <a:buFont typeface="Wingdings" panose="05000000000000000000" pitchFamily="2" charset="2"/>
                  <a:buChar char="v"/>
                </a:pPr>
                <a:r>
                  <a:rPr lang="en-US" sz="3200" dirty="0"/>
                  <a:t> If </a:t>
                </a:r>
                <a14:m>
                  <m:oMath xmlns:m="http://schemas.openxmlformats.org/officeDocument/2006/math">
                    <m:r>
                      <a:rPr lang="en-US" sz="3200" i="1">
                        <a:solidFill>
                          <a:srgbClr val="7030A0"/>
                        </a:solidFill>
                        <a:latin typeface="Cambria Math" panose="02040503050406030204" pitchFamily="18" charset="0"/>
                      </a:rPr>
                      <m:t>𝑆</m:t>
                    </m:r>
                    <m:r>
                      <a:rPr lang="en-US" sz="3200" i="1">
                        <a:solidFill>
                          <a:srgbClr val="7030A0"/>
                        </a:solidFill>
                        <a:latin typeface="Cambria Math" panose="02040503050406030204" pitchFamily="18" charset="0"/>
                        <a:ea typeface="Cambria Math" panose="02040503050406030204" pitchFamily="18" charset="0"/>
                      </a:rPr>
                      <m:t>≠</m:t>
                    </m:r>
                    <m:r>
                      <a:rPr lang="en-US" sz="3200" i="1">
                        <a:solidFill>
                          <a:srgbClr val="7030A0"/>
                        </a:solidFill>
                        <a:latin typeface="Cambria Math" panose="02040503050406030204" pitchFamily="18" charset="0"/>
                      </a:rPr>
                      <m:t>𝑇</m:t>
                    </m:r>
                  </m:oMath>
                </a14:m>
                <a:r>
                  <a:rPr lang="en-US" sz="3200" dirty="0"/>
                  <a:t>, then </a:t>
                </a:r>
                <a14:m>
                  <m:oMath xmlns:m="http://schemas.openxmlformats.org/officeDocument/2006/math">
                    <m:r>
                      <a:rPr lang="en-US" sz="3200" i="1">
                        <a:solidFill>
                          <a:srgbClr val="7030A0"/>
                        </a:solidFill>
                        <a:latin typeface="Cambria Math" panose="02040503050406030204" pitchFamily="18" charset="0"/>
                      </a:rPr>
                      <m:t>𝜙</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panose="02040503050406030204" pitchFamily="18" charset="0"/>
                          </a:rPr>
                          <m:t>𝑆</m:t>
                        </m:r>
                      </m:e>
                    </m:d>
                    <m:r>
                      <a:rPr lang="en-US" sz="3200" i="1">
                        <a:solidFill>
                          <a:srgbClr val="7030A0"/>
                        </a:solidFill>
                        <a:latin typeface="Cambria Math" panose="02040503050406030204" pitchFamily="18" charset="0"/>
                        <a:ea typeface="Cambria Math" panose="02040503050406030204" pitchFamily="18" charset="0"/>
                      </a:rPr>
                      <m:t>≠</m:t>
                    </m:r>
                    <m:r>
                      <a:rPr lang="en-US" sz="3200" i="1">
                        <a:solidFill>
                          <a:srgbClr val="7030A0"/>
                        </a:solidFill>
                        <a:latin typeface="Cambria Math" panose="02040503050406030204" pitchFamily="18" charset="0"/>
                      </a:rPr>
                      <m:t>𝜙</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panose="02040503050406030204" pitchFamily="18" charset="0"/>
                          </a:rPr>
                          <m:t>𝑇</m:t>
                        </m:r>
                      </m:e>
                    </m:d>
                  </m:oMath>
                </a14:m>
                <a:r>
                  <a:rPr lang="en-US" sz="3200" dirty="0"/>
                  <a:t> w.h.p.</a:t>
                </a:r>
                <a14:m>
                  <m:oMath xmlns:m="http://schemas.openxmlformats.org/officeDocument/2006/math">
                    <m:r>
                      <a:rPr lang="en-US" sz="3200" i="1">
                        <a:latin typeface="Cambria Math" panose="02040503050406030204" pitchFamily="18" charset="0"/>
                        <a:ea typeface="Cambria Math" panose="02040503050406030204" pitchFamily="18" charset="0"/>
                      </a:rPr>
                      <m:t> </m:t>
                    </m:r>
                  </m:oMath>
                </a14:m>
                <a:r>
                  <a:rPr lang="en-US" sz="3200" dirty="0"/>
                  <a:t>(Schwartz-Zippel)</a:t>
                </a:r>
              </a:p>
              <a:p>
                <a:pPr>
                  <a:buFont typeface="Wingdings" panose="05000000000000000000" pitchFamily="2" charset="2"/>
                  <a:buChar char="v"/>
                </a:pPr>
                <a:r>
                  <a:rPr lang="en-US" sz="3200" dirty="0"/>
                  <a:t>  </a:t>
                </a:r>
                <a14:m>
                  <m:oMath xmlns:m="http://schemas.openxmlformats.org/officeDocument/2006/math">
                    <m:r>
                      <a:rPr lang="en-US" sz="3200" i="1">
                        <a:latin typeface="Cambria Math" panose="02040503050406030204" pitchFamily="18" charset="0"/>
                      </a:rPr>
                      <m:t>𝜙</m:t>
                    </m:r>
                    <m:d>
                      <m:dPr>
                        <m:ctrlPr>
                          <a:rPr lang="en-US" sz="3200" i="1">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[1:</m:t>
                        </m:r>
                        <m:r>
                          <a:rPr lang="en-US" sz="3200" i="1">
                            <a:latin typeface="Cambria Math" panose="02040503050406030204" pitchFamily="18" charset="0"/>
                          </a:rPr>
                          <m:t>𝑦</m:t>
                        </m:r>
                        <m:r>
                          <a:rPr lang="en-US" sz="3200" i="1">
                            <a:latin typeface="Cambria Math" panose="02040503050406030204" pitchFamily="18" charset="0"/>
                          </a:rPr>
                          <m:t>]</m:t>
                        </m:r>
                      </m:e>
                    </m:d>
                    <m:r>
                      <a:rPr lang="en-US" sz="3200" i="1">
                        <a:latin typeface="Cambria Math" panose="02040503050406030204" pitchFamily="18" charset="0"/>
                      </a:rPr>
                      <m:t>=</m:t>
                    </m:r>
                    <m:r>
                      <a:rPr lang="en-US" sz="3200" i="1">
                        <a:latin typeface="Cambria Math" panose="02040503050406030204" pitchFamily="18" charset="0"/>
                      </a:rPr>
                      <m:t>𝜙</m:t>
                    </m:r>
                    <m:d>
                      <m:dPr>
                        <m:ctrlPr>
                          <a:rPr lang="en-US" sz="3200" i="1">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[1:</m:t>
                        </m:r>
                        <m:r>
                          <a:rPr lang="en-US" sz="3200" i="1">
                            <a:latin typeface="Cambria Math" panose="02040503050406030204" pitchFamily="18" charset="0"/>
                          </a:rPr>
                          <m:t>𝑥</m:t>
                        </m:r>
                        <m:r>
                          <a:rPr lang="en-US" sz="3200" i="1">
                            <a:latin typeface="Cambria Math" panose="02040503050406030204" pitchFamily="18" charset="0"/>
                          </a:rPr>
                          <m:t>]</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𝐵</m:t>
                        </m:r>
                      </m:e>
                      <m:sup>
                        <m:r>
                          <a:rPr lang="en-US" sz="3200" i="1">
                            <a:latin typeface="Cambria Math" panose="02040503050406030204" pitchFamily="18" charset="0"/>
                          </a:rPr>
                          <m:t>𝑥</m:t>
                        </m:r>
                      </m:sup>
                    </m:sSup>
                    <m:r>
                      <a:rPr lang="en-US" sz="3200" i="1">
                        <a:latin typeface="Cambria Math" panose="02040503050406030204" pitchFamily="18" charset="0"/>
                      </a:rPr>
                      <m:t>𝜙</m:t>
                    </m:r>
                    <m:d>
                      <m:dPr>
                        <m:ctrlPr>
                          <a:rPr lang="en-US" sz="3200" i="1">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m:t>
                        </m:r>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m:t>
                        </m:r>
                      </m:e>
                    </m:d>
                  </m:oMath>
                </a14:m>
                <a:r>
                  <a:rPr lang="en-US" sz="3200" dirty="0"/>
                  <a:t> (sliding)</a:t>
                </a:r>
              </a:p>
              <a:p>
                <a:pPr>
                  <a:buFont typeface="Wingdings" panose="05000000000000000000" pitchFamily="2" charset="2"/>
                  <a:buChar char="v"/>
                </a:pPr>
                <a:r>
                  <a:rPr lang="en-US" sz="3200" dirty="0"/>
                  <a:t> Define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𝜙</m:t>
                        </m:r>
                      </m:e>
                      <m:sup>
                        <m:r>
                          <a:rPr lang="en-US" sz="3200" i="1">
                            <a:latin typeface="Cambria Math" panose="02040503050406030204" pitchFamily="18" charset="0"/>
                          </a:rPr>
                          <m:t>𝑅</m:t>
                        </m:r>
                      </m:sup>
                    </m:sSup>
                    <m:d>
                      <m:dPr>
                        <m:ctrlPr>
                          <a:rPr lang="en-US" sz="3200" i="1">
                            <a:latin typeface="Cambria Math" panose="02040503050406030204" pitchFamily="18" charset="0"/>
                          </a:rPr>
                        </m:ctrlPr>
                      </m:dPr>
                      <m:e>
                        <m:r>
                          <a:rPr lang="en-US" sz="3200" i="1">
                            <a:latin typeface="Cambria Math" panose="02040503050406030204" pitchFamily="18" charset="0"/>
                          </a:rPr>
                          <m:t>𝑆</m:t>
                        </m:r>
                      </m:e>
                    </m:d>
                    <m:r>
                      <a:rPr lang="en-US" sz="3200" i="1">
                        <a:latin typeface="Cambria Math" panose="02040503050406030204" pitchFamily="18" charset="0"/>
                      </a:rPr>
                      <m:t>=</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r>
                              <a:rPr lang="en-US" sz="3200" i="1">
                                <a:latin typeface="Cambria Math" panose="02040503050406030204" pitchFamily="18" charset="0"/>
                              </a:rPr>
                              <m:t>𝐵</m:t>
                            </m:r>
                          </m:e>
                          <m:sup>
                            <m:r>
                              <a:rPr lang="en-US" sz="3200" i="1">
                                <a:latin typeface="Cambria Math" panose="02040503050406030204" pitchFamily="18" charset="0"/>
                              </a:rPr>
                              <m:t>−</m:t>
                            </m:r>
                            <m:r>
                              <a:rPr lang="en-US" sz="3200" i="1">
                                <a:latin typeface="Cambria Math" panose="02040503050406030204" pitchFamily="18" charset="0"/>
                              </a:rPr>
                              <m:t>𝑖</m:t>
                            </m:r>
                          </m:sup>
                        </m:sSup>
                        <m:r>
                          <a:rPr lang="en-US" sz="3200" i="1">
                            <a:latin typeface="Cambria Math" panose="02040503050406030204" pitchFamily="18" charset="0"/>
                          </a:rPr>
                          <m:t>𝑆</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𝑖</m:t>
                            </m:r>
                          </m:e>
                        </m:d>
                        <m:r>
                          <a:rPr lang="en-US" sz="3200" i="1">
                            <a:latin typeface="Cambria Math" panose="02040503050406030204" pitchFamily="18" charset="0"/>
                          </a:rPr>
                          <m:t> </m:t>
                        </m:r>
                        <m:d>
                          <m:dPr>
                            <m:ctrlPr>
                              <a:rPr lang="en-US" sz="3200" i="1">
                                <a:latin typeface="Cambria Math" panose="02040503050406030204" pitchFamily="18" charset="0"/>
                              </a:rPr>
                            </m:ctrlPr>
                          </m:dPr>
                          <m:e>
                            <m:r>
                              <a:rPr lang="en-US" sz="3200" i="1">
                                <a:latin typeface="Cambria Math" panose="02040503050406030204" pitchFamily="18" charset="0"/>
                              </a:rPr>
                              <m:t>𝑚𝑜𝑑</m:t>
                            </m:r>
                            <m:r>
                              <a:rPr lang="en-US" sz="3200" i="1">
                                <a:latin typeface="Cambria Math" panose="02040503050406030204" pitchFamily="18" charset="0"/>
                              </a:rPr>
                              <m:t> </m:t>
                            </m:r>
                            <m:r>
                              <a:rPr lang="en-US" sz="3200" i="1">
                                <a:latin typeface="Cambria Math" panose="02040503050406030204" pitchFamily="18" charset="0"/>
                              </a:rPr>
                              <m:t>𝑃</m:t>
                            </m:r>
                          </m:e>
                        </m:d>
                      </m:e>
                    </m:nary>
                  </m:oMath>
                </a14:m>
                <a:endParaRPr lang="en-US" sz="3200" i="1" dirty="0">
                  <a:latin typeface="Cambria Math" panose="02040503050406030204" pitchFamily="18" charset="0"/>
                </a:endParaRPr>
              </a:p>
              <a:p>
                <a:pPr>
                  <a:buFont typeface="Wingdings" panose="05000000000000000000" pitchFamily="2" charset="2"/>
                  <a:buChar char="v"/>
                </a:pPr>
                <a:r>
                  <a:rPr lang="en-US" sz="3200" dirty="0"/>
                  <a:t> </a:t>
                </a:r>
                <a14:m>
                  <m:oMath xmlns:m="http://schemas.openxmlformats.org/officeDocument/2006/math">
                    <m:r>
                      <a:rPr lang="en-US" sz="3200" i="1">
                        <a:latin typeface="Cambria Math" panose="02040503050406030204" pitchFamily="18" charset="0"/>
                      </a:rPr>
                      <m:t>𝜙</m:t>
                    </m:r>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𝑅</m:t>
                            </m:r>
                          </m:sup>
                        </m:sSup>
                        <m:r>
                          <a:rPr lang="en-US" sz="3200" i="1">
                            <a:latin typeface="Cambria Math" panose="02040503050406030204" pitchFamily="18" charset="0"/>
                          </a:rPr>
                          <m:t>[1:</m:t>
                        </m:r>
                        <m:r>
                          <a:rPr lang="en-US" sz="3200" i="1">
                            <a:latin typeface="Cambria Math" panose="02040503050406030204" pitchFamily="18" charset="0"/>
                          </a:rPr>
                          <m:t>𝑥</m:t>
                        </m:r>
                        <m:r>
                          <a:rPr lang="en-US" sz="3200" i="1">
                            <a:latin typeface="Cambria Math" panose="02040503050406030204" pitchFamily="18" charset="0"/>
                          </a:rPr>
                          <m:t>]</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𝐵</m:t>
                        </m:r>
                      </m:e>
                      <m:sup>
                        <m:r>
                          <a:rPr lang="en-US" sz="3200" i="1">
                            <a:latin typeface="Cambria Math" panose="02040503050406030204" pitchFamily="18" charset="0"/>
                          </a:rPr>
                          <m:t>𝑥</m:t>
                        </m:r>
                        <m:r>
                          <a:rPr lang="en-US" sz="3200" i="1">
                            <a:latin typeface="Cambria Math" panose="02040503050406030204" pitchFamily="18" charset="0"/>
                          </a:rPr>
                          <m:t>+1</m:t>
                        </m:r>
                      </m:sup>
                    </m:sSup>
                    <m:sSup>
                      <m:sSupPr>
                        <m:ctrlPr>
                          <a:rPr lang="en-US" sz="3200" i="1">
                            <a:latin typeface="Cambria Math" panose="02040503050406030204" pitchFamily="18" charset="0"/>
                          </a:rPr>
                        </m:ctrlPr>
                      </m:sSupPr>
                      <m:e>
                        <m:r>
                          <a:rPr lang="en-US" sz="3200" i="1">
                            <a:latin typeface="Cambria Math" panose="02040503050406030204" pitchFamily="18" charset="0"/>
                          </a:rPr>
                          <m:t>𝜙</m:t>
                        </m:r>
                      </m:e>
                      <m:sup>
                        <m:r>
                          <a:rPr lang="en-US" sz="3200" i="1">
                            <a:latin typeface="Cambria Math" panose="02040503050406030204" pitchFamily="18" charset="0"/>
                          </a:rPr>
                          <m:t>𝑅</m:t>
                        </m:r>
                      </m:sup>
                    </m:sSup>
                    <m:d>
                      <m:dPr>
                        <m:ctrlPr>
                          <a:rPr lang="en-US" sz="3200" i="1">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[1:</m:t>
                        </m:r>
                        <m:r>
                          <a:rPr lang="en-US" sz="3200" i="1">
                            <a:latin typeface="Cambria Math" panose="02040503050406030204" pitchFamily="18" charset="0"/>
                          </a:rPr>
                          <m:t>𝑥</m:t>
                        </m:r>
                        <m:r>
                          <a:rPr lang="en-US" sz="3200" i="1">
                            <a:latin typeface="Cambria Math" panose="02040503050406030204" pitchFamily="18" charset="0"/>
                          </a:rPr>
                          <m:t>]</m:t>
                        </m:r>
                      </m:e>
                    </m:d>
                  </m:oMath>
                </a14:m>
                <a:r>
                  <a:rPr lang="en-US" sz="3200" dirty="0"/>
                  <a:t> (reversal)</a:t>
                </a:r>
              </a:p>
              <a:p>
                <a:pPr>
                  <a:buFont typeface="Wingdings" panose="05000000000000000000" pitchFamily="2" charset="2"/>
                  <a:buChar char="v"/>
                </a:pPr>
                <a:r>
                  <a:rPr lang="en-US" sz="3200" dirty="0"/>
                  <a:t>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𝜙</m:t>
                        </m:r>
                      </m:e>
                      <m:sup>
                        <m:r>
                          <a:rPr lang="en-US" sz="3200" i="1">
                            <a:latin typeface="Cambria Math" panose="02040503050406030204" pitchFamily="18" charset="0"/>
                          </a:rPr>
                          <m:t>𝑅</m:t>
                        </m:r>
                      </m:sup>
                    </m:sSup>
                    <m:d>
                      <m:dPr>
                        <m:ctrlPr>
                          <a:rPr lang="en-US" sz="3200" i="1">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[1:</m:t>
                        </m:r>
                        <m:r>
                          <a:rPr lang="en-US" sz="3200" i="1">
                            <a:latin typeface="Cambria Math" panose="02040503050406030204" pitchFamily="18" charset="0"/>
                          </a:rPr>
                          <m:t>𝑦</m:t>
                        </m:r>
                        <m:r>
                          <a:rPr lang="en-US" sz="3200" i="1">
                            <a:latin typeface="Cambria Math" panose="02040503050406030204" pitchFamily="18" charset="0"/>
                          </a:rPr>
                          <m:t>]</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𝜙</m:t>
                        </m:r>
                      </m:e>
                      <m:sup>
                        <m:r>
                          <a:rPr lang="en-US" sz="3200" i="1">
                            <a:latin typeface="Cambria Math" panose="02040503050406030204" pitchFamily="18" charset="0"/>
                          </a:rPr>
                          <m:t>𝑅</m:t>
                        </m:r>
                      </m:sup>
                    </m:sSup>
                    <m:d>
                      <m:dPr>
                        <m:ctrlPr>
                          <a:rPr lang="en-US" sz="3200" i="1">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[1:</m:t>
                        </m:r>
                        <m:r>
                          <a:rPr lang="en-US" sz="3200" i="1">
                            <a:latin typeface="Cambria Math" panose="02040503050406030204" pitchFamily="18" charset="0"/>
                          </a:rPr>
                          <m:t>𝑥</m:t>
                        </m:r>
                        <m:r>
                          <a:rPr lang="en-US" sz="3200" i="1">
                            <a:latin typeface="Cambria Math" panose="02040503050406030204" pitchFamily="18" charset="0"/>
                          </a:rPr>
                          <m:t>]</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𝐵</m:t>
                        </m:r>
                      </m:e>
                      <m:sup>
                        <m:r>
                          <a:rPr lang="en-US" sz="3200" i="1">
                            <a:latin typeface="Cambria Math" panose="02040503050406030204" pitchFamily="18" charset="0"/>
                          </a:rPr>
                          <m:t>−</m:t>
                        </m:r>
                        <m:r>
                          <a:rPr lang="en-US" sz="3200" i="1">
                            <a:latin typeface="Cambria Math" panose="02040503050406030204" pitchFamily="18" charset="0"/>
                          </a:rPr>
                          <m:t>𝑥</m:t>
                        </m:r>
                      </m:sup>
                    </m:sSup>
                    <m:sSup>
                      <m:sSupPr>
                        <m:ctrlPr>
                          <a:rPr lang="en-US" sz="3200" i="1">
                            <a:latin typeface="Cambria Math" panose="02040503050406030204" pitchFamily="18" charset="0"/>
                          </a:rPr>
                        </m:ctrlPr>
                      </m:sSupPr>
                      <m:e>
                        <m:r>
                          <a:rPr lang="en-US" sz="3200" i="1">
                            <a:latin typeface="Cambria Math" panose="02040503050406030204" pitchFamily="18" charset="0"/>
                          </a:rPr>
                          <m:t>𝜙</m:t>
                        </m:r>
                      </m:e>
                      <m:sup>
                        <m:r>
                          <a:rPr lang="en-US" sz="3200" i="1">
                            <a:latin typeface="Cambria Math" panose="02040503050406030204" pitchFamily="18" charset="0"/>
                          </a:rPr>
                          <m:t>𝑅</m:t>
                        </m:r>
                      </m:sup>
                    </m:sSup>
                    <m:d>
                      <m:dPr>
                        <m:ctrlPr>
                          <a:rPr lang="en-US" sz="3200" i="1">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m:t>
                        </m:r>
                        <m:r>
                          <a:rPr lang="en-US" sz="3200" i="1">
                            <a:latin typeface="Cambria Math" panose="02040503050406030204" pitchFamily="18" charset="0"/>
                          </a:rPr>
                          <m:t>𝑥</m:t>
                        </m:r>
                        <m:r>
                          <a:rPr lang="en-US" sz="3200" i="1">
                            <a:latin typeface="Cambria Math" panose="02040503050406030204" pitchFamily="18" charset="0"/>
                          </a:rPr>
                          <m:t>:</m:t>
                        </m:r>
                        <m:r>
                          <a:rPr lang="en-US" sz="3200" i="1">
                            <a:latin typeface="Cambria Math" panose="02040503050406030204" pitchFamily="18" charset="0"/>
                          </a:rPr>
                          <m:t>𝑦</m:t>
                        </m:r>
                        <m:r>
                          <a:rPr lang="en-US" sz="3200" i="1">
                            <a:latin typeface="Cambria Math" panose="02040503050406030204" pitchFamily="18" charset="0"/>
                          </a:rPr>
                          <m:t>]</m:t>
                        </m:r>
                      </m:e>
                    </m:d>
                  </m:oMath>
                </a14:m>
                <a:endParaRPr lang="en-US" sz="3200" dirty="0"/>
              </a:p>
            </p:txBody>
          </p:sp>
        </mc:Choice>
        <mc:Fallback>
          <p:sp>
            <p:nvSpPr>
              <p:cNvPr id="6" name="Text Placeholder 5"/>
              <p:cNvSpPr>
                <a:spLocks noGrp="1" noRot="1" noChangeAspect="1" noMove="1" noResize="1" noEditPoints="1" noAdjustHandles="1" noChangeArrowheads="1" noChangeShapeType="1" noTextEdit="1"/>
              </p:cNvSpPr>
              <p:nvPr>
                <p:ph type="body" sz="quarter" idx="10"/>
              </p:nvPr>
            </p:nvSpPr>
            <p:spPr>
              <a:xfrm>
                <a:off x="873797" y="6117951"/>
                <a:ext cx="9428262" cy="15791288"/>
              </a:xfrm>
              <a:blipFill>
                <a:blip r:embed="rId6"/>
                <a:stretch>
                  <a:fillRect l="-194" r="-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Placeholder 6"/>
              <p:cNvSpPr>
                <a:spLocks noGrp="1"/>
              </p:cNvSpPr>
              <p:nvPr>
                <p:ph type="body" sz="quarter" idx="21"/>
              </p:nvPr>
            </p:nvSpPr>
            <p:spPr>
              <a:xfrm>
                <a:off x="10862967" y="6378482"/>
                <a:ext cx="9420819" cy="3895275"/>
              </a:xfrm>
            </p:spPr>
            <p:txBody>
              <a:bodyPr/>
              <a:lstStyle/>
              <a:p>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𝑎</m:t>
                        </m:r>
                        <m:r>
                          <a:rPr lang="en-US" sz="3200" i="1">
                            <a:latin typeface="Cambria Math" panose="02040503050406030204" pitchFamily="18" charset="0"/>
                          </a:rPr>
                          <m:t>,</m:t>
                        </m:r>
                        <m:r>
                          <a:rPr lang="en-US" sz="3200" i="1">
                            <a:latin typeface="Cambria Math" panose="02040503050406030204" pitchFamily="18" charset="0"/>
                          </a:rPr>
                          <m:t>𝑏</m:t>
                        </m:r>
                      </m:sub>
                    </m:sSub>
                    <m:r>
                      <a:rPr lang="en-US" sz="3200" i="1">
                        <a:latin typeface="Cambria Math" panose="02040503050406030204" pitchFamily="18" charset="0"/>
                      </a:rPr>
                      <m:t>=</m:t>
                    </m:r>
                    <m:r>
                      <a:rPr lang="en-US" sz="3200" i="1">
                        <a:latin typeface="Cambria Math" panose="02040503050406030204" pitchFamily="18" charset="0"/>
                      </a:rPr>
                      <m:t>𝑆</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𝑎</m:t>
                        </m:r>
                      </m:e>
                    </m:d>
                    <m:r>
                      <a:rPr lang="en-US" sz="3200" i="1">
                        <a:latin typeface="Cambria Math" panose="02040503050406030204" pitchFamily="18" charset="0"/>
                      </a:rPr>
                      <m:t>𝑆</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𝑎</m:t>
                        </m:r>
                        <m:r>
                          <a:rPr lang="en-US" sz="3200" i="1">
                            <a:latin typeface="Cambria Math" panose="02040503050406030204" pitchFamily="18" charset="0"/>
                          </a:rPr>
                          <m:t>+</m:t>
                        </m:r>
                        <m:r>
                          <a:rPr lang="en-US" sz="3200" i="1">
                            <a:latin typeface="Cambria Math" panose="02040503050406030204" pitchFamily="18" charset="0"/>
                          </a:rPr>
                          <m:t>𝑏</m:t>
                        </m:r>
                      </m:e>
                    </m:d>
                    <m:r>
                      <a:rPr lang="en-US" sz="3200" i="1">
                        <a:latin typeface="Cambria Math" panose="02040503050406030204" pitchFamily="18" charset="0"/>
                      </a:rPr>
                      <m:t>𝑆</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𝑎</m:t>
                        </m:r>
                        <m:r>
                          <a:rPr lang="en-US" sz="3200" i="1">
                            <a:latin typeface="Cambria Math" panose="02040503050406030204" pitchFamily="18" charset="0"/>
                          </a:rPr>
                          <m:t>+2</m:t>
                        </m:r>
                        <m:r>
                          <a:rPr lang="en-US" sz="3200" i="1">
                            <a:latin typeface="Cambria Math" panose="02040503050406030204" pitchFamily="18" charset="0"/>
                          </a:rPr>
                          <m:t>𝑏</m:t>
                        </m:r>
                      </m:e>
                    </m:d>
                    <m:r>
                      <a:rPr lang="en-US" sz="3200" i="1">
                        <a:latin typeface="Cambria Math" panose="02040503050406030204" pitchFamily="18" charset="0"/>
                      </a:rPr>
                      <m:t>𝑆</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𝑎</m:t>
                        </m:r>
                        <m:r>
                          <a:rPr lang="en-US" sz="3200" i="1">
                            <a:latin typeface="Cambria Math" panose="02040503050406030204" pitchFamily="18" charset="0"/>
                          </a:rPr>
                          <m:t>+3</m:t>
                        </m:r>
                        <m:r>
                          <a:rPr lang="en-US" sz="3200" i="1">
                            <a:latin typeface="Cambria Math" panose="02040503050406030204" pitchFamily="18" charset="0"/>
                          </a:rPr>
                          <m:t>𝑏</m:t>
                        </m:r>
                      </m:e>
                    </m:d>
                    <m:r>
                      <a:rPr lang="en-US" sz="3200" i="1" smtClean="0">
                        <a:latin typeface="Cambria Math" panose="02040503050406030204" pitchFamily="18" charset="0"/>
                      </a:rPr>
                      <m:t>…</m:t>
                    </m:r>
                  </m:oMath>
                </a14:m>
                <a:endParaRPr lang="en-US" sz="3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𝜙</m:t>
                          </m:r>
                        </m:e>
                        <m:sub>
                          <m:r>
                            <a:rPr lang="en-US" sz="3200" i="1">
                              <a:latin typeface="Cambria Math" panose="02040503050406030204" pitchFamily="18" charset="0"/>
                            </a:rPr>
                            <m:t>𝑎</m:t>
                          </m:r>
                          <m:r>
                            <a:rPr lang="en-US" sz="3200" i="1">
                              <a:latin typeface="Cambria Math" panose="02040503050406030204" pitchFamily="18" charset="0"/>
                            </a:rPr>
                            <m:t>,</m:t>
                          </m:r>
                          <m:r>
                            <a:rPr lang="en-US" sz="3200" i="1">
                              <a:latin typeface="Cambria Math" panose="02040503050406030204" pitchFamily="18" charset="0"/>
                            </a:rPr>
                            <m:t>𝑏</m:t>
                          </m:r>
                        </m:sub>
                      </m:sSub>
                      <m:d>
                        <m:dPr>
                          <m:ctrlPr>
                            <a:rPr lang="en-US" sz="3200" i="1">
                              <a:latin typeface="Cambria Math" panose="02040503050406030204" pitchFamily="18" charset="0"/>
                            </a:rPr>
                          </m:ctrlPr>
                        </m:dPr>
                        <m:e>
                          <m:r>
                            <a:rPr lang="en-US" sz="3200" i="1">
                              <a:latin typeface="Cambria Math" panose="02040503050406030204" pitchFamily="18" charset="0"/>
                            </a:rPr>
                            <m:t>𝑆</m:t>
                          </m:r>
                        </m:e>
                      </m:d>
                      <m:r>
                        <a:rPr lang="en-US" sz="3200" i="1">
                          <a:latin typeface="Cambria Math" panose="02040503050406030204" pitchFamily="18" charset="0"/>
                        </a:rPr>
                        <m:t>=</m:t>
                      </m:r>
                      <m:r>
                        <a:rPr lang="en-US" sz="3200" i="1">
                          <a:latin typeface="Cambria Math" panose="02040503050406030204" pitchFamily="18" charset="0"/>
                        </a:rPr>
                        <m:t>𝜙</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𝑎</m:t>
                              </m:r>
                              <m:r>
                                <a:rPr lang="en-US" sz="3200" i="1">
                                  <a:latin typeface="Cambria Math" panose="02040503050406030204" pitchFamily="18" charset="0"/>
                                </a:rPr>
                                <m:t>,</m:t>
                              </m:r>
                              <m:r>
                                <a:rPr lang="en-US" sz="3200" i="1">
                                  <a:latin typeface="Cambria Math" panose="02040503050406030204" pitchFamily="18" charset="0"/>
                                </a:rPr>
                                <m:t>𝑏</m:t>
                              </m:r>
                            </m:sub>
                          </m:sSub>
                        </m:e>
                      </m:d>
                    </m:oMath>
                  </m:oMathPara>
                </a14:m>
                <a:endParaRPr lang="en-US" sz="3200" i="1" dirty="0">
                  <a:latin typeface="Cambria Math" panose="02040503050406030204" pitchFamily="18" charset="0"/>
                </a:endParaRPr>
              </a:p>
              <a:p>
                <a:r>
                  <a:rPr lang="en-US" sz="3200" dirty="0"/>
                  <a:t>        </a:t>
                </a:r>
                <a14:m>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i="1">
                        <a:latin typeface="Cambria Math" panose="02040503050406030204" pitchFamily="18" charset="0"/>
                      </a:rPr>
                      <m:t>𝑆</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𝑎</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𝐵</m:t>
                        </m:r>
                      </m:e>
                      <m:sup>
                        <m:r>
                          <a:rPr lang="en-US" sz="3200" i="1">
                            <a:latin typeface="Cambria Math" panose="02040503050406030204" pitchFamily="18" charset="0"/>
                          </a:rPr>
                          <m:t>2</m:t>
                        </m:r>
                      </m:sup>
                    </m:sSup>
                    <m:r>
                      <a:rPr lang="en-US" sz="3200" i="1">
                        <a:latin typeface="Cambria Math" panose="02040503050406030204" pitchFamily="18" charset="0"/>
                      </a:rPr>
                      <m:t>∗</m:t>
                    </m:r>
                    <m:r>
                      <a:rPr lang="en-US" sz="3200" i="1">
                        <a:latin typeface="Cambria Math" panose="02040503050406030204" pitchFamily="18" charset="0"/>
                      </a:rPr>
                      <m:t>𝑆</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𝑎</m:t>
                        </m:r>
                        <m:r>
                          <a:rPr lang="en-US" sz="3200" i="1">
                            <a:latin typeface="Cambria Math" panose="02040503050406030204" pitchFamily="18" charset="0"/>
                          </a:rPr>
                          <m:t>+</m:t>
                        </m:r>
                        <m:r>
                          <a:rPr lang="en-US" sz="3200" i="1">
                            <a:latin typeface="Cambria Math" panose="02040503050406030204" pitchFamily="18" charset="0"/>
                          </a:rPr>
                          <m:t>𝑏</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𝐵</m:t>
                        </m:r>
                      </m:e>
                      <m:sup>
                        <m:r>
                          <a:rPr lang="en-US" sz="3200" i="1">
                            <a:latin typeface="Cambria Math" panose="02040503050406030204" pitchFamily="18" charset="0"/>
                          </a:rPr>
                          <m:t>3</m:t>
                        </m:r>
                      </m:sup>
                    </m:sSup>
                    <m:r>
                      <a:rPr lang="en-US" sz="3200" i="1">
                        <a:latin typeface="Cambria Math" panose="02040503050406030204" pitchFamily="18" charset="0"/>
                      </a:rPr>
                      <m:t>∗</m:t>
                    </m:r>
                    <m:r>
                      <a:rPr lang="en-US" sz="3200" i="1">
                        <a:latin typeface="Cambria Math" panose="02040503050406030204" pitchFamily="18" charset="0"/>
                      </a:rPr>
                      <m:t>𝑆</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𝑎</m:t>
                        </m:r>
                        <m:r>
                          <a:rPr lang="en-US" sz="3200" i="1">
                            <a:latin typeface="Cambria Math" panose="02040503050406030204" pitchFamily="18" charset="0"/>
                          </a:rPr>
                          <m:t>+2</m:t>
                        </m:r>
                        <m:r>
                          <a:rPr lang="en-US" sz="3200" i="1">
                            <a:latin typeface="Cambria Math" panose="02040503050406030204" pitchFamily="18" charset="0"/>
                          </a:rPr>
                          <m:t>𝑏</m:t>
                        </m:r>
                      </m:e>
                    </m:d>
                    <m:r>
                      <a:rPr lang="en-US" sz="3200" i="1">
                        <a:latin typeface="Cambria Math" panose="02040503050406030204" pitchFamily="18" charset="0"/>
                      </a:rPr>
                      <m:t>…</m:t>
                    </m:r>
                  </m:oMath>
                </a14:m>
                <a:endParaRPr lang="en-US" sz="3200" dirty="0"/>
              </a:p>
              <a:p>
                <a:endParaRPr lang="en-US" sz="3200" dirty="0"/>
              </a:p>
              <a:p>
                <a:endParaRPr lang="en-US" sz="3200" dirty="0"/>
              </a:p>
              <a:p>
                <a:endParaRPr lang="en-US" sz="320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21"/>
              </p:nvPr>
            </p:nvSpPr>
            <p:spPr>
              <a:xfrm>
                <a:off x="10862967" y="6378482"/>
                <a:ext cx="9420819" cy="3895275"/>
              </a:xfr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Content Placeholder 2"/>
              <p:cNvSpPr>
                <a:spLocks noGrp="1"/>
              </p:cNvSpPr>
              <p:nvPr>
                <p:ph type="body" sz="quarter" idx="96"/>
              </p:nvPr>
            </p:nvSpPr>
            <p:spPr>
              <a:xfrm>
                <a:off x="864695" y="22212767"/>
                <a:ext cx="9633552" cy="9585498"/>
              </a:xfrm>
            </p:spPr>
            <p:txBody>
              <a:bodyPr>
                <a:noAutofit/>
              </a:bodyPr>
              <a:lstStyle/>
              <a:p>
                <a:pPr>
                  <a:buFont typeface="Wingdings" panose="05000000000000000000" pitchFamily="2" charset="2"/>
                  <a:buChar char="v"/>
                </a:pPr>
                <a:r>
                  <a:rPr lang="en-US" sz="3200" dirty="0"/>
                  <a:t> </a:t>
                </a:r>
                <a14:m>
                  <m:oMath xmlns:m="http://schemas.openxmlformats.org/officeDocument/2006/math">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e>
                    </m:func>
                  </m:oMath>
                </a14:m>
                <a:r>
                  <a:rPr lang="en-US" sz="3200" dirty="0"/>
                  <a:t> space to provide a </a:t>
                </a:r>
                <a14:m>
                  <m:oMath xmlns:m="http://schemas.openxmlformats.org/officeDocument/2006/math">
                    <m:d>
                      <m:dPr>
                        <m:ctrlPr>
                          <a:rPr lang="en-US" sz="3200" i="1">
                            <a:latin typeface="Cambria Math" panose="02040503050406030204" pitchFamily="18" charset="0"/>
                          </a:rPr>
                        </m:ctrlPr>
                      </m:dPr>
                      <m:e>
                        <m:r>
                          <a:rPr lang="en-US" sz="3200" i="1">
                            <a:latin typeface="Cambria Math" panose="02040503050406030204" pitchFamily="18" charset="0"/>
                          </a:rPr>
                          <m:t>1+</m:t>
                        </m:r>
                        <m:r>
                          <a:rPr lang="en-US" sz="3200" i="1">
                            <a:latin typeface="Cambria Math" panose="02040503050406030204" pitchFamily="18" charset="0"/>
                            <a:ea typeface="Cambria Math" panose="02040503050406030204" pitchFamily="18" charset="0"/>
                          </a:rPr>
                          <m:t>𝜀</m:t>
                        </m:r>
                      </m:e>
                    </m:d>
                  </m:oMath>
                </a14:m>
                <a:r>
                  <a:rPr lang="en-US" sz="3200" dirty="0"/>
                  <a:t> multiplicative approximation to the length of the longest palindrome (BEMS14) </a:t>
                </a:r>
              </a:p>
              <a:p>
                <a:pPr>
                  <a:buFont typeface="Wingdings" panose="05000000000000000000" pitchFamily="2" charset="2"/>
                  <a:buChar char="v"/>
                </a:pPr>
                <a:r>
                  <a:rPr lang="en-US" sz="3200" dirty="0"/>
                  <a:t> </a:t>
                </a:r>
                <a14:m>
                  <m:oMath xmlns:m="http://schemas.openxmlformats.org/officeDocument/2006/math">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rad>
                      <m:radPr>
                        <m:degHide m:val="on"/>
                        <m:ctrlPr>
                          <a:rPr lang="en-US" sz="3200" i="1">
                            <a:solidFill>
                              <a:srgbClr val="C00000"/>
                            </a:solidFill>
                            <a:latin typeface="Cambria Math" panose="02040503050406030204" pitchFamily="18" charset="0"/>
                          </a:rPr>
                        </m:ctrlPr>
                      </m:radPr>
                      <m:deg/>
                      <m:e>
                        <m:r>
                          <a:rPr lang="en-US" sz="3200" i="1">
                            <a:solidFill>
                              <a:srgbClr val="C00000"/>
                            </a:solidFill>
                            <a:latin typeface="Cambria Math" panose="02040503050406030204" pitchFamily="18" charset="0"/>
                          </a:rPr>
                          <m:t>𝑛</m:t>
                        </m:r>
                      </m:e>
                    </m:rad>
                    <m:r>
                      <a:rPr lang="en-US" sz="3200" i="1">
                        <a:solidFill>
                          <a:srgbClr val="C00000"/>
                        </a:solidFill>
                        <a:latin typeface="Cambria Math" panose="02040503050406030204" pitchFamily="18" charset="0"/>
                      </a:rPr>
                      <m:t>)</m:t>
                    </m:r>
                  </m:oMath>
                </a14:m>
                <a:r>
                  <a:rPr lang="en-US" sz="3200" dirty="0"/>
                  <a:t> space to provide a </a:t>
                </a:r>
                <a14:m>
                  <m:oMath xmlns:m="http://schemas.openxmlformats.org/officeDocument/2006/math">
                    <m:rad>
                      <m:radPr>
                        <m:degHide m:val="on"/>
                        <m:ctrlPr>
                          <a:rPr lang="en-US" sz="3200" i="1">
                            <a:latin typeface="Cambria Math" panose="02040503050406030204" pitchFamily="18" charset="0"/>
                          </a:rPr>
                        </m:ctrlPr>
                      </m:radPr>
                      <m:deg/>
                      <m:e>
                        <m:r>
                          <a:rPr lang="en-US" sz="3200" i="1">
                            <a:latin typeface="Cambria Math" panose="02040503050406030204" pitchFamily="18" charset="0"/>
                          </a:rPr>
                          <m:t>𝑛</m:t>
                        </m:r>
                      </m:e>
                    </m:rad>
                  </m:oMath>
                </a14:m>
                <a:r>
                  <a:rPr lang="en-US" sz="3200" dirty="0"/>
                  <a:t> additive approximation to the length of the longest palindrome (BEMS14)</a:t>
                </a:r>
              </a:p>
              <a:p>
                <a:pPr>
                  <a:buFont typeface="Wingdings" panose="05000000000000000000" pitchFamily="2" charset="2"/>
                  <a:buChar char="v"/>
                </a:pPr>
                <a:r>
                  <a:rPr lang="en-US" sz="3200" dirty="0"/>
                  <a:t> </a:t>
                </a:r>
                <a14:m>
                  <m:oMath xmlns:m="http://schemas.openxmlformats.org/officeDocument/2006/math">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rad>
                      <m:radPr>
                        <m:degHide m:val="on"/>
                        <m:ctrlPr>
                          <a:rPr lang="en-US" sz="3200" i="1">
                            <a:solidFill>
                              <a:srgbClr val="C00000"/>
                            </a:solidFill>
                            <a:latin typeface="Cambria Math" panose="02040503050406030204" pitchFamily="18" charset="0"/>
                          </a:rPr>
                        </m:ctrlPr>
                      </m:radPr>
                      <m:deg/>
                      <m:e>
                        <m:r>
                          <a:rPr lang="en-US" sz="3200" i="1">
                            <a:solidFill>
                              <a:srgbClr val="C00000"/>
                            </a:solidFill>
                            <a:latin typeface="Cambria Math" panose="02040503050406030204" pitchFamily="18" charset="0"/>
                          </a:rPr>
                          <m:t>𝑛</m:t>
                        </m:r>
                      </m:e>
                    </m:rad>
                    <m:r>
                      <a:rPr lang="en-US" sz="3200" i="1">
                        <a:solidFill>
                          <a:srgbClr val="C00000"/>
                        </a:solidFill>
                        <a:latin typeface="Cambria Math" panose="02040503050406030204" pitchFamily="18" charset="0"/>
                      </a:rPr>
                      <m:t>)</m:t>
                    </m:r>
                  </m:oMath>
                </a14:m>
                <a:r>
                  <a:rPr lang="en-US" sz="3200" dirty="0">
                    <a:solidFill>
                      <a:srgbClr val="C00000"/>
                    </a:solidFill>
                  </a:rPr>
                  <a:t> </a:t>
                </a:r>
                <a:r>
                  <a:rPr lang="en-US" sz="3200" dirty="0"/>
                  <a:t>space to find the longest palindrome in two passes (BEMS14)</a:t>
                </a:r>
              </a:p>
              <a:p>
                <a:pPr>
                  <a:buFont typeface="Wingdings" panose="05000000000000000000" pitchFamily="2" charset="2"/>
                  <a:buChar char="v"/>
                </a:pP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num>
                          <m:den>
                            <m:r>
                              <a:rPr lang="en-US" sz="3200" i="1">
                                <a:solidFill>
                                  <a:srgbClr val="C00000"/>
                                </a:solidFill>
                                <a:latin typeface="Cambria Math" panose="02040503050406030204" pitchFamily="18" charset="0"/>
                                <a:ea typeface="Cambria Math" panose="02040503050406030204" pitchFamily="18" charset="0"/>
                              </a:rPr>
                              <m:t>𝜀</m:t>
                            </m:r>
                            <m:r>
                              <a:rPr lang="en-US" sz="3200">
                                <a:solidFill>
                                  <a:srgbClr val="C00000"/>
                                </a:solidFill>
                                <a:latin typeface="Cambria Math" panose="02040503050406030204" pitchFamily="18" charset="0"/>
                                <a:ea typeface="Cambria Math" panose="02040503050406030204" pitchFamily="18" charset="0"/>
                              </a:rPr>
                              <m:t> </m:t>
                            </m:r>
                            <m:r>
                              <m:rPr>
                                <m:sty m:val="p"/>
                              </m:rPr>
                              <a:rPr lang="en-US" sz="3200">
                                <a:solidFill>
                                  <a:srgbClr val="C00000"/>
                                </a:solidFill>
                                <a:latin typeface="Cambria Math" panose="02040503050406030204" pitchFamily="18" charset="0"/>
                                <a:ea typeface="Cambria Math" panose="02040503050406030204" pitchFamily="18" charset="0"/>
                              </a:rPr>
                              <m:t>log</m:t>
                            </m:r>
                            <m:r>
                              <a:rPr lang="en-US" sz="3200" i="1">
                                <a:solidFill>
                                  <a:srgbClr val="C00000"/>
                                </a:solidFill>
                                <a:latin typeface="Cambria Math" panose="02040503050406030204" pitchFamily="18" charset="0"/>
                                <a:ea typeface="Cambria Math" panose="02040503050406030204" pitchFamily="18" charset="0"/>
                              </a:rPr>
                              <m:t>⁡(1+</m:t>
                            </m:r>
                            <m:r>
                              <a:rPr lang="en-US" sz="3200" i="1">
                                <a:solidFill>
                                  <a:srgbClr val="C00000"/>
                                </a:solidFill>
                                <a:latin typeface="Cambria Math" panose="02040503050406030204" pitchFamily="18" charset="0"/>
                                <a:ea typeface="Cambria Math" panose="02040503050406030204" pitchFamily="18" charset="0"/>
                              </a:rPr>
                              <m:t>𝜀</m:t>
                            </m:r>
                            <m:r>
                              <a:rPr lang="en-US" sz="3200" i="1">
                                <a:solidFill>
                                  <a:srgbClr val="C00000"/>
                                </a:solidFill>
                                <a:latin typeface="Cambria Math" panose="02040503050406030204" pitchFamily="18" charset="0"/>
                                <a:ea typeface="Cambria Math" panose="02040503050406030204" pitchFamily="18" charset="0"/>
                              </a:rPr>
                              <m:t>)</m:t>
                            </m:r>
                          </m:den>
                        </m:f>
                      </m:e>
                    </m:d>
                  </m:oMath>
                </a14:m>
                <a:r>
                  <a:rPr lang="en-US" sz="3200" dirty="0"/>
                  <a:t> space for </a:t>
                </a:r>
                <a14:m>
                  <m:oMath xmlns:m="http://schemas.openxmlformats.org/officeDocument/2006/math">
                    <m:d>
                      <m:dPr>
                        <m:ctrlPr>
                          <a:rPr lang="en-US" sz="3200" i="1">
                            <a:latin typeface="Cambria Math" panose="02040503050406030204" pitchFamily="18" charset="0"/>
                          </a:rPr>
                        </m:ctrlPr>
                      </m:dPr>
                      <m:e>
                        <m:r>
                          <a:rPr lang="en-US" sz="3200" i="1">
                            <a:latin typeface="Cambria Math" panose="02040503050406030204" pitchFamily="18" charset="0"/>
                          </a:rPr>
                          <m:t>1+</m:t>
                        </m:r>
                        <m:r>
                          <a:rPr lang="en-US" sz="3200" i="1">
                            <a:latin typeface="Cambria Math" panose="02040503050406030204" pitchFamily="18" charset="0"/>
                            <a:ea typeface="Cambria Math" panose="02040503050406030204" pitchFamily="18" charset="0"/>
                          </a:rPr>
                          <m:t>𝜀</m:t>
                        </m:r>
                      </m:e>
                    </m:d>
                  </m:oMath>
                </a14:m>
                <a:r>
                  <a:rPr lang="en-US" sz="3200" dirty="0"/>
                  <a:t> multiplicative approximation (GMSU16)</a:t>
                </a:r>
              </a:p>
              <a:p>
                <a:pPr>
                  <a:buFont typeface="Wingdings" panose="05000000000000000000" pitchFamily="2" charset="2"/>
                  <a:buChar char="v"/>
                </a:pP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num>
                          <m:den>
                            <m:r>
                              <a:rPr lang="en-US" sz="3200" i="1">
                                <a:solidFill>
                                  <a:srgbClr val="C00000"/>
                                </a:solidFill>
                                <a:latin typeface="Cambria Math" panose="02040503050406030204" pitchFamily="18" charset="0"/>
                              </a:rPr>
                              <m:t>𝐸</m:t>
                            </m:r>
                          </m:den>
                        </m:f>
                      </m:e>
                    </m:d>
                  </m:oMath>
                </a14:m>
                <a:r>
                  <a:rPr lang="en-US" sz="3200" dirty="0"/>
                  <a:t> space for </a:t>
                </a:r>
                <a14:m>
                  <m:oMath xmlns:m="http://schemas.openxmlformats.org/officeDocument/2006/math">
                    <m:r>
                      <a:rPr lang="en-US" sz="3200" i="1">
                        <a:latin typeface="Cambria Math" panose="02040503050406030204" pitchFamily="18" charset="0"/>
                      </a:rPr>
                      <m:t>𝐸</m:t>
                    </m:r>
                  </m:oMath>
                </a14:m>
                <a:r>
                  <a:rPr lang="en-US" sz="3200" dirty="0"/>
                  <a:t> additive approximation (GMSU16)</a:t>
                </a:r>
              </a:p>
              <a:p>
                <a:pPr>
                  <a:buFont typeface="Wingdings" panose="05000000000000000000" pitchFamily="2" charset="2"/>
                  <a:buChar char="v"/>
                </a:pPr>
                <a:r>
                  <a:rPr lang="en-US" sz="3200" dirty="0"/>
                  <a:t> </a:t>
                </a:r>
                <a14:m>
                  <m:oMath xmlns:m="http://schemas.openxmlformats.org/officeDocument/2006/math">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sSup>
                          <m:sSupPr>
                            <m:ctrlPr>
                              <a:rPr lang="en-US" sz="3200" b="0" i="1" smtClean="0">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1" smtClean="0">
                                <a:solidFill>
                                  <a:srgbClr val="C00000"/>
                                </a:solidFill>
                                <a:latin typeface="Cambria Math" panose="02040503050406030204" pitchFamily="18" charset="0"/>
                              </a:rPr>
                              <m:t>2</m:t>
                            </m:r>
                          </m:sup>
                        </m:sSup>
                      </m:fName>
                      <m:e>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e>
                    </m:func>
                  </m:oMath>
                </a14:m>
                <a:r>
                  <a:rPr lang="en-US" sz="3200" dirty="0"/>
                  <a:t> space to find the shortest period in one-pass (EJS10)</a:t>
                </a:r>
              </a:p>
              <a:p>
                <a:pPr>
                  <a:buFont typeface="Wingdings" panose="05000000000000000000" pitchFamily="2" charset="2"/>
                  <a:buChar char="v"/>
                </a:pP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𝑛</m:t>
                        </m:r>
                      </m:e>
                    </m:d>
                  </m:oMath>
                </a14:m>
                <a:r>
                  <a:rPr lang="en-US" sz="3200" i="1" dirty="0"/>
                  <a:t> </a:t>
                </a:r>
                <a:r>
                  <a:rPr lang="en-US" sz="3200" dirty="0"/>
                  <a:t>space to find the period, if aperiodic, in one-pass. (EJS10)</a:t>
                </a:r>
              </a:p>
              <a:p>
                <a:pPr>
                  <a:buFont typeface="Wingdings" panose="05000000000000000000" pitchFamily="2" charset="2"/>
                  <a:buChar char="v"/>
                </a:pPr>
                <a:r>
                  <a:rPr lang="en-US" sz="3200" i="1" dirty="0"/>
                  <a:t> </a:t>
                </a:r>
                <a14:m>
                  <m:oMath xmlns:m="http://schemas.openxmlformats.org/officeDocument/2006/math">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sSup>
                          <m:sSupPr>
                            <m:ctrlPr>
                              <a:rPr lang="en-US" sz="3200" i="1">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i="1">
                                <a:solidFill>
                                  <a:srgbClr val="C00000"/>
                                </a:solidFill>
                                <a:latin typeface="Cambria Math" panose="02040503050406030204" pitchFamily="18" charset="0"/>
                              </a:rPr>
                              <m:t>2</m:t>
                            </m:r>
                          </m:sup>
                        </m:sSup>
                      </m:fName>
                      <m:e>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e>
                    </m:func>
                  </m:oMath>
                </a14:m>
                <a:r>
                  <a:rPr lang="en-US" sz="3200" dirty="0"/>
                  <a:t> space to find the shortest period in two-passes, even if aperiodic (EJS10)</a:t>
                </a:r>
              </a:p>
              <a:p>
                <a:pPr>
                  <a:buFont typeface="Wingdings" panose="05000000000000000000" pitchFamily="2" charset="2"/>
                  <a:buChar char="v"/>
                </a:pPr>
                <a:endParaRPr lang="en-US" sz="3200" i="1" dirty="0"/>
              </a:p>
            </p:txBody>
          </p:sp>
        </mc:Choice>
        <mc:Fallback xmlns="">
          <p:sp>
            <p:nvSpPr>
              <p:cNvPr id="38" name="Content Placeholder 2"/>
              <p:cNvSpPr>
                <a:spLocks noGrp="1" noRot="1" noChangeAspect="1" noMove="1" noResize="1" noEditPoints="1" noAdjustHandles="1" noChangeArrowheads="1" noChangeShapeType="1" noTextEdit="1"/>
              </p:cNvSpPr>
              <p:nvPr>
                <p:ph type="body" sz="quarter" idx="96"/>
              </p:nvPr>
            </p:nvSpPr>
            <p:spPr>
              <a:xfrm>
                <a:off x="864695" y="22212767"/>
                <a:ext cx="9633552" cy="9585498"/>
              </a:xfrm>
              <a:blipFill>
                <a:blip r:embed="rId8"/>
                <a:stretch>
                  <a:fillRect l="-190" r="-759" b="-5407"/>
                </a:stretch>
              </a:blipFill>
            </p:spPr>
            <p:txBody>
              <a:bodyPr/>
              <a:lstStyle/>
              <a:p>
                <a:r>
                  <a:rPr lang="en-US">
                    <a:noFill/>
                  </a:rPr>
                  <a:t> </a:t>
                </a:r>
              </a:p>
            </p:txBody>
          </p:sp>
        </mc:Fallback>
      </mc:AlternateContent>
      <p:pic>
        <p:nvPicPr>
          <p:cNvPr id="41" name="Picture 40"/>
          <p:cNvPicPr>
            <a:picLocks noChangeAspect="1"/>
          </p:cNvPicPr>
          <p:nvPr/>
        </p:nvPicPr>
        <p:blipFill>
          <a:blip r:embed="rId9" cstate="print"/>
          <a:stretch>
            <a:fillRect/>
          </a:stretch>
        </p:blipFill>
        <p:spPr>
          <a:xfrm>
            <a:off x="11042552" y="8509295"/>
            <a:ext cx="8845648" cy="2486291"/>
          </a:xfrm>
          <a:prstGeom prst="rect">
            <a:avLst/>
          </a:prstGeom>
        </p:spPr>
      </p:pic>
      <p:pic>
        <p:nvPicPr>
          <p:cNvPr id="6146" name="Picture 2"/>
          <p:cNvPicPr>
            <a:picLocks noChangeAspect="1" noChangeArrowheads="1"/>
          </p:cNvPicPr>
          <p:nvPr/>
        </p:nvPicPr>
        <p:blipFill>
          <a:blip r:embed="rId10" cstate="print"/>
          <a:srcRect/>
          <a:stretch>
            <a:fillRect/>
          </a:stretch>
        </p:blipFill>
        <p:spPr bwMode="auto">
          <a:xfrm>
            <a:off x="21034026" y="9325916"/>
            <a:ext cx="9241234" cy="1386184"/>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32" name="TextBox 31"/>
              <p:cNvSpPr txBox="1"/>
              <p:nvPr/>
            </p:nvSpPr>
            <p:spPr>
              <a:xfrm>
                <a:off x="20944234" y="10712100"/>
                <a:ext cx="9420817" cy="403187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Observe that all dots in each interval are equally spaced after the first. The black dots are the list of candidates, while the white dots are false positives that we include to allow easy compression.</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What can we say about two candidates </a:t>
                </a:r>
                <a14:m>
                  <m:oMath xmlns:m="http://schemas.openxmlformats.org/officeDocument/2006/math">
                    <m:r>
                      <a:rPr lang="en-US" sz="3200" b="0" i="1" smtClean="0">
                        <a:latin typeface="Cambria Math" panose="02040503050406030204" pitchFamily="18" charset="0"/>
                        <a:cs typeface="Times New Roman" panose="02020603050405020304" pitchFamily="18" charset="0"/>
                      </a:rPr>
                      <m:t>𝑝</m:t>
                    </m:r>
                  </m:oMath>
                </a14:m>
                <a:r>
                  <a:rPr lang="en-US" sz="3200" dirty="0"/>
                  <a:t> and </a:t>
                </a:r>
                <a14:m>
                  <m:oMath xmlns:m="http://schemas.openxmlformats.org/officeDocument/2006/math">
                    <m:r>
                      <a:rPr lang="en-US" sz="3200" b="0" i="1" smtClean="0">
                        <a:latin typeface="Cambria Math" panose="02040503050406030204" pitchFamily="18" charset="0"/>
                      </a:rPr>
                      <m:t>𝑞</m:t>
                    </m:r>
                  </m:oMath>
                </a14:m>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If </a:t>
                </a:r>
                <a14:m>
                  <m:oMath xmlns:m="http://schemas.openxmlformats.org/officeDocument/2006/math">
                    <m:r>
                      <a:rPr lang="en-US" sz="3200" i="1">
                        <a:latin typeface="Cambria Math" panose="02040503050406030204" pitchFamily="18" charset="0"/>
                        <a:cs typeface="Times New Roman" panose="02020603050405020304" pitchFamily="18" charset="0"/>
                      </a:rPr>
                      <m:t>𝑝</m:t>
                    </m:r>
                  </m:oMath>
                </a14:m>
                <a:r>
                  <a:rPr lang="en-US" sz="3200" dirty="0"/>
                  <a:t> and </a:t>
                </a:r>
                <a14:m>
                  <m:oMath xmlns:m="http://schemas.openxmlformats.org/officeDocument/2006/math">
                    <m:r>
                      <a:rPr lang="en-US" sz="3200" i="1">
                        <a:latin typeface="Cambria Math" panose="02040503050406030204" pitchFamily="18" charset="0"/>
                      </a:rPr>
                      <m:t>𝑞</m:t>
                    </m:r>
                  </m:oMath>
                </a14:m>
                <a:r>
                  <a:rPr lang="en-US" sz="3200" dirty="0">
                    <a:latin typeface="Times New Roman" panose="02020603050405020304" pitchFamily="18" charset="0"/>
                    <a:cs typeface="Times New Roman" panose="02020603050405020304" pitchFamily="18" charset="0"/>
                  </a:rPr>
                  <a:t> are “small”, then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gcd</m:t>
                    </m:r>
                    <m:r>
                      <a:rPr lang="en-US" sz="3200" b="0" i="0" smtClean="0">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𝑝</m:t>
                    </m:r>
                    <m:r>
                      <a:rPr lang="en-US" sz="3200" b="0" i="1" smtClean="0">
                        <a:latin typeface="Cambria Math" panose="02040503050406030204" pitchFamily="18" charset="0"/>
                        <a:cs typeface="Times New Roman" panose="02020603050405020304" pitchFamily="18" charset="0"/>
                      </a:rPr>
                      <m:t>,</m:t>
                    </m:r>
                    <m:r>
                      <a:rPr lang="en-US" sz="3200" b="0" i="1" smtClean="0">
                        <a:latin typeface="Cambria Math" panose="02040503050406030204" pitchFamily="18" charset="0"/>
                        <a:cs typeface="Times New Roman" panose="02020603050405020304" pitchFamily="18" charset="0"/>
                      </a:rPr>
                      <m:t>𝑞</m:t>
                    </m:r>
                    <m:r>
                      <a:rPr lang="en-US" sz="3200" b="0" i="1" smtClean="0">
                        <a:latin typeface="Cambria Math" panose="02040503050406030204" pitchFamily="18" charset="0"/>
                        <a:cs typeface="Times New Roman" panose="02020603050405020304" pitchFamily="18" charset="0"/>
                      </a:rPr>
                      <m:t>)</m:t>
                    </m:r>
                  </m:oMath>
                </a14:m>
                <a:r>
                  <a:rPr lang="en-US" sz="3200" dirty="0">
                    <a:latin typeface="Times New Roman" panose="02020603050405020304" pitchFamily="18" charset="0"/>
                    <a:cs typeface="Times New Roman" panose="02020603050405020304" pitchFamily="18" charset="0"/>
                  </a:rPr>
                  <a:t> is a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O</m:t>
                    </m:r>
                    <m:r>
                      <a:rPr lang="en-US" sz="3200" b="0" i="0" smtClean="0">
                        <a:latin typeface="Cambria Math" panose="02040503050406030204" pitchFamily="18" charset="0"/>
                        <a:cs typeface="Times New Roman" panose="02020603050405020304" pitchFamily="18" charset="0"/>
                      </a:rPr>
                      <m:t>(</m:t>
                    </m:r>
                    <m:sSup>
                      <m:sSupPr>
                        <m:ctrlPr>
                          <a:rPr lang="en-US" sz="3200" b="0" i="1" smtClean="0">
                            <a:latin typeface="Cambria Math" panose="02040503050406030204" pitchFamily="18" charset="0"/>
                            <a:cs typeface="Times New Roman" panose="02020603050405020304" pitchFamily="18" charset="0"/>
                          </a:rPr>
                        </m:ctrlPr>
                      </m:sSupPr>
                      <m:e>
                        <m:r>
                          <a:rPr lang="en-US" sz="3200" b="0" i="1" smtClean="0">
                            <a:latin typeface="Cambria Math" panose="02040503050406030204" pitchFamily="18" charset="0"/>
                            <a:cs typeface="Times New Roman" panose="02020603050405020304" pitchFamily="18" charset="0"/>
                          </a:rPr>
                          <m:t>𝑘</m:t>
                        </m:r>
                      </m:e>
                      <m:sup>
                        <m:r>
                          <a:rPr lang="en-US" sz="3200" b="0" i="1" smtClean="0">
                            <a:latin typeface="Cambria Math" panose="02040503050406030204" pitchFamily="18" charset="0"/>
                            <a:cs typeface="Times New Roman" panose="02020603050405020304" pitchFamily="18" charset="0"/>
                          </a:rPr>
                          <m:t>2</m:t>
                        </m:r>
                      </m:sup>
                    </m:sSup>
                    <m:r>
                      <a:rPr lang="en-US" sz="3200" b="0" i="1" smtClean="0">
                        <a:latin typeface="Cambria Math" panose="02040503050406030204" pitchFamily="18" charset="0"/>
                        <a:cs typeface="Times New Roman" panose="02020603050405020304" pitchFamily="18" charset="0"/>
                      </a:rPr>
                      <m:t>)</m:t>
                    </m:r>
                  </m:oMath>
                </a14:m>
                <a:r>
                  <a:rPr lang="en-US" sz="3200" dirty="0">
                    <a:latin typeface="Times New Roman" panose="02020603050405020304" pitchFamily="18" charset="0"/>
                    <a:cs typeface="Times New Roman" panose="02020603050405020304" pitchFamily="18" charset="0"/>
                  </a:rPr>
                  <a:t>-period.</a:t>
                </a:r>
              </a:p>
            </p:txBody>
          </p:sp>
        </mc:Choice>
        <mc:Fallback xmlns="">
          <p:sp>
            <p:nvSpPr>
              <p:cNvPr id="32" name="TextBox 31"/>
              <p:cNvSpPr txBox="1">
                <a:spLocks noRot="1" noChangeAspect="1" noMove="1" noResize="1" noEditPoints="1" noAdjustHandles="1" noChangeArrowheads="1" noChangeShapeType="1" noTextEdit="1"/>
              </p:cNvSpPr>
              <p:nvPr/>
            </p:nvSpPr>
            <p:spPr>
              <a:xfrm>
                <a:off x="20944234" y="10712100"/>
                <a:ext cx="9420817" cy="4031873"/>
              </a:xfrm>
              <a:prstGeom prst="rect">
                <a:avLst/>
              </a:prstGeom>
              <a:blipFill>
                <a:blip r:embed="rId11"/>
                <a:stretch>
                  <a:fillRect l="-1683" t="-2115" r="-1489" b="-4079"/>
                </a:stretch>
              </a:blipFill>
            </p:spPr>
            <p:txBody>
              <a:bodyPr/>
              <a:lstStyle/>
              <a:p>
                <a:r>
                  <a:rPr lang="en-US">
                    <a:noFill/>
                  </a:rPr>
                  <a:t> </a:t>
                </a:r>
              </a:p>
            </p:txBody>
          </p:sp>
        </mc:Fallback>
      </mc:AlternateContent>
      <p:pic>
        <p:nvPicPr>
          <p:cNvPr id="5" name="Picture 4"/>
          <p:cNvPicPr>
            <a:picLocks noChangeAspect="1"/>
          </p:cNvPicPr>
          <p:nvPr/>
        </p:nvPicPr>
        <p:blipFill>
          <a:blip r:embed="rId12"/>
          <a:stretch>
            <a:fillRect/>
          </a:stretch>
        </p:blipFill>
        <p:spPr>
          <a:xfrm>
            <a:off x="21593193" y="14773113"/>
            <a:ext cx="7543800" cy="8557146"/>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21120975" y="23359399"/>
                <a:ext cx="8890000" cy="1569660"/>
              </a:xfrm>
              <a:prstGeom prst="rect">
                <a:avLst/>
              </a:prstGeom>
            </p:spPr>
            <p:txBody>
              <a:bodyPr wrap="square">
                <a:spAutoFit/>
              </a:bodyPr>
              <a:lstStyle/>
              <a:p>
                <a:r>
                  <a:rPr lang="en-US" sz="3200" dirty="0"/>
                  <a:t>The dashed lines are bad edges. The total area of the enclosed regions can be at most </a:t>
                </a:r>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𝑘</m:t>
                        </m:r>
                      </m:e>
                      <m:sup>
                        <m:r>
                          <a:rPr lang="en-US" sz="3200" b="0" i="1" smtClean="0">
                            <a:latin typeface="Cambria Math" panose="02040503050406030204" pitchFamily="18" charset="0"/>
                          </a:rPr>
                          <m:t>2</m:t>
                        </m:r>
                      </m:sup>
                    </m:sSup>
                  </m:oMath>
                </a14:m>
                <a:r>
                  <a:rPr lang="en-US" sz="3200" dirty="0"/>
                  <a:t> if the perimeter is at most </a:t>
                </a:r>
                <a14:m>
                  <m:oMath xmlns:m="http://schemas.openxmlformats.org/officeDocument/2006/math">
                    <m:r>
                      <a:rPr lang="en-US" sz="3200" b="0" i="1" smtClean="0">
                        <a:latin typeface="Cambria Math" panose="02040503050406030204" pitchFamily="18" charset="0"/>
                      </a:rPr>
                      <m:t>4</m:t>
                    </m:r>
                    <m:r>
                      <a:rPr lang="en-US" sz="3200" b="0" i="1" smtClean="0">
                        <a:latin typeface="Cambria Math" panose="02040503050406030204" pitchFamily="18" charset="0"/>
                      </a:rPr>
                      <m:t>𝑘</m:t>
                    </m:r>
                  </m:oMath>
                </a14:m>
                <a:r>
                  <a:rPr lang="en-US" sz="3200" dirty="0"/>
                  <a:t>.</a:t>
                </a:r>
              </a:p>
            </p:txBody>
          </p:sp>
        </mc:Choice>
        <mc:Fallback xmlns="">
          <p:sp>
            <p:nvSpPr>
              <p:cNvPr id="8" name="Rectangle 7"/>
              <p:cNvSpPr>
                <a:spLocks noRot="1" noChangeAspect="1" noMove="1" noResize="1" noEditPoints="1" noAdjustHandles="1" noChangeArrowheads="1" noChangeShapeType="1" noTextEdit="1"/>
              </p:cNvSpPr>
              <p:nvPr/>
            </p:nvSpPr>
            <p:spPr>
              <a:xfrm>
                <a:off x="21120975" y="23359399"/>
                <a:ext cx="8890000" cy="1569660"/>
              </a:xfrm>
              <a:prstGeom prst="rect">
                <a:avLst/>
              </a:prstGeom>
              <a:blipFill>
                <a:blip r:embed="rId13"/>
                <a:stretch>
                  <a:fillRect l="-1783" t="-5058" b="-12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1067580" y="11510838"/>
                <a:ext cx="9216208"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Maintain a sliding window of size </a:t>
                </a:r>
                <a14:m>
                  <m:oMath xmlns:m="http://schemas.openxmlformats.org/officeDocument/2006/math">
                    <m:r>
                      <a:rPr lang="en-US" sz="3200" b="0" i="1" smtClean="0">
                        <a:latin typeface="Cambria Math" panose="02040503050406030204" pitchFamily="18" charset="0"/>
                        <a:cs typeface="Times New Roman" panose="02020603050405020304" pitchFamily="18" charset="0"/>
                      </a:rPr>
                      <m:t>2</m:t>
                    </m:r>
                    <m:r>
                      <a:rPr lang="en-US" sz="3200" b="0" i="1" smtClean="0">
                        <a:latin typeface="Cambria Math" panose="02040503050406030204" pitchFamily="18" charset="0"/>
                        <a:cs typeface="Times New Roman" panose="02020603050405020304" pitchFamily="18" charset="0"/>
                      </a:rPr>
                      <m:t>𝑑</m:t>
                    </m:r>
                  </m:oMath>
                </a14:m>
                <a:r>
                  <a:rPr lang="en-US" sz="3200" dirty="0">
                    <a:latin typeface="Times New Roman" panose="02020603050405020304" pitchFamily="18" charset="0"/>
                    <a:cs typeface="Times New Roman" panose="02020603050405020304" pitchFamily="18" charset="0"/>
                  </a:rPr>
                  <a:t> to find all short </a:t>
                </a:r>
                <a14:m>
                  <m:oMath xmlns:m="http://schemas.openxmlformats.org/officeDocument/2006/math">
                    <m:r>
                      <a:rPr lang="en-US" sz="3200" i="1">
                        <a:latin typeface="Cambria Math" panose="02040503050406030204" pitchFamily="18" charset="0"/>
                      </a:rPr>
                      <m:t>𝑑</m:t>
                    </m:r>
                  </m:oMath>
                </a14:m>
                <a:r>
                  <a:rPr lang="en-US" sz="3200" dirty="0"/>
                  <a:t>-near-palindromes.</a:t>
                </a:r>
              </a:p>
              <a:p>
                <a:r>
                  <a:rPr lang="en-US" sz="3200" dirty="0">
                    <a:latin typeface="Times New Roman" panose="02020603050405020304" pitchFamily="18" charset="0"/>
                    <a:cs typeface="Times New Roman" panose="02020603050405020304" pitchFamily="18" charset="0"/>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11067580" y="11510838"/>
                <a:ext cx="9216208" cy="1569660"/>
              </a:xfrm>
              <a:prstGeom prst="rect">
                <a:avLst/>
              </a:prstGeom>
              <a:blipFill>
                <a:blip r:embed="rId14"/>
                <a:stretch>
                  <a:fillRect l="-1721" t="-5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0941868" y="14413852"/>
                <a:ext cx="9341917" cy="1077218"/>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Dynamically maintain a series of checkpoints, and see if the substrings are </a:t>
                </a:r>
                <a14:m>
                  <m:oMath xmlns:m="http://schemas.openxmlformats.org/officeDocument/2006/math">
                    <m:r>
                      <a:rPr lang="en-US" sz="3200" i="1">
                        <a:latin typeface="Cambria Math" panose="02040503050406030204" pitchFamily="18" charset="0"/>
                      </a:rPr>
                      <m:t>𝑑</m:t>
                    </m:r>
                  </m:oMath>
                </a14:m>
                <a:r>
                  <a:rPr lang="en-US" sz="3200" dirty="0"/>
                  <a:t>-near-palindromes.</a:t>
                </a:r>
                <a:endParaRPr lang="en-US" sz="3200" dirty="0">
                  <a:latin typeface="Times New Roman" panose="02020603050405020304" pitchFamily="18" charset="0"/>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10941868" y="14413852"/>
                <a:ext cx="9341917" cy="1077218"/>
              </a:xfrm>
              <a:prstGeom prst="rect">
                <a:avLst/>
              </a:prstGeom>
              <a:blipFill>
                <a:blip r:embed="rId15"/>
                <a:stretch>
                  <a:fillRect l="-1697" t="-7910" b="-18079"/>
                </a:stretch>
              </a:blipFill>
            </p:spPr>
            <p:txBody>
              <a:bodyPr/>
              <a:lstStyle/>
              <a:p>
                <a:r>
                  <a:rPr lang="en-US">
                    <a:noFill/>
                  </a:rPr>
                  <a:t> </a:t>
                </a:r>
              </a:p>
            </p:txBody>
          </p:sp>
        </mc:Fallback>
      </mc:AlternateContent>
      <p:pic>
        <p:nvPicPr>
          <p:cNvPr id="14" name="Picture 13"/>
          <p:cNvPicPr>
            <a:picLocks noChangeAspect="1"/>
          </p:cNvPicPr>
          <p:nvPr/>
        </p:nvPicPr>
        <p:blipFill>
          <a:blip r:embed="rId16"/>
          <a:stretch>
            <a:fillRect/>
          </a:stretch>
        </p:blipFill>
        <p:spPr>
          <a:xfrm>
            <a:off x="10941868" y="15924463"/>
            <a:ext cx="9127317" cy="3414440"/>
          </a:xfrm>
          <a:prstGeom prst="rect">
            <a:avLst/>
          </a:prstGeom>
        </p:spPr>
      </p:pic>
      <mc:AlternateContent xmlns:mc="http://schemas.openxmlformats.org/markup-compatibility/2006" xmlns:a14="http://schemas.microsoft.com/office/drawing/2010/main">
        <mc:Choice Requires="a14">
          <p:sp>
            <p:nvSpPr>
              <p:cNvPr id="15" name="Text Placeholder 14"/>
              <p:cNvSpPr>
                <a:spLocks noGrp="1"/>
              </p:cNvSpPr>
              <p:nvPr>
                <p:ph type="body" sz="quarter" idx="23"/>
              </p:nvPr>
            </p:nvSpPr>
            <p:spPr>
              <a:xfrm>
                <a:off x="20867193" y="6378482"/>
                <a:ext cx="9420819" cy="2770865"/>
              </a:xfrm>
            </p:spPr>
            <p:txBody>
              <a:bodyPr/>
              <a:lstStyle/>
              <a:p>
                <a:r>
                  <a:rPr lang="en-US" sz="3200" dirty="0"/>
                  <a:t>First pass: Find all indices </a:t>
                </a:r>
                <a14:m>
                  <m:oMath xmlns:m="http://schemas.openxmlformats.org/officeDocument/2006/math">
                    <m:r>
                      <a:rPr lang="en-US" sz="3200" b="0" i="1" smtClean="0">
                        <a:latin typeface="Cambria Math" panose="02040503050406030204" pitchFamily="18" charset="0"/>
                      </a:rPr>
                      <m:t>𝑖</m:t>
                    </m:r>
                  </m:oMath>
                </a14:m>
                <a:r>
                  <a:rPr lang="en-US" sz="3200" dirty="0"/>
                  <a:t> at which a substring which is a near-match to </a:t>
                </a:r>
                <a14:m>
                  <m:oMath xmlns:m="http://schemas.openxmlformats.org/officeDocument/2006/math">
                    <m:r>
                      <a:rPr lang="en-US" sz="3200" b="0" i="1" smtClean="0">
                        <a:latin typeface="Cambria Math" panose="02040503050406030204" pitchFamily="18" charset="0"/>
                      </a:rPr>
                      <m:t>𝑆</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𝑛</m:t>
                            </m:r>
                          </m:num>
                          <m:den>
                            <m:r>
                              <a:rPr lang="en-US" sz="3200" b="0" i="1" smtClean="0">
                                <a:latin typeface="Cambria Math" panose="02040503050406030204" pitchFamily="18" charset="0"/>
                              </a:rPr>
                              <m:t>2</m:t>
                            </m:r>
                          </m:den>
                        </m:f>
                      </m:e>
                    </m:d>
                  </m:oMath>
                </a14:m>
                <a:r>
                  <a:rPr lang="en-US" sz="3200" dirty="0"/>
                  <a:t> begins. </a:t>
                </a:r>
              </a:p>
              <a:p>
                <a:r>
                  <a:rPr lang="en-US" sz="3200" dirty="0"/>
                  <a:t>First pass: Add in a small number of false positives to allow easy compression</a:t>
                </a:r>
              </a:p>
            </p:txBody>
          </p:sp>
        </mc:Choice>
        <mc:Fallback xmlns="">
          <p:sp>
            <p:nvSpPr>
              <p:cNvPr id="15" name="Text Placeholder 14"/>
              <p:cNvSpPr>
                <a:spLocks noGrp="1" noRot="1" noChangeAspect="1" noMove="1" noResize="1" noEditPoints="1" noAdjustHandles="1" noChangeArrowheads="1" noChangeShapeType="1" noTextEdit="1"/>
              </p:cNvSpPr>
              <p:nvPr>
                <p:ph type="body" sz="quarter" idx="23"/>
              </p:nvPr>
            </p:nvSpPr>
            <p:spPr>
              <a:xfrm>
                <a:off x="20867193" y="6378482"/>
                <a:ext cx="9420819" cy="2770865"/>
              </a:xfrm>
              <a:blipFill>
                <a:blip r:embed="rId17"/>
                <a:stretch>
                  <a:fillRect l="-194"/>
                </a:stretch>
              </a:blipFill>
            </p:spPr>
            <p:txBody>
              <a:bodyPr/>
              <a:lstStyle/>
              <a:p>
                <a:r>
                  <a:rPr lang="en-US">
                    <a:noFill/>
                  </a:rPr>
                  <a:t> </a:t>
                </a:r>
              </a:p>
            </p:txBody>
          </p:sp>
        </mc:Fallback>
      </mc:AlternateContent>
      <p:sp>
        <p:nvSpPr>
          <p:cNvPr id="16" name="Text Placeholder 15"/>
          <p:cNvSpPr>
            <a:spLocks noGrp="1"/>
          </p:cNvSpPr>
          <p:nvPr>
            <p:ph type="body" sz="quarter" idx="25"/>
          </p:nvPr>
        </p:nvSpPr>
        <p:spPr>
          <a:xfrm>
            <a:off x="31011416" y="19620404"/>
            <a:ext cx="9419079" cy="718522"/>
          </a:xfrm>
        </p:spPr>
        <p:txBody>
          <a:bodyPr/>
          <a:lstStyle/>
          <a:p>
            <a:r>
              <a:rPr lang="en-US" dirty="0"/>
              <a:t>FUTURE WORK</a:t>
            </a:r>
          </a:p>
        </p:txBody>
      </p:sp>
      <mc:AlternateContent xmlns:mc="http://schemas.openxmlformats.org/markup-compatibility/2006" xmlns:a14="http://schemas.microsoft.com/office/drawing/2010/main">
        <mc:Choice Requires="a14">
          <p:sp>
            <p:nvSpPr>
              <p:cNvPr id="42" name="Text Placeholder 23"/>
              <p:cNvSpPr>
                <a:spLocks noGrp="1"/>
              </p:cNvSpPr>
              <p:nvPr>
                <p:ph type="body" sz="quarter" idx="23"/>
              </p:nvPr>
            </p:nvSpPr>
            <p:spPr>
              <a:xfrm>
                <a:off x="10997492" y="19928462"/>
                <a:ext cx="9420819" cy="8100337"/>
              </a:xfrm>
            </p:spPr>
            <p:txBody>
              <a:bodyPr/>
              <a:lstStyle/>
              <a:p>
                <a:pPr>
                  <a:buFont typeface="Wingdings" panose="05000000000000000000" pitchFamily="2" charset="2"/>
                  <a:buChar char="v"/>
                </a:pPr>
                <a14:m>
                  <m:oMath xmlns:m="http://schemas.openxmlformats.org/officeDocument/2006/math">
                    <m:r>
                      <a:rPr lang="en-US" sz="3200" smtClean="0">
                        <a:solidFill>
                          <a:schemeClr val="tx1"/>
                        </a:solidFill>
                        <a:latin typeface="Cambria Math" panose="02040503050406030204" pitchFamily="18" charset="0"/>
                      </a:rPr>
                      <m:t> </m:t>
                    </m:r>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func>
                              <m:funcPr>
                                <m:ctrlPr>
                                  <a:rPr lang="en-US" sz="3200" i="1">
                                    <a:solidFill>
                                      <a:srgbClr val="C00000"/>
                                    </a:solidFill>
                                    <a:latin typeface="Cambria Math" panose="02040503050406030204" pitchFamily="18" charset="0"/>
                                  </a:rPr>
                                </m:ctrlPr>
                              </m:funcPr>
                              <m:fName>
                                <m:r>
                                  <a:rPr lang="en-US" sz="3200" b="0" i="1" smtClean="0">
                                    <a:solidFill>
                                      <a:srgbClr val="C00000"/>
                                    </a:solidFill>
                                    <a:latin typeface="Cambria Math" panose="02040503050406030204" pitchFamily="18" charset="0"/>
                                  </a:rPr>
                                  <m:t>𝑑</m:t>
                                </m:r>
                                <m:r>
                                  <a:rPr lang="en-US" sz="3200" i="1">
                                    <a:solidFill>
                                      <a:srgbClr val="C00000"/>
                                    </a:solidFill>
                                    <a:latin typeface="Cambria Math" panose="02040503050406030204" pitchFamily="18" charset="0"/>
                                  </a:rPr>
                                  <m:t> </m:t>
                                </m:r>
                                <m:sSup>
                                  <m:sSupPr>
                                    <m:ctrlPr>
                                      <a:rPr lang="en-US" sz="3200" i="1">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1" smtClean="0">
                                        <a:solidFill>
                                          <a:srgbClr val="C00000"/>
                                        </a:solidFill>
                                        <a:latin typeface="Cambria Math" panose="02040503050406030204" pitchFamily="18" charset="0"/>
                                      </a:rPr>
                                      <m:t>7</m:t>
                                    </m:r>
                                  </m:sup>
                                </m:sSup>
                              </m:fName>
                              <m:e>
                                <m:r>
                                  <a:rPr lang="en-US" sz="3200" i="1">
                                    <a:solidFill>
                                      <a:srgbClr val="C00000"/>
                                    </a:solidFill>
                                    <a:latin typeface="Cambria Math" panose="02040503050406030204" pitchFamily="18" charset="0"/>
                                  </a:rPr>
                                  <m:t>𝑛</m:t>
                                </m:r>
                              </m:e>
                            </m:func>
                          </m:num>
                          <m:den>
                            <m:r>
                              <a:rPr lang="en-US" sz="3200" i="1">
                                <a:solidFill>
                                  <a:srgbClr val="C00000"/>
                                </a:solidFill>
                                <a:latin typeface="Cambria Math" panose="02040503050406030204" pitchFamily="18" charset="0"/>
                                <a:ea typeface="Cambria Math" panose="02040503050406030204" pitchFamily="18" charset="0"/>
                              </a:rPr>
                              <m:t>𝜀</m:t>
                            </m:r>
                            <m:r>
                              <a:rPr lang="en-US" sz="3200">
                                <a:solidFill>
                                  <a:srgbClr val="C00000"/>
                                </a:solidFill>
                                <a:latin typeface="Cambria Math" panose="02040503050406030204" pitchFamily="18" charset="0"/>
                                <a:ea typeface="Cambria Math" panose="02040503050406030204" pitchFamily="18" charset="0"/>
                              </a:rPr>
                              <m:t> </m:t>
                            </m:r>
                            <m:r>
                              <m:rPr>
                                <m:sty m:val="p"/>
                              </m:rPr>
                              <a:rPr lang="en-US" sz="3200">
                                <a:solidFill>
                                  <a:srgbClr val="C00000"/>
                                </a:solidFill>
                                <a:latin typeface="Cambria Math" panose="02040503050406030204" pitchFamily="18" charset="0"/>
                                <a:ea typeface="Cambria Math" panose="02040503050406030204" pitchFamily="18" charset="0"/>
                              </a:rPr>
                              <m:t>log</m:t>
                            </m:r>
                            <m:r>
                              <a:rPr lang="en-US" sz="3200" i="1">
                                <a:solidFill>
                                  <a:srgbClr val="C00000"/>
                                </a:solidFill>
                                <a:latin typeface="Cambria Math" panose="02040503050406030204" pitchFamily="18" charset="0"/>
                                <a:ea typeface="Cambria Math" panose="02040503050406030204" pitchFamily="18" charset="0"/>
                              </a:rPr>
                              <m:t>⁡(1+</m:t>
                            </m:r>
                            <m:r>
                              <a:rPr lang="en-US" sz="3200" i="1">
                                <a:solidFill>
                                  <a:srgbClr val="C00000"/>
                                </a:solidFill>
                                <a:latin typeface="Cambria Math" panose="02040503050406030204" pitchFamily="18" charset="0"/>
                                <a:ea typeface="Cambria Math" panose="02040503050406030204" pitchFamily="18" charset="0"/>
                              </a:rPr>
                              <m:t>𝜀</m:t>
                            </m:r>
                            <m:r>
                              <a:rPr lang="en-US" sz="3200" i="1">
                                <a:solidFill>
                                  <a:srgbClr val="C00000"/>
                                </a:solidFill>
                                <a:latin typeface="Cambria Math" panose="02040503050406030204" pitchFamily="18" charset="0"/>
                                <a:ea typeface="Cambria Math" panose="02040503050406030204" pitchFamily="18" charset="0"/>
                              </a:rPr>
                              <m:t>)</m:t>
                            </m:r>
                          </m:den>
                        </m:f>
                      </m:e>
                    </m:d>
                  </m:oMath>
                </a14:m>
                <a:r>
                  <a:rPr lang="en-US" sz="3200" dirty="0">
                    <a:solidFill>
                      <a:schemeClr val="tx1"/>
                    </a:solidFill>
                  </a:rPr>
                  <a:t> space to provide a </a:t>
                </a:r>
                <a14:m>
                  <m:oMath xmlns:m="http://schemas.openxmlformats.org/officeDocument/2006/math">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1+</m:t>
                        </m:r>
                        <m:r>
                          <a:rPr lang="en-US" sz="3200" i="1">
                            <a:solidFill>
                              <a:schemeClr val="tx1"/>
                            </a:solidFill>
                            <a:latin typeface="Cambria Math" panose="02040503050406030204" pitchFamily="18" charset="0"/>
                            <a:ea typeface="Cambria Math" panose="02040503050406030204" pitchFamily="18" charset="0"/>
                          </a:rPr>
                          <m:t>𝜀</m:t>
                        </m:r>
                      </m:e>
                    </m:d>
                  </m:oMath>
                </a14:m>
                <a:r>
                  <a:rPr lang="en-US" sz="3200" dirty="0">
                    <a:solidFill>
                      <a:schemeClr val="tx1"/>
                    </a:solidFill>
                  </a:rPr>
                  <a:t> multiplicative approximation to the length of the longest </a:t>
                </a:r>
                <a14:m>
                  <m:oMath xmlns:m="http://schemas.openxmlformats.org/officeDocument/2006/math">
                    <m:r>
                      <a:rPr lang="en-US" sz="3200" i="1">
                        <a:solidFill>
                          <a:schemeClr val="tx1"/>
                        </a:solidFill>
                        <a:latin typeface="Cambria Math" panose="02040503050406030204" pitchFamily="18" charset="0"/>
                      </a:rPr>
                      <m:t>𝑑</m:t>
                    </m:r>
                  </m:oMath>
                </a14:m>
                <a:r>
                  <a:rPr lang="en-US" sz="3200" dirty="0">
                    <a:solidFill>
                      <a:schemeClr val="tx1"/>
                    </a:solidFill>
                  </a:rPr>
                  <a:t>-near-palindrome </a:t>
                </a:r>
              </a:p>
              <a:p>
                <a:pPr>
                  <a:buFont typeface="Wingdings" panose="05000000000000000000" pitchFamily="2" charset="2"/>
                  <a:buChar char="v"/>
                </a:pPr>
                <a:r>
                  <a:rPr lang="en-US" sz="3200" dirty="0">
                    <a:solidFill>
                      <a:schemeClr val="tx1"/>
                    </a:solidFill>
                  </a:rPr>
                  <a:t> </a:t>
                </a:r>
                <a14:m>
                  <m:oMath xmlns:m="http://schemas.openxmlformats.org/officeDocument/2006/math">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𝑑</m:t>
                    </m:r>
                    <m:rad>
                      <m:radPr>
                        <m:degHide m:val="on"/>
                        <m:ctrlPr>
                          <a:rPr lang="en-US" sz="3200" i="1">
                            <a:solidFill>
                              <a:srgbClr val="C00000"/>
                            </a:solidFill>
                            <a:latin typeface="Cambria Math" panose="02040503050406030204" pitchFamily="18" charset="0"/>
                          </a:rPr>
                        </m:ctrlPr>
                      </m:radPr>
                      <m:deg/>
                      <m:e>
                        <m:r>
                          <a:rPr lang="en-US" sz="3200" i="1">
                            <a:solidFill>
                              <a:srgbClr val="C00000"/>
                            </a:solidFill>
                            <a:latin typeface="Cambria Math" panose="02040503050406030204" pitchFamily="18" charset="0"/>
                          </a:rPr>
                          <m:t>𝑛</m:t>
                        </m:r>
                      </m:e>
                    </m:rad>
                    <m:func>
                      <m:funcPr>
                        <m:ctrlPr>
                          <a:rPr lang="en-US" sz="3200" i="1">
                            <a:solidFill>
                              <a:srgbClr val="C00000"/>
                            </a:solidFill>
                            <a:latin typeface="Cambria Math" panose="02040503050406030204" pitchFamily="18" charset="0"/>
                          </a:rPr>
                        </m:ctrlPr>
                      </m:funcPr>
                      <m:fName>
                        <m:sSup>
                          <m:sSupPr>
                            <m:ctrlPr>
                              <a:rPr lang="en-US" sz="3200" i="1">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1" smtClean="0">
                                <a:solidFill>
                                  <a:srgbClr val="C00000"/>
                                </a:solidFill>
                                <a:latin typeface="Cambria Math" panose="02040503050406030204" pitchFamily="18" charset="0"/>
                              </a:rPr>
                              <m:t>6</m:t>
                            </m:r>
                          </m:sup>
                        </m:sSup>
                      </m:fName>
                      <m:e>
                        <m:r>
                          <a:rPr lang="en-US" sz="3200" i="1">
                            <a:solidFill>
                              <a:srgbClr val="C00000"/>
                            </a:solidFill>
                            <a:latin typeface="Cambria Math" panose="02040503050406030204" pitchFamily="18" charset="0"/>
                          </a:rPr>
                          <m:t>𝑛</m:t>
                        </m:r>
                      </m:e>
                    </m:func>
                    <m:r>
                      <a:rPr lang="en-US" sz="3200" i="1">
                        <a:solidFill>
                          <a:srgbClr val="C00000"/>
                        </a:solidFill>
                        <a:latin typeface="Cambria Math" panose="02040503050406030204" pitchFamily="18" charset="0"/>
                      </a:rPr>
                      <m:t>)</m:t>
                    </m:r>
                  </m:oMath>
                </a14:m>
                <a:r>
                  <a:rPr lang="en-US" sz="3200" dirty="0">
                    <a:solidFill>
                      <a:srgbClr val="C00000"/>
                    </a:solidFill>
                  </a:rPr>
                  <a:t> </a:t>
                </a:r>
                <a:r>
                  <a:rPr lang="en-US" sz="3200" dirty="0">
                    <a:solidFill>
                      <a:schemeClr val="tx1"/>
                    </a:solidFill>
                  </a:rPr>
                  <a:t>space to provide a </a:t>
                </a:r>
                <a14:m>
                  <m:oMath xmlns:m="http://schemas.openxmlformats.org/officeDocument/2006/math">
                    <m:rad>
                      <m:radPr>
                        <m:degHide m:val="on"/>
                        <m:ctrlPr>
                          <a:rPr lang="en-US" sz="3200" i="1">
                            <a:solidFill>
                              <a:schemeClr val="tx1"/>
                            </a:solidFill>
                            <a:latin typeface="Cambria Math" panose="02040503050406030204" pitchFamily="18" charset="0"/>
                          </a:rPr>
                        </m:ctrlPr>
                      </m:radPr>
                      <m:deg/>
                      <m:e>
                        <m:r>
                          <a:rPr lang="en-US" sz="3200" i="1">
                            <a:solidFill>
                              <a:schemeClr val="tx1"/>
                            </a:solidFill>
                            <a:latin typeface="Cambria Math" panose="02040503050406030204" pitchFamily="18" charset="0"/>
                          </a:rPr>
                          <m:t>𝑛</m:t>
                        </m:r>
                      </m:e>
                    </m:rad>
                  </m:oMath>
                </a14:m>
                <a:r>
                  <a:rPr lang="en-US" sz="3200" dirty="0">
                    <a:solidFill>
                      <a:schemeClr val="tx1"/>
                    </a:solidFill>
                  </a:rPr>
                  <a:t> additive approximation to the length of the longest </a:t>
                </a:r>
                <a14:m>
                  <m:oMath xmlns:m="http://schemas.openxmlformats.org/officeDocument/2006/math">
                    <m:r>
                      <a:rPr lang="en-US" sz="3200" i="1">
                        <a:solidFill>
                          <a:schemeClr val="tx1"/>
                        </a:solidFill>
                        <a:latin typeface="Cambria Math" panose="02040503050406030204" pitchFamily="18" charset="0"/>
                      </a:rPr>
                      <m:t>𝑑</m:t>
                    </m:r>
                  </m:oMath>
                </a14:m>
                <a:r>
                  <a:rPr lang="en-US" sz="3200" dirty="0">
                    <a:solidFill>
                      <a:schemeClr val="tx1"/>
                    </a:solidFill>
                  </a:rPr>
                  <a:t>-near-palindrome </a:t>
                </a:r>
              </a:p>
              <a:p>
                <a:pPr>
                  <a:buFont typeface="Wingdings" panose="05000000000000000000" pitchFamily="2" charset="2"/>
                  <a:buChar char="v"/>
                </a:pPr>
                <a14:m>
                  <m:oMath xmlns:m="http://schemas.openxmlformats.org/officeDocument/2006/math">
                    <m:r>
                      <a:rPr lang="en-US" sz="3200" i="1">
                        <a:solidFill>
                          <a:schemeClr val="tx1"/>
                        </a:solidFill>
                        <a:latin typeface="Cambria Math" panose="02040503050406030204" pitchFamily="18" charset="0"/>
                      </a:rPr>
                      <m:t> </m:t>
                    </m:r>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𝑑</m:t>
                        </m:r>
                      </m:e>
                      <m:sup>
                        <m:r>
                          <a:rPr lang="en-US" sz="3200" i="1">
                            <a:solidFill>
                              <a:srgbClr val="C00000"/>
                            </a:solidFill>
                            <a:latin typeface="Cambria Math" panose="02040503050406030204" pitchFamily="18" charset="0"/>
                          </a:rPr>
                          <m:t>2</m:t>
                        </m:r>
                      </m:sup>
                    </m:sSup>
                    <m:rad>
                      <m:radPr>
                        <m:degHide m:val="on"/>
                        <m:ctrlPr>
                          <a:rPr lang="en-US" sz="3200" i="1">
                            <a:solidFill>
                              <a:srgbClr val="C00000"/>
                            </a:solidFill>
                            <a:latin typeface="Cambria Math" panose="02040503050406030204" pitchFamily="18" charset="0"/>
                          </a:rPr>
                        </m:ctrlPr>
                      </m:radPr>
                      <m:deg/>
                      <m:e>
                        <m:r>
                          <a:rPr lang="en-US" sz="3200" i="1">
                            <a:solidFill>
                              <a:srgbClr val="C00000"/>
                            </a:solidFill>
                            <a:latin typeface="Cambria Math" panose="02040503050406030204" pitchFamily="18" charset="0"/>
                          </a:rPr>
                          <m:t>𝑛</m:t>
                        </m:r>
                      </m:e>
                    </m:rad>
                    <m:func>
                      <m:funcPr>
                        <m:ctrlPr>
                          <a:rPr lang="en-US" sz="3200" i="1">
                            <a:solidFill>
                              <a:srgbClr val="C00000"/>
                            </a:solidFill>
                            <a:latin typeface="Cambria Math" panose="02040503050406030204" pitchFamily="18" charset="0"/>
                          </a:rPr>
                        </m:ctrlPr>
                      </m:funcPr>
                      <m:fName>
                        <m:sSup>
                          <m:sSupPr>
                            <m:ctrlPr>
                              <a:rPr lang="en-US" sz="3200" i="1">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b="0" i="1" smtClean="0">
                                <a:solidFill>
                                  <a:srgbClr val="C00000"/>
                                </a:solidFill>
                                <a:latin typeface="Cambria Math" panose="02040503050406030204" pitchFamily="18" charset="0"/>
                              </a:rPr>
                              <m:t>6</m:t>
                            </m:r>
                          </m:sup>
                        </m:sSup>
                      </m:fName>
                      <m:e>
                        <m:r>
                          <a:rPr lang="en-US" sz="3200" i="1">
                            <a:solidFill>
                              <a:srgbClr val="C00000"/>
                            </a:solidFill>
                            <a:latin typeface="Cambria Math" panose="02040503050406030204" pitchFamily="18" charset="0"/>
                          </a:rPr>
                          <m:t>𝑛</m:t>
                        </m:r>
                      </m:e>
                    </m:func>
                    <m:r>
                      <a:rPr lang="en-US" sz="3200" i="1">
                        <a:solidFill>
                          <a:srgbClr val="C00000"/>
                        </a:solidFill>
                        <a:latin typeface="Cambria Math" panose="02040503050406030204" pitchFamily="18" charset="0"/>
                      </a:rPr>
                      <m:t>)</m:t>
                    </m:r>
                  </m:oMath>
                </a14:m>
                <a:r>
                  <a:rPr lang="en-US" sz="3200" dirty="0">
                    <a:solidFill>
                      <a:schemeClr val="tx1"/>
                    </a:solidFill>
                  </a:rPr>
                  <a:t> space to find the longest </a:t>
                </a:r>
                <a14:m>
                  <m:oMath xmlns:m="http://schemas.openxmlformats.org/officeDocument/2006/math">
                    <m:r>
                      <a:rPr lang="en-US" sz="3200" i="1">
                        <a:solidFill>
                          <a:schemeClr val="tx1"/>
                        </a:solidFill>
                        <a:latin typeface="Cambria Math" panose="02040503050406030204" pitchFamily="18" charset="0"/>
                      </a:rPr>
                      <m:t>𝑑</m:t>
                    </m:r>
                  </m:oMath>
                </a14:m>
                <a:r>
                  <a:rPr lang="en-US" sz="3200" dirty="0">
                    <a:solidFill>
                      <a:schemeClr val="tx1"/>
                    </a:solidFill>
                  </a:rPr>
                  <a:t>-near-palindrome in two passes</a:t>
                </a:r>
              </a:p>
              <a:p>
                <a:pPr>
                  <a:buFont typeface="Wingdings" panose="05000000000000000000" pitchFamily="2" charset="2"/>
                  <a:buChar char="v"/>
                </a:pPr>
                <a:r>
                  <a:rPr lang="en-US" sz="3200" dirty="0">
                    <a:solidFill>
                      <a:schemeClr val="tx1"/>
                    </a:solidFill>
                  </a:rPr>
                  <a:t>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func>
                          <m:funcPr>
                            <m:ctrlPr>
                              <a:rPr lang="en-US" sz="3200" i="1">
                                <a:solidFill>
                                  <a:srgbClr val="C00000"/>
                                </a:solidFill>
                                <a:latin typeface="Cambria Math" panose="02040503050406030204" pitchFamily="18" charset="0"/>
                              </a:rPr>
                            </m:ctrlPr>
                          </m:funcPr>
                          <m:fName>
                            <m:r>
                              <a:rPr lang="en-US" sz="3200" i="1">
                                <a:solidFill>
                                  <a:srgbClr val="C00000"/>
                                </a:solidFill>
                                <a:latin typeface="Cambria Math" panose="02040503050406030204" pitchFamily="18" charset="0"/>
                              </a:rPr>
                              <m:t>𝑑</m:t>
                            </m:r>
                            <m:r>
                              <a:rPr lang="en-US" sz="3200" i="1">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solidFill>
                      <a:schemeClr val="tx1"/>
                    </a:solidFill>
                  </a:rPr>
                  <a:t> space LB for </a:t>
                </a:r>
                <a14:m>
                  <m:oMath xmlns:m="http://schemas.openxmlformats.org/officeDocument/2006/math">
                    <m:d>
                      <m:dPr>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1+</m:t>
                        </m:r>
                        <m:r>
                          <a:rPr lang="en-US" sz="3200" i="1">
                            <a:solidFill>
                              <a:schemeClr val="tx1"/>
                            </a:solidFill>
                            <a:latin typeface="Cambria Math" panose="02040503050406030204" pitchFamily="18" charset="0"/>
                            <a:ea typeface="Cambria Math" panose="02040503050406030204" pitchFamily="18" charset="0"/>
                          </a:rPr>
                          <m:t>𝜀</m:t>
                        </m:r>
                      </m:e>
                    </m:d>
                  </m:oMath>
                </a14:m>
                <a:r>
                  <a:rPr lang="en-US" sz="3200" dirty="0">
                    <a:solidFill>
                      <a:schemeClr val="tx1"/>
                    </a:solidFill>
                  </a:rPr>
                  <a:t> multiplicative approximation</a:t>
                </a:r>
              </a:p>
              <a:p>
                <a:pPr>
                  <a:buFont typeface="Wingdings" panose="05000000000000000000" pitchFamily="2" charset="2"/>
                  <a:buChar char="v"/>
                </a:pPr>
                <a:r>
                  <a:rPr lang="en-US" sz="3200" dirty="0">
                    <a:solidFill>
                      <a:schemeClr val="tx1"/>
                    </a:solidFill>
                  </a:rPr>
                  <a:t>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𝑑𝑛</m:t>
                            </m:r>
                          </m:num>
                          <m:den>
                            <m:r>
                              <a:rPr lang="en-US" sz="3200" i="1">
                                <a:solidFill>
                                  <a:srgbClr val="C00000"/>
                                </a:solidFill>
                                <a:latin typeface="Cambria Math" panose="02040503050406030204" pitchFamily="18" charset="0"/>
                              </a:rPr>
                              <m:t>𝐸</m:t>
                            </m:r>
                          </m:den>
                        </m:f>
                      </m:e>
                    </m:d>
                  </m:oMath>
                </a14:m>
                <a:r>
                  <a:rPr lang="en-US" sz="3200" dirty="0">
                    <a:solidFill>
                      <a:schemeClr val="tx1"/>
                    </a:solidFill>
                  </a:rPr>
                  <a:t> space LB for </a:t>
                </a:r>
                <a14:m>
                  <m:oMath xmlns:m="http://schemas.openxmlformats.org/officeDocument/2006/math">
                    <m:r>
                      <a:rPr lang="en-US" sz="3200" i="1">
                        <a:solidFill>
                          <a:schemeClr val="tx1"/>
                        </a:solidFill>
                        <a:latin typeface="Cambria Math" panose="02040503050406030204" pitchFamily="18" charset="0"/>
                      </a:rPr>
                      <m:t>𝐸</m:t>
                    </m:r>
                  </m:oMath>
                </a14:m>
                <a:r>
                  <a:rPr lang="en-US" sz="3200" dirty="0">
                    <a:solidFill>
                      <a:schemeClr val="tx1"/>
                    </a:solidFill>
                  </a:rPr>
                  <a:t> additive approximation</a:t>
                </a:r>
              </a:p>
              <a:p>
                <a:pPr>
                  <a:buFont typeface="Wingdings" panose="05000000000000000000" pitchFamily="2" charset="2"/>
                  <a:buChar char="v"/>
                </a:pPr>
                <a:endParaRPr lang="en-US" sz="3200" dirty="0">
                  <a:solidFill>
                    <a:schemeClr val="tx1"/>
                  </a:solidFill>
                </a:endParaRPr>
              </a:p>
              <a:p>
                <a:endParaRPr lang="en-US" sz="3200" dirty="0">
                  <a:solidFill>
                    <a:srgbClr val="002060"/>
                  </a:solidFill>
                </a:endParaRPr>
              </a:p>
            </p:txBody>
          </p:sp>
        </mc:Choice>
        <mc:Fallback xmlns="">
          <p:sp>
            <p:nvSpPr>
              <p:cNvPr id="42" name="Text Placeholder 23"/>
              <p:cNvSpPr>
                <a:spLocks noGrp="1" noRot="1" noChangeAspect="1" noMove="1" noResize="1" noEditPoints="1" noAdjustHandles="1" noChangeArrowheads="1" noChangeShapeType="1" noTextEdit="1"/>
              </p:cNvSpPr>
              <p:nvPr>
                <p:ph type="body" sz="quarter" idx="23"/>
              </p:nvPr>
            </p:nvSpPr>
            <p:spPr>
              <a:xfrm>
                <a:off x="10997492" y="19928462"/>
                <a:ext cx="9420819" cy="8100337"/>
              </a:xfrm>
              <a:blipFill>
                <a:blip r:embed="rId18"/>
                <a:stretch>
                  <a:fillRect l="-194"/>
                </a:stretch>
              </a:blipFill>
            </p:spPr>
            <p:txBody>
              <a:bodyPr/>
              <a:lstStyle/>
              <a:p>
                <a:r>
                  <a:rPr lang="en-US">
                    <a:noFill/>
                  </a:rPr>
                  <a:t> </a:t>
                </a:r>
              </a:p>
            </p:txBody>
          </p:sp>
        </mc:Fallback>
      </mc:AlternateContent>
      <p:sp>
        <p:nvSpPr>
          <p:cNvPr id="43" name="Text Placeholder 25"/>
          <p:cNvSpPr>
            <a:spLocks noGrp="1"/>
          </p:cNvSpPr>
          <p:nvPr>
            <p:ph type="body" sz="quarter" idx="25"/>
          </p:nvPr>
        </p:nvSpPr>
        <p:spPr>
          <a:xfrm>
            <a:off x="10966144" y="19338903"/>
            <a:ext cx="9419079" cy="718522"/>
          </a:xfrm>
        </p:spPr>
        <p:txBody>
          <a:bodyPr/>
          <a:lstStyle/>
          <a:p>
            <a:r>
              <a:rPr lang="en-US" dirty="0">
                <a:solidFill>
                  <a:srgbClr val="002060"/>
                </a:solidFill>
              </a:rPr>
              <a:t>RESULTS (NEAR-PALINDROMES)</a:t>
            </a:r>
          </a:p>
        </p:txBody>
      </p:sp>
      <mc:AlternateContent xmlns:mc="http://schemas.openxmlformats.org/markup-compatibility/2006" xmlns:a14="http://schemas.microsoft.com/office/drawing/2010/main">
        <mc:Choice Requires="a14">
          <p:graphicFrame>
            <p:nvGraphicFramePr>
              <p:cNvPr id="44" name="Table 43"/>
              <p:cNvGraphicFramePr>
                <a:graphicFrameLocks noGrp="1"/>
              </p:cNvGraphicFramePr>
              <p:nvPr>
                <p:extLst>
                  <p:ext uri="{D42A27DB-BD31-4B8C-83A1-F6EECF244321}">
                    <p14:modId xmlns:p14="http://schemas.microsoft.com/office/powerpoint/2010/main" val="1044110204"/>
                  </p:ext>
                </p:extLst>
              </p:nvPr>
            </p:nvGraphicFramePr>
            <p:xfrm>
              <a:off x="10959387" y="27005516"/>
              <a:ext cx="9227976" cy="5055783"/>
            </p:xfrm>
            <a:graphic>
              <a:graphicData uri="http://schemas.openxmlformats.org/drawingml/2006/table">
                <a:tbl>
                  <a:tblPr firstRow="1" bandRow="1">
                    <a:tableStyleId>{5C22544A-7EE6-4342-B048-85BDC9FD1C3A}</a:tableStyleId>
                  </a:tblPr>
                  <a:tblGrid>
                    <a:gridCol w="3236417">
                      <a:extLst>
                        <a:ext uri="{9D8B030D-6E8A-4147-A177-3AD203B41FA5}">
                          <a16:colId xmlns:a16="http://schemas.microsoft.com/office/drawing/2014/main" val="716764247"/>
                        </a:ext>
                      </a:extLst>
                    </a:gridCol>
                    <a:gridCol w="3406030">
                      <a:extLst>
                        <a:ext uri="{9D8B030D-6E8A-4147-A177-3AD203B41FA5}">
                          <a16:colId xmlns:a16="http://schemas.microsoft.com/office/drawing/2014/main" val="762296623"/>
                        </a:ext>
                      </a:extLst>
                    </a:gridCol>
                    <a:gridCol w="2585529">
                      <a:extLst>
                        <a:ext uri="{9D8B030D-6E8A-4147-A177-3AD203B41FA5}">
                          <a16:colId xmlns:a16="http://schemas.microsoft.com/office/drawing/2014/main" val="1998911248"/>
                        </a:ext>
                      </a:extLst>
                    </a:gridCol>
                  </a:tblGrid>
                  <a:tr h="665547">
                    <a:tc>
                      <a:txBody>
                        <a:bodyPr/>
                        <a:lstStyle/>
                        <a:p>
                          <a:pPr algn="l"/>
                          <a:endParaRPr lang="en-US" sz="2400" dirty="0"/>
                        </a:p>
                      </a:txBody>
                      <a:tcPr/>
                    </a:tc>
                    <a:tc>
                      <a:txBody>
                        <a:bodyPr/>
                        <a:lstStyle/>
                        <a:p>
                          <a:pPr algn="l"/>
                          <a:r>
                            <a:rPr lang="en-US" sz="2400" dirty="0">
                              <a:solidFill>
                                <a:schemeClr val="bg1"/>
                              </a:solidFill>
                            </a:rPr>
                            <a:t>Longest Palindrome</a:t>
                          </a:r>
                        </a:p>
                      </a:txBody>
                      <a:tcPr/>
                    </a:tc>
                    <a:tc>
                      <a:txBody>
                        <a:bodyPr/>
                        <a:lstStyle/>
                        <a:p>
                          <a:pPr algn="l"/>
                          <a:r>
                            <a:rPr lang="en-US" sz="2400" dirty="0">
                              <a:solidFill>
                                <a:schemeClr val="bg1"/>
                              </a:solidFill>
                            </a:rPr>
                            <a:t>Longest </a:t>
                          </a:r>
                          <a14:m>
                            <m:oMath xmlns:m="http://schemas.openxmlformats.org/officeDocument/2006/math">
                              <m:r>
                                <a:rPr lang="en-US" sz="2400" b="0" i="1" smtClean="0">
                                  <a:solidFill>
                                    <a:schemeClr val="bg1"/>
                                  </a:solidFill>
                                  <a:latin typeface="Cambria Math" panose="02040503050406030204" pitchFamily="18" charset="0"/>
                                </a:rPr>
                                <m:t>𝑑</m:t>
                              </m:r>
                            </m:oMath>
                          </a14:m>
                          <a:r>
                            <a:rPr lang="en-US" sz="2400" dirty="0">
                              <a:solidFill>
                                <a:schemeClr val="bg1"/>
                              </a:solidFill>
                            </a:rPr>
                            <a:t>-Near-Palindrome</a:t>
                          </a:r>
                        </a:p>
                      </a:txBody>
                      <a:tcPr/>
                    </a:tc>
                    <a:extLst>
                      <a:ext uri="{0D108BD9-81ED-4DB2-BD59-A6C34878D82A}">
                        <a16:rowId xmlns:a16="http://schemas.microsoft.com/office/drawing/2014/main" val="2371800006"/>
                      </a:ext>
                    </a:extLst>
                  </a:tr>
                  <a:tr h="800325">
                    <a:tc>
                      <a:txBody>
                        <a:bodyPr/>
                        <a:lstStyle/>
                        <a:p>
                          <a:pPr algn="l"/>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𝜀</m:t>
                                  </m:r>
                                </m:e>
                              </m:d>
                            </m:oMath>
                          </a14:m>
                          <a:r>
                            <a:rPr lang="en-US" sz="2400" dirty="0"/>
                            <a:t> multiplicative </a:t>
                          </a:r>
                        </a:p>
                      </a:txBody>
                      <a:tcPr/>
                    </a:tc>
                    <a:tc>
                      <a:txBody>
                        <a:bodyPr/>
                        <a:lstStyle/>
                        <a:p>
                          <a:pPr algn="l"/>
                          <a14:m>
                            <m:oMath xmlns:m="http://schemas.openxmlformats.org/officeDocument/2006/math">
                              <m:r>
                                <a:rPr lang="en-US" sz="2400" b="0" i="1" smtClean="0">
                                  <a:solidFill>
                                    <a:srgbClr val="C00000"/>
                                  </a:solidFill>
                                  <a:latin typeface="Cambria Math" panose="02040503050406030204" pitchFamily="18" charset="0"/>
                                </a:rPr>
                                <m:t>𝑂</m:t>
                              </m:r>
                              <m:r>
                                <a:rPr lang="en-US" sz="2400" b="0" i="1" smtClean="0">
                                  <a:solidFill>
                                    <a:srgbClr val="C00000"/>
                                  </a:solidFill>
                                  <a:latin typeface="Cambria Math" panose="02040503050406030204" pitchFamily="18" charset="0"/>
                                </a:rPr>
                                <m:t>(</m:t>
                              </m:r>
                              <m:func>
                                <m:funcPr>
                                  <m:ctrlPr>
                                    <a:rPr lang="en-US" sz="2400" b="0" i="1" smtClean="0">
                                      <a:solidFill>
                                        <a:srgbClr val="C00000"/>
                                      </a:solidFill>
                                      <a:latin typeface="Cambria Math" panose="02040503050406030204" pitchFamily="18" charset="0"/>
                                    </a:rPr>
                                  </m:ctrlPr>
                                </m:funcPr>
                                <m:fName>
                                  <m:sSup>
                                    <m:sSupPr>
                                      <m:ctrlPr>
                                        <a:rPr lang="en-US" sz="2400" b="0" i="1" smtClean="0">
                                          <a:solidFill>
                                            <a:srgbClr val="C00000"/>
                                          </a:solidFill>
                                          <a:latin typeface="Cambria Math" panose="02040503050406030204" pitchFamily="18" charset="0"/>
                                        </a:rPr>
                                      </m:ctrlPr>
                                    </m:sSupPr>
                                    <m:e>
                                      <m:r>
                                        <m:rPr>
                                          <m:sty m:val="p"/>
                                        </m:rPr>
                                        <a:rPr lang="en-US" sz="2400" b="0" i="0" smtClean="0">
                                          <a:solidFill>
                                            <a:srgbClr val="C00000"/>
                                          </a:solidFill>
                                          <a:latin typeface="Cambria Math" panose="02040503050406030204" pitchFamily="18" charset="0"/>
                                        </a:rPr>
                                        <m:t>log</m:t>
                                      </m:r>
                                    </m:e>
                                    <m:sup>
                                      <m:r>
                                        <a:rPr lang="en-US" sz="2400" b="0" i="1" smtClean="0">
                                          <a:solidFill>
                                            <a:srgbClr val="C00000"/>
                                          </a:solidFill>
                                          <a:latin typeface="Cambria Math" panose="02040503050406030204" pitchFamily="18" charset="0"/>
                                        </a:rPr>
                                        <m:t>2</m:t>
                                      </m:r>
                                    </m:sup>
                                  </m:sSup>
                                </m:fName>
                                <m:e>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m:t>
                                  </m:r>
                                </m:e>
                              </m:func>
                            </m:oMath>
                          </a14:m>
                          <a:r>
                            <a:rPr lang="en-US" sz="2400" dirty="0"/>
                            <a:t> (BEMS14)</a:t>
                          </a:r>
                        </a:p>
                      </a:txBody>
                      <a:tcPr/>
                    </a:tc>
                    <a:tc>
                      <a:txBody>
                        <a:bodyPr/>
                        <a:lstStyle/>
                        <a:p>
                          <a:pPr algn="l"/>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𝑂</m:t>
                                </m:r>
                                <m:d>
                                  <m:dPr>
                                    <m:ctrlPr>
                                      <a:rPr lang="en-US" sz="2400" i="1">
                                        <a:solidFill>
                                          <a:srgbClr val="C00000"/>
                                        </a:solidFill>
                                        <a:latin typeface="Cambria Math" panose="02040503050406030204" pitchFamily="18" charset="0"/>
                                      </a:rPr>
                                    </m:ctrlPr>
                                  </m:dPr>
                                  <m:e>
                                    <m:f>
                                      <m:fPr>
                                        <m:ctrlPr>
                                          <a:rPr lang="en-US" sz="2400" i="1">
                                            <a:solidFill>
                                              <a:srgbClr val="C00000"/>
                                            </a:solidFill>
                                            <a:latin typeface="Cambria Math" panose="02040503050406030204" pitchFamily="18" charset="0"/>
                                          </a:rPr>
                                        </m:ctrlPr>
                                      </m:fPr>
                                      <m:num>
                                        <m:func>
                                          <m:funcPr>
                                            <m:ctrlPr>
                                              <a:rPr lang="en-US" sz="2400" i="1">
                                                <a:solidFill>
                                                  <a:srgbClr val="C00000"/>
                                                </a:solidFill>
                                                <a:latin typeface="Cambria Math" panose="02040503050406030204" pitchFamily="18" charset="0"/>
                                              </a:rPr>
                                            </m:ctrlPr>
                                          </m:funcPr>
                                          <m:fName>
                                            <m:r>
                                              <a:rPr lang="en-US" sz="2400" b="0" i="1" smtClean="0">
                                                <a:solidFill>
                                                  <a:srgbClr val="C00000"/>
                                                </a:solidFill>
                                                <a:latin typeface="Cambria Math" panose="02040503050406030204" pitchFamily="18" charset="0"/>
                                              </a:rPr>
                                              <m:t>𝑑</m:t>
                                            </m:r>
                                            <m:r>
                                              <a:rPr lang="en-US" sz="2400" b="0" i="1" smtClean="0">
                                                <a:solidFill>
                                                  <a:srgbClr val="C00000"/>
                                                </a:solidFill>
                                                <a:latin typeface="Cambria Math" panose="02040503050406030204" pitchFamily="18" charset="0"/>
                                              </a:rPr>
                                              <m:t> </m:t>
                                            </m:r>
                                            <m:sSup>
                                              <m:sSupPr>
                                                <m:ctrlPr>
                                                  <a:rPr lang="en-US" sz="2400" b="0" i="1" smtClean="0">
                                                    <a:solidFill>
                                                      <a:srgbClr val="C00000"/>
                                                    </a:solidFill>
                                                    <a:latin typeface="Cambria Math" panose="02040503050406030204" pitchFamily="18" charset="0"/>
                                                  </a:rPr>
                                                </m:ctrlPr>
                                              </m:sSupPr>
                                              <m:e>
                                                <m:r>
                                                  <m:rPr>
                                                    <m:sty m:val="p"/>
                                                  </m:rPr>
                                                  <a:rPr lang="en-US" sz="2400">
                                                    <a:solidFill>
                                                      <a:srgbClr val="C00000"/>
                                                    </a:solidFill>
                                                    <a:latin typeface="Cambria Math" panose="02040503050406030204" pitchFamily="18" charset="0"/>
                                                  </a:rPr>
                                                  <m:t>log</m:t>
                                                </m:r>
                                              </m:e>
                                              <m:sup>
                                                <m:r>
                                                  <a:rPr lang="en-US" sz="2400" b="0" i="1" smtClean="0">
                                                    <a:solidFill>
                                                      <a:srgbClr val="C00000"/>
                                                    </a:solidFill>
                                                    <a:latin typeface="Cambria Math" panose="02040503050406030204" pitchFamily="18" charset="0"/>
                                                  </a:rPr>
                                                  <m:t>7</m:t>
                                                </m:r>
                                              </m:sup>
                                            </m:sSup>
                                          </m:fName>
                                          <m:e>
                                            <m:r>
                                              <a:rPr lang="en-US" sz="2400" i="1">
                                                <a:solidFill>
                                                  <a:srgbClr val="C00000"/>
                                                </a:solidFill>
                                                <a:latin typeface="Cambria Math" panose="02040503050406030204" pitchFamily="18" charset="0"/>
                                              </a:rPr>
                                              <m:t>𝑛</m:t>
                                            </m:r>
                                          </m:e>
                                        </m:func>
                                      </m:num>
                                      <m:den>
                                        <m:r>
                                          <a:rPr lang="en-US" sz="2400" i="1">
                                            <a:solidFill>
                                              <a:srgbClr val="C00000"/>
                                            </a:solidFill>
                                            <a:latin typeface="Cambria Math" panose="02040503050406030204" pitchFamily="18" charset="0"/>
                                            <a:ea typeface="Cambria Math" panose="02040503050406030204" pitchFamily="18" charset="0"/>
                                          </a:rPr>
                                          <m:t>𝜀</m:t>
                                        </m:r>
                                        <m:r>
                                          <a:rPr lang="en-US" sz="2400">
                                            <a:solidFill>
                                              <a:srgbClr val="C00000"/>
                                            </a:solidFill>
                                            <a:latin typeface="Cambria Math" panose="02040503050406030204" pitchFamily="18" charset="0"/>
                                            <a:ea typeface="Cambria Math" panose="02040503050406030204" pitchFamily="18" charset="0"/>
                                          </a:rPr>
                                          <m:t> </m:t>
                                        </m:r>
                                        <m:r>
                                          <m:rPr>
                                            <m:sty m:val="p"/>
                                          </m:rPr>
                                          <a:rPr lang="en-US" sz="2400">
                                            <a:solidFill>
                                              <a:srgbClr val="C00000"/>
                                            </a:solidFill>
                                            <a:latin typeface="Cambria Math" panose="02040503050406030204" pitchFamily="18" charset="0"/>
                                            <a:ea typeface="Cambria Math" panose="02040503050406030204" pitchFamily="18" charset="0"/>
                                          </a:rPr>
                                          <m:t>log</m:t>
                                        </m:r>
                                        <m:r>
                                          <a:rPr lang="en-US" sz="2400" i="1">
                                            <a:solidFill>
                                              <a:srgbClr val="C00000"/>
                                            </a:solidFill>
                                            <a:latin typeface="Cambria Math" panose="02040503050406030204" pitchFamily="18" charset="0"/>
                                            <a:ea typeface="Cambria Math" panose="02040503050406030204" pitchFamily="18" charset="0"/>
                                          </a:rPr>
                                          <m:t>⁡(1+</m:t>
                                        </m:r>
                                        <m:r>
                                          <a:rPr lang="en-US" sz="2400" i="1">
                                            <a:solidFill>
                                              <a:srgbClr val="C00000"/>
                                            </a:solidFill>
                                            <a:latin typeface="Cambria Math" panose="02040503050406030204" pitchFamily="18" charset="0"/>
                                            <a:ea typeface="Cambria Math" panose="02040503050406030204" pitchFamily="18" charset="0"/>
                                          </a:rPr>
                                          <m:t>𝜀</m:t>
                                        </m:r>
                                        <m:r>
                                          <a:rPr lang="en-US" sz="2400" i="1">
                                            <a:solidFill>
                                              <a:srgbClr val="C00000"/>
                                            </a:solidFill>
                                            <a:latin typeface="Cambria Math" panose="02040503050406030204" pitchFamily="18" charset="0"/>
                                            <a:ea typeface="Cambria Math" panose="02040503050406030204" pitchFamily="18" charset="0"/>
                                          </a:rPr>
                                          <m:t>)</m:t>
                                        </m:r>
                                      </m:den>
                                    </m:f>
                                  </m:e>
                                </m:d>
                              </m:oMath>
                            </m:oMathPara>
                          </a14:m>
                          <a:endParaRPr lang="en-US" sz="2400" dirty="0"/>
                        </a:p>
                      </a:txBody>
                      <a:tcPr/>
                    </a:tc>
                    <a:extLst>
                      <a:ext uri="{0D108BD9-81ED-4DB2-BD59-A6C34878D82A}">
                        <a16:rowId xmlns:a16="http://schemas.microsoft.com/office/drawing/2014/main" val="1729273307"/>
                      </a:ext>
                    </a:extLst>
                  </a:tr>
                  <a:tr h="800325">
                    <a:tc>
                      <a:txBody>
                        <a:bodyPr/>
                        <a:lstStyle/>
                        <a:p>
                          <a:pPr algn="l"/>
                          <a14:m>
                            <m:oMath xmlns:m="http://schemas.openxmlformats.org/officeDocument/2006/math">
                              <m:rad>
                                <m:radPr>
                                  <m:degHide m:val="on"/>
                                  <m:ctrlPr>
                                    <a:rPr lang="en-US" sz="2400" i="1" smtClean="0">
                                      <a:latin typeface="Cambria Math" panose="02040503050406030204" pitchFamily="18" charset="0"/>
                                    </a:rPr>
                                  </m:ctrlPr>
                                </m:radPr>
                                <m:deg/>
                                <m:e>
                                  <m:r>
                                    <a:rPr lang="en-US" sz="2400" i="1">
                                      <a:latin typeface="Cambria Math" panose="02040503050406030204" pitchFamily="18" charset="0"/>
                                    </a:rPr>
                                    <m:t>𝑛</m:t>
                                  </m:r>
                                </m:e>
                              </m:rad>
                            </m:oMath>
                          </a14:m>
                          <a:r>
                            <a:rPr lang="en-US" sz="2400" dirty="0"/>
                            <a:t> additive </a:t>
                          </a:r>
                        </a:p>
                      </a:txBody>
                      <a:tcPr/>
                    </a:tc>
                    <a:tc>
                      <a:txBody>
                        <a:bodyPr/>
                        <a:lstStyle/>
                        <a:p>
                          <a:pPr algn="l"/>
                          <a14:m>
                            <m:oMath xmlns:m="http://schemas.openxmlformats.org/officeDocument/2006/math">
                              <m:r>
                                <a:rPr lang="en-US" sz="2400" i="1" smtClean="0">
                                  <a:solidFill>
                                    <a:srgbClr val="C00000"/>
                                  </a:solidFill>
                                  <a:latin typeface="Cambria Math" panose="02040503050406030204" pitchFamily="18" charset="0"/>
                                </a:rPr>
                                <m:t>𝑂</m:t>
                              </m:r>
                              <m:r>
                                <a:rPr lang="en-US" sz="2400" i="1" smtClean="0">
                                  <a:solidFill>
                                    <a:srgbClr val="C00000"/>
                                  </a:solidFill>
                                  <a:latin typeface="Cambria Math" panose="02040503050406030204" pitchFamily="18" charset="0"/>
                                </a:rPr>
                                <m:t>(</m:t>
                              </m:r>
                              <m:rad>
                                <m:radPr>
                                  <m:degHide m:val="on"/>
                                  <m:ctrlPr>
                                    <a:rPr lang="en-US" sz="2400" i="1" smtClean="0">
                                      <a:solidFill>
                                        <a:srgbClr val="C00000"/>
                                      </a:solidFill>
                                      <a:latin typeface="Cambria Math" panose="02040503050406030204" pitchFamily="18" charset="0"/>
                                    </a:rPr>
                                  </m:ctrlPr>
                                </m:radPr>
                                <m:deg/>
                                <m:e>
                                  <m:r>
                                    <a:rPr lang="en-US" sz="2400" b="0" i="1" smtClean="0">
                                      <a:solidFill>
                                        <a:srgbClr val="C00000"/>
                                      </a:solidFill>
                                      <a:latin typeface="Cambria Math" panose="02040503050406030204" pitchFamily="18" charset="0"/>
                                    </a:rPr>
                                    <m:t>𝑛</m:t>
                                  </m:r>
                                </m:e>
                              </m:rad>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log</m:t>
                                  </m:r>
                                </m:fName>
                                <m:e>
                                  <m:r>
                                    <a:rPr lang="en-US" sz="2400" b="0" i="1" smtClean="0">
                                      <a:solidFill>
                                        <a:srgbClr val="C00000"/>
                                      </a:solidFill>
                                      <a:latin typeface="Cambria Math" panose="02040503050406030204" pitchFamily="18" charset="0"/>
                                    </a:rPr>
                                    <m:t>𝑛</m:t>
                                  </m:r>
                                </m:e>
                              </m:func>
                              <m:r>
                                <a:rPr lang="en-US" sz="2400" b="0" i="1" smtClean="0">
                                  <a:solidFill>
                                    <a:srgbClr val="C00000"/>
                                  </a:solidFill>
                                  <a:latin typeface="Cambria Math" panose="02040503050406030204" pitchFamily="18" charset="0"/>
                                </a:rPr>
                                <m:t>)</m:t>
                              </m:r>
                            </m:oMath>
                          </a14:m>
                          <a:r>
                            <a:rPr lang="en-US" sz="2400" dirty="0"/>
                            <a:t> (BEMS14)</a:t>
                          </a:r>
                        </a:p>
                      </a:txBody>
                      <a:tcPr/>
                    </a:tc>
                    <a:tc>
                      <a:txBody>
                        <a:bodyPr/>
                        <a:lstStyle/>
                        <a:p>
                          <a:pPr algn="l"/>
                          <a14:m>
                            <m:oMath xmlns:m="http://schemas.openxmlformats.org/officeDocument/2006/math">
                              <m:r>
                                <a:rPr lang="en-US" sz="2400" i="1" smtClean="0">
                                  <a:solidFill>
                                    <a:srgbClr val="C00000"/>
                                  </a:solidFill>
                                  <a:latin typeface="Cambria Math" panose="02040503050406030204" pitchFamily="18" charset="0"/>
                                </a:rPr>
                                <m:t>𝑂</m:t>
                              </m:r>
                              <m:r>
                                <a:rPr lang="en-US" sz="240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𝑑</m:t>
                              </m:r>
                              <m:rad>
                                <m:radPr>
                                  <m:degHide m:val="on"/>
                                  <m:ctrlPr>
                                    <a:rPr lang="en-US" sz="2400" i="1" smtClean="0">
                                      <a:solidFill>
                                        <a:srgbClr val="C00000"/>
                                      </a:solidFill>
                                      <a:latin typeface="Cambria Math" panose="02040503050406030204" pitchFamily="18" charset="0"/>
                                    </a:rPr>
                                  </m:ctrlPr>
                                </m:radPr>
                                <m:deg/>
                                <m:e>
                                  <m:r>
                                    <a:rPr lang="en-US" sz="2400" b="0" i="1" smtClean="0">
                                      <a:solidFill>
                                        <a:srgbClr val="C00000"/>
                                      </a:solidFill>
                                      <a:latin typeface="Cambria Math" panose="02040503050406030204" pitchFamily="18" charset="0"/>
                                    </a:rPr>
                                    <m:t>𝑛</m:t>
                                  </m:r>
                                </m:e>
                              </m:rad>
                              <m:func>
                                <m:funcPr>
                                  <m:ctrlPr>
                                    <a:rPr lang="en-US" sz="2400" b="0" i="1" smtClean="0">
                                      <a:solidFill>
                                        <a:srgbClr val="C00000"/>
                                      </a:solidFill>
                                      <a:latin typeface="Cambria Math" panose="02040503050406030204" pitchFamily="18" charset="0"/>
                                    </a:rPr>
                                  </m:ctrlPr>
                                </m:funcPr>
                                <m:fName>
                                  <m:sSup>
                                    <m:sSupPr>
                                      <m:ctrlPr>
                                        <a:rPr lang="en-US" sz="2400" b="0" i="1" smtClean="0">
                                          <a:solidFill>
                                            <a:srgbClr val="C00000"/>
                                          </a:solidFill>
                                          <a:latin typeface="Cambria Math" panose="02040503050406030204" pitchFamily="18" charset="0"/>
                                        </a:rPr>
                                      </m:ctrlPr>
                                    </m:sSupPr>
                                    <m:e>
                                      <m:r>
                                        <m:rPr>
                                          <m:sty m:val="p"/>
                                        </m:rPr>
                                        <a:rPr lang="en-US" sz="2400" b="0" i="0" smtClean="0">
                                          <a:solidFill>
                                            <a:srgbClr val="C00000"/>
                                          </a:solidFill>
                                          <a:latin typeface="Cambria Math" panose="02040503050406030204" pitchFamily="18" charset="0"/>
                                        </a:rPr>
                                        <m:t>log</m:t>
                                      </m:r>
                                    </m:e>
                                    <m:sup>
                                      <m:r>
                                        <a:rPr lang="en-US" sz="2400" b="0" i="1" smtClean="0">
                                          <a:solidFill>
                                            <a:srgbClr val="C00000"/>
                                          </a:solidFill>
                                          <a:latin typeface="Cambria Math" panose="02040503050406030204" pitchFamily="18" charset="0"/>
                                        </a:rPr>
                                        <m:t>6</m:t>
                                      </m:r>
                                    </m:sup>
                                  </m:sSup>
                                </m:fName>
                                <m:e>
                                  <m:r>
                                    <a:rPr lang="en-US" sz="2400" b="0" i="1" smtClean="0">
                                      <a:solidFill>
                                        <a:srgbClr val="C00000"/>
                                      </a:solidFill>
                                      <a:latin typeface="Cambria Math" panose="02040503050406030204" pitchFamily="18" charset="0"/>
                                    </a:rPr>
                                    <m:t>𝑛</m:t>
                                  </m:r>
                                </m:e>
                              </m:func>
                              <m:r>
                                <a:rPr lang="en-US" sz="2400" b="0" i="1" smtClean="0">
                                  <a:solidFill>
                                    <a:srgbClr val="C00000"/>
                                  </a:solidFill>
                                  <a:latin typeface="Cambria Math" panose="02040503050406030204" pitchFamily="18" charset="0"/>
                                </a:rPr>
                                <m:t>)</m:t>
                              </m:r>
                            </m:oMath>
                          </a14:m>
                          <a:r>
                            <a:rPr lang="en-US" sz="2400" dirty="0">
                              <a:solidFill>
                                <a:srgbClr val="C00000"/>
                              </a:solidFill>
                            </a:rPr>
                            <a:t> </a:t>
                          </a:r>
                          <a:endParaRPr lang="en-US" sz="2400" dirty="0"/>
                        </a:p>
                      </a:txBody>
                      <a:tcPr/>
                    </a:tc>
                    <a:extLst>
                      <a:ext uri="{0D108BD9-81ED-4DB2-BD59-A6C34878D82A}">
                        <a16:rowId xmlns:a16="http://schemas.microsoft.com/office/drawing/2014/main" val="4140435501"/>
                      </a:ext>
                    </a:extLst>
                  </a:tr>
                  <a:tr h="800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 two pass</a:t>
                          </a:r>
                          <a:r>
                            <a:rPr lang="en-US" sz="2400" baseline="0" dirty="0">
                              <a:solidFill>
                                <a:schemeClr val="tx1"/>
                              </a:solidFill>
                            </a:rPr>
                            <a:t> exact</a:t>
                          </a:r>
                          <a:endParaRPr lang="en-US" sz="2400" dirty="0">
                            <a:solidFill>
                              <a:schemeClr val="tx1"/>
                            </a:solidFill>
                          </a:endParaRPr>
                        </a:p>
                      </a:txBody>
                      <a:tcPr/>
                    </a:tc>
                    <a:tc>
                      <a:txBody>
                        <a:bodyPr/>
                        <a:lstStyle/>
                        <a:p>
                          <a:pPr algn="l"/>
                          <a14:m>
                            <m:oMath xmlns:m="http://schemas.openxmlformats.org/officeDocument/2006/math">
                              <m:r>
                                <a:rPr lang="en-US" sz="2400" i="1" smtClean="0">
                                  <a:solidFill>
                                    <a:srgbClr val="C00000"/>
                                  </a:solidFill>
                                  <a:latin typeface="Cambria Math" panose="02040503050406030204" pitchFamily="18" charset="0"/>
                                </a:rPr>
                                <m:t>𝑂</m:t>
                              </m:r>
                              <m:r>
                                <a:rPr lang="en-US" sz="2400" i="1" smtClean="0">
                                  <a:solidFill>
                                    <a:srgbClr val="C00000"/>
                                  </a:solidFill>
                                  <a:latin typeface="Cambria Math" panose="02040503050406030204" pitchFamily="18" charset="0"/>
                                </a:rPr>
                                <m:t>(</m:t>
                              </m:r>
                              <m:rad>
                                <m:radPr>
                                  <m:degHide m:val="on"/>
                                  <m:ctrlPr>
                                    <a:rPr lang="en-US" sz="2400" i="1" smtClean="0">
                                      <a:solidFill>
                                        <a:srgbClr val="C00000"/>
                                      </a:solidFill>
                                      <a:latin typeface="Cambria Math" panose="02040503050406030204" pitchFamily="18" charset="0"/>
                                    </a:rPr>
                                  </m:ctrlPr>
                                </m:radPr>
                                <m:deg/>
                                <m:e>
                                  <m:r>
                                    <a:rPr lang="en-US" sz="2400" b="0" i="1" smtClean="0">
                                      <a:solidFill>
                                        <a:srgbClr val="C00000"/>
                                      </a:solidFill>
                                      <a:latin typeface="Cambria Math" panose="02040503050406030204" pitchFamily="18" charset="0"/>
                                    </a:rPr>
                                    <m:t>𝑛</m:t>
                                  </m:r>
                                </m:e>
                              </m:rad>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log</m:t>
                                  </m:r>
                                </m:fName>
                                <m:e>
                                  <m:r>
                                    <a:rPr lang="en-US" sz="2400" b="0" i="1" smtClean="0">
                                      <a:solidFill>
                                        <a:srgbClr val="C00000"/>
                                      </a:solidFill>
                                      <a:latin typeface="Cambria Math" panose="02040503050406030204" pitchFamily="18" charset="0"/>
                                    </a:rPr>
                                    <m:t>𝑛</m:t>
                                  </m:r>
                                </m:e>
                              </m:func>
                              <m:r>
                                <a:rPr lang="en-US" sz="2400" b="0" i="1" smtClean="0">
                                  <a:solidFill>
                                    <a:srgbClr val="C00000"/>
                                  </a:solidFill>
                                  <a:latin typeface="Cambria Math" panose="02040503050406030204" pitchFamily="18" charset="0"/>
                                </a:rPr>
                                <m:t>)</m:t>
                              </m:r>
                            </m:oMath>
                          </a14:m>
                          <a:r>
                            <a:rPr lang="en-US" sz="2400" dirty="0"/>
                            <a:t> (BEMS14)</a:t>
                          </a:r>
                        </a:p>
                      </a:txBody>
                      <a:tcPr/>
                    </a:tc>
                    <a:tc>
                      <a:txBody>
                        <a:bodyPr/>
                        <a:lstStyle/>
                        <a:p>
                          <a:pPr algn="l"/>
                          <a14:m>
                            <m:oMath xmlns:m="http://schemas.openxmlformats.org/officeDocument/2006/math">
                              <m:r>
                                <a:rPr lang="en-US" sz="2400" i="1" smtClean="0">
                                  <a:solidFill>
                                    <a:srgbClr val="C00000"/>
                                  </a:solidFill>
                                  <a:latin typeface="Cambria Math" panose="02040503050406030204" pitchFamily="18" charset="0"/>
                                </a:rPr>
                                <m:t>𝑂</m:t>
                              </m:r>
                              <m:r>
                                <a:rPr lang="en-US" sz="2400" i="1" smtClean="0">
                                  <a:solidFill>
                                    <a:srgbClr val="C00000"/>
                                  </a:solidFill>
                                  <a:latin typeface="Cambria Math" panose="02040503050406030204" pitchFamily="18" charset="0"/>
                                </a:rPr>
                                <m:t>(</m:t>
                              </m:r>
                              <m:sSup>
                                <m:sSupPr>
                                  <m:ctrlPr>
                                    <a:rPr lang="en-US" sz="2400" i="1">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𝑑</m:t>
                                  </m:r>
                                </m:e>
                                <m:sup>
                                  <m:r>
                                    <a:rPr lang="en-US" sz="2400" b="0" i="1" smtClean="0">
                                      <a:solidFill>
                                        <a:srgbClr val="C00000"/>
                                      </a:solidFill>
                                      <a:latin typeface="Cambria Math" panose="02040503050406030204" pitchFamily="18" charset="0"/>
                                    </a:rPr>
                                    <m:t>2</m:t>
                                  </m:r>
                                </m:sup>
                              </m:sSup>
                              <m:rad>
                                <m:radPr>
                                  <m:degHide m:val="on"/>
                                  <m:ctrlPr>
                                    <a:rPr lang="en-US" sz="2400" i="1">
                                      <a:solidFill>
                                        <a:srgbClr val="C00000"/>
                                      </a:solidFill>
                                      <a:latin typeface="Cambria Math" panose="02040503050406030204" pitchFamily="18" charset="0"/>
                                    </a:rPr>
                                  </m:ctrlPr>
                                </m:radPr>
                                <m:deg/>
                                <m:e>
                                  <m:r>
                                    <a:rPr lang="en-US" sz="2400" i="1">
                                      <a:solidFill>
                                        <a:srgbClr val="C00000"/>
                                      </a:solidFill>
                                      <a:latin typeface="Cambria Math" panose="02040503050406030204" pitchFamily="18" charset="0"/>
                                    </a:rPr>
                                    <m:t>𝑛</m:t>
                                  </m:r>
                                </m:e>
                              </m:rad>
                              <m:func>
                                <m:funcPr>
                                  <m:ctrlPr>
                                    <a:rPr lang="en-US" sz="2400" i="1">
                                      <a:solidFill>
                                        <a:srgbClr val="C00000"/>
                                      </a:solidFill>
                                      <a:latin typeface="Cambria Math" panose="02040503050406030204" pitchFamily="18" charset="0"/>
                                    </a:rPr>
                                  </m:ctrlPr>
                                </m:funcPr>
                                <m:fName>
                                  <m:sSup>
                                    <m:sSupPr>
                                      <m:ctrlPr>
                                        <a:rPr lang="en-US" sz="2400" i="1">
                                          <a:solidFill>
                                            <a:srgbClr val="C00000"/>
                                          </a:solidFill>
                                          <a:latin typeface="Cambria Math" panose="02040503050406030204" pitchFamily="18" charset="0"/>
                                        </a:rPr>
                                      </m:ctrlPr>
                                    </m:sSupPr>
                                    <m:e>
                                      <m:r>
                                        <m:rPr>
                                          <m:sty m:val="p"/>
                                        </m:rPr>
                                        <a:rPr lang="en-US" sz="2400">
                                          <a:solidFill>
                                            <a:srgbClr val="C00000"/>
                                          </a:solidFill>
                                          <a:latin typeface="Cambria Math" panose="02040503050406030204" pitchFamily="18" charset="0"/>
                                        </a:rPr>
                                        <m:t>log</m:t>
                                      </m:r>
                                    </m:e>
                                    <m:sup>
                                      <m:r>
                                        <a:rPr lang="en-US" sz="2400" b="0" i="1" smtClean="0">
                                          <a:solidFill>
                                            <a:srgbClr val="C00000"/>
                                          </a:solidFill>
                                          <a:latin typeface="Cambria Math" panose="02040503050406030204" pitchFamily="18" charset="0"/>
                                        </a:rPr>
                                        <m:t>6</m:t>
                                      </m:r>
                                    </m:sup>
                                  </m:sSup>
                                </m:fName>
                                <m:e>
                                  <m:r>
                                    <a:rPr lang="en-US" sz="2400" i="1">
                                      <a:solidFill>
                                        <a:srgbClr val="C00000"/>
                                      </a:solidFill>
                                      <a:latin typeface="Cambria Math" panose="02040503050406030204" pitchFamily="18" charset="0"/>
                                    </a:rPr>
                                    <m:t>𝑛</m:t>
                                  </m:r>
                                </m:e>
                              </m:func>
                              <m:r>
                                <a:rPr lang="en-US" sz="2400" i="1">
                                  <a:solidFill>
                                    <a:srgbClr val="C00000"/>
                                  </a:solidFill>
                                  <a:latin typeface="Cambria Math" panose="02040503050406030204" pitchFamily="18" charset="0"/>
                                </a:rPr>
                                <m:t>)</m:t>
                              </m:r>
                            </m:oMath>
                          </a14:m>
                          <a:r>
                            <a:rPr lang="en-US" sz="2400" dirty="0">
                              <a:solidFill>
                                <a:schemeClr val="tx1"/>
                              </a:solidFill>
                            </a:rPr>
                            <a:t> </a:t>
                          </a:r>
                          <a:endParaRPr lang="en-US" sz="2400" dirty="0"/>
                        </a:p>
                      </a:txBody>
                      <a:tcPr/>
                    </a:tc>
                    <a:extLst>
                      <a:ext uri="{0D108BD9-81ED-4DB2-BD59-A6C34878D82A}">
                        <a16:rowId xmlns:a16="http://schemas.microsoft.com/office/drawing/2014/main" val="1007796481"/>
                      </a:ext>
                    </a:extLst>
                  </a:tr>
                  <a:tr h="800325">
                    <a:tc>
                      <a:txBody>
                        <a:bodyPr/>
                        <a:lstStyle/>
                        <a:p>
                          <a:pPr algn="l"/>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𝜀</m:t>
                                  </m:r>
                                </m:e>
                              </m:d>
                            </m:oMath>
                          </a14:m>
                          <a:r>
                            <a:rPr lang="en-US" sz="2400" dirty="0"/>
                            <a:t> multiplicative LB</a:t>
                          </a:r>
                        </a:p>
                      </a:txBody>
                      <a:tcPr/>
                    </a:tc>
                    <a:tc>
                      <a:txBody>
                        <a:bodyPr/>
                        <a:lstStyle/>
                        <a:p>
                          <a:pPr algn="l"/>
                          <a14:m>
                            <m:oMath xmlns:m="http://schemas.openxmlformats.org/officeDocument/2006/math">
                              <m:r>
                                <m:rPr>
                                  <m:sty m:val="p"/>
                                </m:rPr>
                                <a:rPr lang="en-US" sz="2400" b="0" i="0" smtClean="0">
                                  <a:solidFill>
                                    <a:srgbClr val="C00000"/>
                                  </a:solidFill>
                                  <a:latin typeface="Cambria Math" panose="02040503050406030204" pitchFamily="18" charset="0"/>
                                </a:rPr>
                                <m:t>Ω</m:t>
                              </m:r>
                              <m:d>
                                <m:dPr>
                                  <m:ctrlPr>
                                    <a:rPr lang="en-US" sz="2400" b="0" i="1" smtClean="0">
                                      <a:solidFill>
                                        <a:srgbClr val="C00000"/>
                                      </a:solidFill>
                                      <a:latin typeface="Cambria Math" panose="02040503050406030204" pitchFamily="18" charset="0"/>
                                    </a:rPr>
                                  </m:ctrlPr>
                                </m:dPr>
                                <m:e>
                                  <m:f>
                                    <m:fPr>
                                      <m:ctrlPr>
                                        <a:rPr lang="en-US" sz="2400" i="1">
                                          <a:solidFill>
                                            <a:srgbClr val="C00000"/>
                                          </a:solidFill>
                                          <a:latin typeface="Cambria Math" panose="02040503050406030204" pitchFamily="18" charset="0"/>
                                        </a:rPr>
                                      </m:ctrlPr>
                                    </m:fPr>
                                    <m:num>
                                      <m:func>
                                        <m:funcPr>
                                          <m:ctrlPr>
                                            <a:rPr lang="en-US" sz="2400" b="0" i="1" smtClean="0">
                                              <a:solidFill>
                                                <a:srgbClr val="C00000"/>
                                              </a:solidFill>
                                              <a:latin typeface="Cambria Math" panose="02040503050406030204" pitchFamily="18" charset="0"/>
                                            </a:rPr>
                                          </m:ctrlPr>
                                        </m:funcPr>
                                        <m:fName>
                                          <m:r>
                                            <m:rPr>
                                              <m:sty m:val="p"/>
                                            </m:rPr>
                                            <a:rPr lang="en-US" sz="2400" b="0" i="0" smtClean="0">
                                              <a:solidFill>
                                                <a:srgbClr val="C00000"/>
                                              </a:solidFill>
                                              <a:latin typeface="Cambria Math" panose="02040503050406030204" pitchFamily="18" charset="0"/>
                                            </a:rPr>
                                            <m:t>log</m:t>
                                          </m:r>
                                        </m:fName>
                                        <m:e>
                                          <m:r>
                                            <a:rPr lang="en-US" sz="2400" b="0" i="1" smtClean="0">
                                              <a:solidFill>
                                                <a:srgbClr val="C00000"/>
                                              </a:solidFill>
                                              <a:latin typeface="Cambria Math" panose="02040503050406030204" pitchFamily="18" charset="0"/>
                                            </a:rPr>
                                            <m:t>𝑛</m:t>
                                          </m:r>
                                        </m:e>
                                      </m:func>
                                    </m:num>
                                    <m:den>
                                      <m:r>
                                        <a:rPr lang="en-US" sz="2400" b="0" i="0" smtClean="0">
                                          <a:solidFill>
                                            <a:srgbClr val="C00000"/>
                                          </a:solidFill>
                                          <a:latin typeface="Cambria Math" panose="02040503050406030204" pitchFamily="18" charset="0"/>
                                          <a:ea typeface="Cambria Math" panose="02040503050406030204" pitchFamily="18" charset="0"/>
                                        </a:rPr>
                                        <m:t> </m:t>
                                      </m:r>
                                      <m:r>
                                        <m:rPr>
                                          <m:sty m:val="p"/>
                                        </m:rPr>
                                        <a:rPr lang="en-US" sz="2400" b="0" i="0" smtClean="0">
                                          <a:solidFill>
                                            <a:srgbClr val="C00000"/>
                                          </a:solidFill>
                                          <a:latin typeface="Cambria Math" panose="02040503050406030204" pitchFamily="18" charset="0"/>
                                          <a:ea typeface="Cambria Math" panose="02040503050406030204" pitchFamily="18" charset="0"/>
                                        </a:rPr>
                                        <m:t>log</m:t>
                                      </m:r>
                                      <m:r>
                                        <a:rPr lang="en-US" sz="2400" b="0" i="1" smtClean="0">
                                          <a:solidFill>
                                            <a:srgbClr val="C00000"/>
                                          </a:solidFill>
                                          <a:latin typeface="Cambria Math" panose="02040503050406030204" pitchFamily="18" charset="0"/>
                                          <a:ea typeface="Cambria Math" panose="02040503050406030204" pitchFamily="18" charset="0"/>
                                        </a:rPr>
                                        <m:t>⁡(1+</m:t>
                                      </m:r>
                                      <m:r>
                                        <a:rPr lang="en-US" sz="2400" i="1">
                                          <a:solidFill>
                                            <a:srgbClr val="C00000"/>
                                          </a:solidFill>
                                          <a:latin typeface="Cambria Math" panose="02040503050406030204" pitchFamily="18" charset="0"/>
                                          <a:ea typeface="Cambria Math" panose="02040503050406030204" pitchFamily="18" charset="0"/>
                                        </a:rPr>
                                        <m:t>𝜀</m:t>
                                      </m:r>
                                      <m:r>
                                        <a:rPr lang="en-US" sz="2400" b="0" i="1" smtClean="0">
                                          <a:solidFill>
                                            <a:srgbClr val="C00000"/>
                                          </a:solidFill>
                                          <a:latin typeface="Cambria Math" panose="02040503050406030204" pitchFamily="18" charset="0"/>
                                          <a:ea typeface="Cambria Math" panose="02040503050406030204" pitchFamily="18" charset="0"/>
                                        </a:rPr>
                                        <m:t>)</m:t>
                                      </m:r>
                                    </m:den>
                                  </m:f>
                                </m:e>
                              </m:d>
                            </m:oMath>
                          </a14:m>
                          <a:r>
                            <a:rPr lang="en-US" sz="2400" dirty="0"/>
                            <a:t> (GMSU16)</a:t>
                          </a:r>
                        </a:p>
                      </a:txBody>
                      <a:tcPr/>
                    </a:tc>
                    <a:tc>
                      <a:txBody>
                        <a:bodyPr/>
                        <a:lstStyle/>
                        <a:p>
                          <a:pPr algn="l"/>
                          <a14:m>
                            <m:oMathPara xmlns:m="http://schemas.openxmlformats.org/officeDocument/2006/math">
                              <m:oMathParaPr>
                                <m:jc m:val="left"/>
                              </m:oMathParaPr>
                              <m:oMath xmlns:m="http://schemas.openxmlformats.org/officeDocument/2006/math">
                                <m:r>
                                  <m:rPr>
                                    <m:sty m:val="p"/>
                                  </m:rPr>
                                  <a:rPr lang="en-US" sz="2400" b="0" i="0" smtClean="0">
                                    <a:solidFill>
                                      <a:srgbClr val="C00000"/>
                                    </a:solidFill>
                                    <a:latin typeface="Cambria Math" panose="02040503050406030204" pitchFamily="18" charset="0"/>
                                  </a:rPr>
                                  <m:t>Ω</m:t>
                                </m:r>
                                <m:d>
                                  <m:dPr>
                                    <m:ctrlPr>
                                      <a:rPr lang="en-US" sz="2400" b="0" i="1" smtClean="0">
                                        <a:solidFill>
                                          <a:srgbClr val="C00000"/>
                                        </a:solidFill>
                                        <a:latin typeface="Cambria Math" panose="02040503050406030204" pitchFamily="18" charset="0"/>
                                      </a:rPr>
                                    </m:ctrlPr>
                                  </m:dPr>
                                  <m:e>
                                    <m:func>
                                      <m:funcPr>
                                        <m:ctrlPr>
                                          <a:rPr lang="en-US" sz="2400" i="1">
                                            <a:solidFill>
                                              <a:srgbClr val="C00000"/>
                                            </a:solidFill>
                                            <a:latin typeface="Cambria Math" panose="02040503050406030204" pitchFamily="18" charset="0"/>
                                          </a:rPr>
                                        </m:ctrlPr>
                                      </m:funcPr>
                                      <m:fName>
                                        <m:r>
                                          <a:rPr lang="en-US" sz="2400" i="1">
                                            <a:solidFill>
                                              <a:srgbClr val="C00000"/>
                                            </a:solidFill>
                                            <a:latin typeface="Cambria Math" panose="02040503050406030204" pitchFamily="18" charset="0"/>
                                          </a:rPr>
                                          <m:t>𝑑</m:t>
                                        </m:r>
                                        <m:r>
                                          <a:rPr lang="en-US" sz="2400" i="1">
                                            <a:solidFill>
                                              <a:srgbClr val="C00000"/>
                                            </a:solidFill>
                                            <a:latin typeface="Cambria Math" panose="02040503050406030204" pitchFamily="18" charset="0"/>
                                          </a:rPr>
                                          <m:t> </m:t>
                                        </m:r>
                                        <m:r>
                                          <m:rPr>
                                            <m:sty m:val="p"/>
                                          </m:rPr>
                                          <a:rPr lang="en-US" sz="2400">
                                            <a:solidFill>
                                              <a:srgbClr val="C00000"/>
                                            </a:solidFill>
                                            <a:latin typeface="Cambria Math" panose="02040503050406030204" pitchFamily="18" charset="0"/>
                                          </a:rPr>
                                          <m:t>log</m:t>
                                        </m:r>
                                      </m:fName>
                                      <m:e>
                                        <m:r>
                                          <a:rPr lang="en-US" sz="2400" i="1">
                                            <a:solidFill>
                                              <a:srgbClr val="C00000"/>
                                            </a:solidFill>
                                            <a:latin typeface="Cambria Math" panose="02040503050406030204" pitchFamily="18" charset="0"/>
                                          </a:rPr>
                                          <m:t>𝑛</m:t>
                                        </m:r>
                                      </m:e>
                                    </m:func>
                                  </m:e>
                                </m:d>
                              </m:oMath>
                            </m:oMathPara>
                          </a14:m>
                          <a:endParaRPr lang="en-US" sz="2400" dirty="0"/>
                        </a:p>
                      </a:txBody>
                      <a:tcPr/>
                    </a:tc>
                    <a:extLst>
                      <a:ext uri="{0D108BD9-81ED-4DB2-BD59-A6C34878D82A}">
                        <a16:rowId xmlns:a16="http://schemas.microsoft.com/office/drawing/2014/main" val="3293796705"/>
                      </a:ext>
                    </a:extLst>
                  </a:tr>
                  <a:tr h="800325">
                    <a:tc>
                      <a:txBody>
                        <a:bodyPr/>
                        <a:lstStyle/>
                        <a:p>
                          <a:pPr algn="l"/>
                          <a:r>
                            <a:rPr lang="en-US" sz="2400" dirty="0"/>
                            <a:t>E additive LB</a:t>
                          </a:r>
                        </a:p>
                      </a:txBody>
                      <a:tcPr/>
                    </a:tc>
                    <a:tc>
                      <a:txBody>
                        <a:bodyPr/>
                        <a:lstStyle/>
                        <a:p>
                          <a:pPr algn="l"/>
                          <a14:m>
                            <m:oMath xmlns:m="http://schemas.openxmlformats.org/officeDocument/2006/math">
                              <m:r>
                                <m:rPr>
                                  <m:sty m:val="p"/>
                                </m:rPr>
                                <a:rPr lang="en-US" sz="2400" smtClean="0">
                                  <a:solidFill>
                                    <a:srgbClr val="C00000"/>
                                  </a:solidFill>
                                  <a:latin typeface="Cambria Math" panose="02040503050406030204" pitchFamily="18" charset="0"/>
                                </a:rPr>
                                <m:t>Ω</m:t>
                              </m:r>
                              <m:d>
                                <m:dPr>
                                  <m:ctrlPr>
                                    <a:rPr lang="en-US" sz="2400" i="1">
                                      <a:solidFill>
                                        <a:srgbClr val="C00000"/>
                                      </a:solidFill>
                                      <a:latin typeface="Cambria Math" panose="02040503050406030204" pitchFamily="18" charset="0"/>
                                    </a:rPr>
                                  </m:ctrlPr>
                                </m:dPr>
                                <m:e>
                                  <m:f>
                                    <m:fPr>
                                      <m:ctrlPr>
                                        <a:rPr lang="en-US" sz="2400" i="1">
                                          <a:solidFill>
                                            <a:srgbClr val="C00000"/>
                                          </a:solidFill>
                                          <a:latin typeface="Cambria Math" panose="02040503050406030204" pitchFamily="18" charset="0"/>
                                        </a:rPr>
                                      </m:ctrlPr>
                                    </m:fPr>
                                    <m:num>
                                      <m:r>
                                        <a:rPr lang="en-US" sz="2400" b="0" i="1" smtClean="0">
                                          <a:solidFill>
                                            <a:srgbClr val="C00000"/>
                                          </a:solidFill>
                                          <a:latin typeface="Cambria Math" panose="02040503050406030204" pitchFamily="18" charset="0"/>
                                        </a:rPr>
                                        <m:t>𝑛</m:t>
                                      </m:r>
                                    </m:num>
                                    <m:den>
                                      <m:r>
                                        <a:rPr lang="en-US" sz="2400" b="0" i="1" smtClean="0">
                                          <a:solidFill>
                                            <a:srgbClr val="C00000"/>
                                          </a:solidFill>
                                          <a:latin typeface="Cambria Math" panose="02040503050406030204" pitchFamily="18" charset="0"/>
                                        </a:rPr>
                                        <m:t>𝐸</m:t>
                                      </m:r>
                                    </m:den>
                                  </m:f>
                                </m:e>
                              </m:d>
                            </m:oMath>
                          </a14:m>
                          <a:r>
                            <a:rPr lang="en-US" sz="2400" dirty="0"/>
                            <a:t> (GMSU16)</a:t>
                          </a:r>
                        </a:p>
                      </a:txBody>
                      <a:tcPr/>
                    </a:tc>
                    <a:tc>
                      <a:txBody>
                        <a:bodyPr/>
                        <a:lstStyle/>
                        <a:p>
                          <a:pPr algn="l"/>
                          <a14:m>
                            <m:oMathPara xmlns:m="http://schemas.openxmlformats.org/officeDocument/2006/math">
                              <m:oMathParaPr>
                                <m:jc m:val="left"/>
                              </m:oMathParaPr>
                              <m:oMath xmlns:m="http://schemas.openxmlformats.org/officeDocument/2006/math">
                                <m:r>
                                  <m:rPr>
                                    <m:sty m:val="p"/>
                                  </m:rPr>
                                  <a:rPr lang="en-US" sz="2400" smtClean="0">
                                    <a:solidFill>
                                      <a:srgbClr val="C00000"/>
                                    </a:solidFill>
                                    <a:latin typeface="Cambria Math" panose="02040503050406030204" pitchFamily="18" charset="0"/>
                                  </a:rPr>
                                  <m:t>Ω</m:t>
                                </m:r>
                                <m:d>
                                  <m:dPr>
                                    <m:ctrlPr>
                                      <a:rPr lang="en-US" sz="2400" i="1">
                                        <a:solidFill>
                                          <a:srgbClr val="C00000"/>
                                        </a:solidFill>
                                        <a:latin typeface="Cambria Math" panose="02040503050406030204" pitchFamily="18" charset="0"/>
                                      </a:rPr>
                                    </m:ctrlPr>
                                  </m:dPr>
                                  <m:e>
                                    <m:f>
                                      <m:fPr>
                                        <m:ctrlPr>
                                          <a:rPr lang="en-US" sz="2400" i="1">
                                            <a:solidFill>
                                              <a:srgbClr val="C00000"/>
                                            </a:solidFill>
                                            <a:latin typeface="Cambria Math" panose="02040503050406030204" pitchFamily="18" charset="0"/>
                                          </a:rPr>
                                        </m:ctrlPr>
                                      </m:fPr>
                                      <m:num>
                                        <m:r>
                                          <a:rPr lang="en-US" sz="2400" b="0" i="1" smtClean="0">
                                            <a:solidFill>
                                              <a:srgbClr val="C00000"/>
                                            </a:solidFill>
                                            <a:latin typeface="Cambria Math" panose="02040503050406030204" pitchFamily="18" charset="0"/>
                                          </a:rPr>
                                          <m:t>𝑑𝑛</m:t>
                                        </m:r>
                                      </m:num>
                                      <m:den>
                                        <m:r>
                                          <a:rPr lang="en-US" sz="2400" b="0" i="1" smtClean="0">
                                            <a:solidFill>
                                              <a:srgbClr val="C00000"/>
                                            </a:solidFill>
                                            <a:latin typeface="Cambria Math" panose="02040503050406030204" pitchFamily="18" charset="0"/>
                                          </a:rPr>
                                          <m:t>𝐸</m:t>
                                        </m:r>
                                      </m:den>
                                    </m:f>
                                  </m:e>
                                </m:d>
                              </m:oMath>
                            </m:oMathPara>
                          </a14:m>
                          <a:endParaRPr lang="en-US" sz="2400" dirty="0"/>
                        </a:p>
                      </a:txBody>
                      <a:tcPr/>
                    </a:tc>
                    <a:extLst>
                      <a:ext uri="{0D108BD9-81ED-4DB2-BD59-A6C34878D82A}">
                        <a16:rowId xmlns:a16="http://schemas.microsoft.com/office/drawing/2014/main" val="3517815240"/>
                      </a:ext>
                    </a:extLst>
                  </a:tr>
                </a:tbl>
              </a:graphicData>
            </a:graphic>
          </p:graphicFrame>
        </mc:Choice>
        <mc:Fallback xmlns="">
          <p:graphicFrame>
            <p:nvGraphicFramePr>
              <p:cNvPr id="44" name="Table 43"/>
              <p:cNvGraphicFramePr>
                <a:graphicFrameLocks noGrp="1"/>
              </p:cNvGraphicFramePr>
              <p:nvPr>
                <p:extLst>
                  <p:ext uri="{D42A27DB-BD31-4B8C-83A1-F6EECF244321}">
                    <p14:modId xmlns:p14="http://schemas.microsoft.com/office/powerpoint/2010/main" val="1044110204"/>
                  </p:ext>
                </p:extLst>
              </p:nvPr>
            </p:nvGraphicFramePr>
            <p:xfrm>
              <a:off x="10959387" y="27005516"/>
              <a:ext cx="9227976" cy="5055783"/>
            </p:xfrm>
            <a:graphic>
              <a:graphicData uri="http://schemas.openxmlformats.org/drawingml/2006/table">
                <a:tbl>
                  <a:tblPr firstRow="1" bandRow="1">
                    <a:tableStyleId>{5C22544A-7EE6-4342-B048-85BDC9FD1C3A}</a:tableStyleId>
                  </a:tblPr>
                  <a:tblGrid>
                    <a:gridCol w="3236417">
                      <a:extLst>
                        <a:ext uri="{9D8B030D-6E8A-4147-A177-3AD203B41FA5}">
                          <a16:colId xmlns:a16="http://schemas.microsoft.com/office/drawing/2014/main" val="716764247"/>
                        </a:ext>
                      </a:extLst>
                    </a:gridCol>
                    <a:gridCol w="3406030">
                      <a:extLst>
                        <a:ext uri="{9D8B030D-6E8A-4147-A177-3AD203B41FA5}">
                          <a16:colId xmlns:a16="http://schemas.microsoft.com/office/drawing/2014/main" val="762296623"/>
                        </a:ext>
                      </a:extLst>
                    </a:gridCol>
                    <a:gridCol w="2585529">
                      <a:extLst>
                        <a:ext uri="{9D8B030D-6E8A-4147-A177-3AD203B41FA5}">
                          <a16:colId xmlns:a16="http://schemas.microsoft.com/office/drawing/2014/main" val="1998911248"/>
                        </a:ext>
                      </a:extLst>
                    </a:gridCol>
                  </a:tblGrid>
                  <a:tr h="822960">
                    <a:tc>
                      <a:txBody>
                        <a:bodyPr/>
                        <a:lstStyle/>
                        <a:p>
                          <a:pPr algn="l"/>
                          <a:endParaRPr lang="en-US" sz="2400" dirty="0"/>
                        </a:p>
                      </a:txBody>
                      <a:tcPr/>
                    </a:tc>
                    <a:tc>
                      <a:txBody>
                        <a:bodyPr/>
                        <a:lstStyle/>
                        <a:p>
                          <a:pPr algn="l"/>
                          <a:r>
                            <a:rPr lang="en-US" sz="2400" dirty="0">
                              <a:solidFill>
                                <a:schemeClr val="bg1"/>
                              </a:solidFill>
                            </a:rPr>
                            <a:t>Longest Palindrome</a:t>
                          </a:r>
                        </a:p>
                      </a:txBody>
                      <a:tcPr/>
                    </a:tc>
                    <a:tc>
                      <a:txBody>
                        <a:bodyPr/>
                        <a:lstStyle/>
                        <a:p>
                          <a:endParaRPr lang="en-US"/>
                        </a:p>
                      </a:txBody>
                      <a:tcPr>
                        <a:blipFill>
                          <a:blip r:embed="rId19"/>
                          <a:stretch>
                            <a:fillRect l="-257547" t="-5926" r="-943" b="-516296"/>
                          </a:stretch>
                        </a:blipFill>
                      </a:tcPr>
                    </a:tc>
                    <a:extLst>
                      <a:ext uri="{0D108BD9-81ED-4DB2-BD59-A6C34878D82A}">
                        <a16:rowId xmlns:a16="http://schemas.microsoft.com/office/drawing/2014/main" val="2371800006"/>
                      </a:ext>
                    </a:extLst>
                  </a:tr>
                  <a:tr h="918591">
                    <a:tc>
                      <a:txBody>
                        <a:bodyPr/>
                        <a:lstStyle/>
                        <a:p>
                          <a:endParaRPr lang="en-US"/>
                        </a:p>
                      </a:txBody>
                      <a:tcPr>
                        <a:blipFill>
                          <a:blip r:embed="rId19"/>
                          <a:stretch>
                            <a:fillRect l="-188" t="-94702" r="-186064" b="-361589"/>
                          </a:stretch>
                        </a:blipFill>
                      </a:tcPr>
                    </a:tc>
                    <a:tc>
                      <a:txBody>
                        <a:bodyPr/>
                        <a:lstStyle/>
                        <a:p>
                          <a:endParaRPr lang="en-US"/>
                        </a:p>
                      </a:txBody>
                      <a:tcPr>
                        <a:blipFill>
                          <a:blip r:embed="rId19"/>
                          <a:stretch>
                            <a:fillRect l="-95000" t="-94702" r="-76429" b="-361589"/>
                          </a:stretch>
                        </a:blipFill>
                      </a:tcPr>
                    </a:tc>
                    <a:tc>
                      <a:txBody>
                        <a:bodyPr/>
                        <a:lstStyle/>
                        <a:p>
                          <a:endParaRPr lang="en-US"/>
                        </a:p>
                      </a:txBody>
                      <a:tcPr>
                        <a:blipFill>
                          <a:blip r:embed="rId19"/>
                          <a:stretch>
                            <a:fillRect l="-257547" t="-94702" r="-943" b="-361589"/>
                          </a:stretch>
                        </a:blipFill>
                      </a:tcPr>
                    </a:tc>
                    <a:extLst>
                      <a:ext uri="{0D108BD9-81ED-4DB2-BD59-A6C34878D82A}">
                        <a16:rowId xmlns:a16="http://schemas.microsoft.com/office/drawing/2014/main" val="1729273307"/>
                      </a:ext>
                    </a:extLst>
                  </a:tr>
                  <a:tr h="800325">
                    <a:tc>
                      <a:txBody>
                        <a:bodyPr/>
                        <a:lstStyle/>
                        <a:p>
                          <a:endParaRPr lang="en-US"/>
                        </a:p>
                      </a:txBody>
                      <a:tcPr>
                        <a:blipFill>
                          <a:blip r:embed="rId19"/>
                          <a:stretch>
                            <a:fillRect l="-188" t="-224427" r="-186064" b="-316794"/>
                          </a:stretch>
                        </a:blipFill>
                      </a:tcPr>
                    </a:tc>
                    <a:tc>
                      <a:txBody>
                        <a:bodyPr/>
                        <a:lstStyle/>
                        <a:p>
                          <a:endParaRPr lang="en-US"/>
                        </a:p>
                      </a:txBody>
                      <a:tcPr>
                        <a:blipFill>
                          <a:blip r:embed="rId19"/>
                          <a:stretch>
                            <a:fillRect l="-95000" t="-224427" r="-76429" b="-316794"/>
                          </a:stretch>
                        </a:blipFill>
                      </a:tcPr>
                    </a:tc>
                    <a:tc>
                      <a:txBody>
                        <a:bodyPr/>
                        <a:lstStyle/>
                        <a:p>
                          <a:endParaRPr lang="en-US"/>
                        </a:p>
                      </a:txBody>
                      <a:tcPr>
                        <a:blipFill>
                          <a:blip r:embed="rId19"/>
                          <a:stretch>
                            <a:fillRect l="-257547" t="-224427" r="-943" b="-316794"/>
                          </a:stretch>
                        </a:blipFill>
                      </a:tcPr>
                    </a:tc>
                    <a:extLst>
                      <a:ext uri="{0D108BD9-81ED-4DB2-BD59-A6C34878D82A}">
                        <a16:rowId xmlns:a16="http://schemas.microsoft.com/office/drawing/2014/main" val="4140435501"/>
                      </a:ext>
                    </a:extLst>
                  </a:tr>
                  <a:tr h="800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 two pass</a:t>
                          </a:r>
                          <a:r>
                            <a:rPr lang="en-US" sz="2400" baseline="0" dirty="0">
                              <a:solidFill>
                                <a:schemeClr val="tx1"/>
                              </a:solidFill>
                            </a:rPr>
                            <a:t> exact</a:t>
                          </a:r>
                          <a:endParaRPr lang="en-US" sz="2400" dirty="0">
                            <a:solidFill>
                              <a:schemeClr val="tx1"/>
                            </a:solidFill>
                          </a:endParaRPr>
                        </a:p>
                      </a:txBody>
                      <a:tcPr/>
                    </a:tc>
                    <a:tc>
                      <a:txBody>
                        <a:bodyPr/>
                        <a:lstStyle/>
                        <a:p>
                          <a:endParaRPr lang="en-US"/>
                        </a:p>
                      </a:txBody>
                      <a:tcPr>
                        <a:blipFill>
                          <a:blip r:embed="rId19"/>
                          <a:stretch>
                            <a:fillRect l="-95000" t="-321970" r="-76429" b="-214394"/>
                          </a:stretch>
                        </a:blipFill>
                      </a:tcPr>
                    </a:tc>
                    <a:tc>
                      <a:txBody>
                        <a:bodyPr/>
                        <a:lstStyle/>
                        <a:p>
                          <a:endParaRPr lang="en-US"/>
                        </a:p>
                      </a:txBody>
                      <a:tcPr>
                        <a:blipFill>
                          <a:blip r:embed="rId19"/>
                          <a:stretch>
                            <a:fillRect l="-257547" t="-321970" r="-943" b="-214394"/>
                          </a:stretch>
                        </a:blipFill>
                      </a:tcPr>
                    </a:tc>
                    <a:extLst>
                      <a:ext uri="{0D108BD9-81ED-4DB2-BD59-A6C34878D82A}">
                        <a16:rowId xmlns:a16="http://schemas.microsoft.com/office/drawing/2014/main" val="1007796481"/>
                      </a:ext>
                    </a:extLst>
                  </a:tr>
                  <a:tr h="800325">
                    <a:tc>
                      <a:txBody>
                        <a:bodyPr/>
                        <a:lstStyle/>
                        <a:p>
                          <a:endParaRPr lang="en-US"/>
                        </a:p>
                      </a:txBody>
                      <a:tcPr>
                        <a:blipFill>
                          <a:blip r:embed="rId19"/>
                          <a:stretch>
                            <a:fillRect l="-188" t="-425191" r="-186064" b="-116031"/>
                          </a:stretch>
                        </a:blipFill>
                      </a:tcPr>
                    </a:tc>
                    <a:tc>
                      <a:txBody>
                        <a:bodyPr/>
                        <a:lstStyle/>
                        <a:p>
                          <a:endParaRPr lang="en-US"/>
                        </a:p>
                      </a:txBody>
                      <a:tcPr>
                        <a:blipFill>
                          <a:blip r:embed="rId19"/>
                          <a:stretch>
                            <a:fillRect l="-95000" t="-425191" r="-76429" b="-116031"/>
                          </a:stretch>
                        </a:blipFill>
                      </a:tcPr>
                    </a:tc>
                    <a:tc>
                      <a:txBody>
                        <a:bodyPr/>
                        <a:lstStyle/>
                        <a:p>
                          <a:endParaRPr lang="en-US"/>
                        </a:p>
                      </a:txBody>
                      <a:tcPr>
                        <a:blipFill>
                          <a:blip r:embed="rId19"/>
                          <a:stretch>
                            <a:fillRect l="-257547" t="-425191" r="-943" b="-116031"/>
                          </a:stretch>
                        </a:blipFill>
                      </a:tcPr>
                    </a:tc>
                    <a:extLst>
                      <a:ext uri="{0D108BD9-81ED-4DB2-BD59-A6C34878D82A}">
                        <a16:rowId xmlns:a16="http://schemas.microsoft.com/office/drawing/2014/main" val="3293796705"/>
                      </a:ext>
                    </a:extLst>
                  </a:tr>
                  <a:tr h="913257">
                    <a:tc>
                      <a:txBody>
                        <a:bodyPr/>
                        <a:lstStyle/>
                        <a:p>
                          <a:pPr algn="l"/>
                          <a:r>
                            <a:rPr lang="en-US" sz="2400" dirty="0"/>
                            <a:t>E additive LB</a:t>
                          </a:r>
                        </a:p>
                      </a:txBody>
                      <a:tcPr/>
                    </a:tc>
                    <a:tc>
                      <a:txBody>
                        <a:bodyPr/>
                        <a:lstStyle/>
                        <a:p>
                          <a:endParaRPr lang="en-US"/>
                        </a:p>
                      </a:txBody>
                      <a:tcPr>
                        <a:blipFill>
                          <a:blip r:embed="rId19"/>
                          <a:stretch>
                            <a:fillRect l="-95000" t="-458667" r="-76429" b="-1333"/>
                          </a:stretch>
                        </a:blipFill>
                      </a:tcPr>
                    </a:tc>
                    <a:tc>
                      <a:txBody>
                        <a:bodyPr/>
                        <a:lstStyle/>
                        <a:p>
                          <a:endParaRPr lang="en-US"/>
                        </a:p>
                      </a:txBody>
                      <a:tcPr>
                        <a:blipFill>
                          <a:blip r:embed="rId19"/>
                          <a:stretch>
                            <a:fillRect l="-257547" t="-458667" r="-943" b="-1333"/>
                          </a:stretch>
                        </a:blipFill>
                      </a:tcPr>
                    </a:tc>
                    <a:extLst>
                      <a:ext uri="{0D108BD9-81ED-4DB2-BD59-A6C34878D82A}">
                        <a16:rowId xmlns:a16="http://schemas.microsoft.com/office/drawing/2014/main" val="3517815240"/>
                      </a:ext>
                    </a:extLst>
                  </a:tr>
                </a:tbl>
              </a:graphicData>
            </a:graphic>
          </p:graphicFrame>
        </mc:Fallback>
      </mc:AlternateContent>
      <mc:AlternateContent xmlns:mc="http://schemas.openxmlformats.org/markup-compatibility/2006" xmlns:a14="http://schemas.microsoft.com/office/drawing/2010/main">
        <mc:Choice Requires="a14">
          <p:sp>
            <p:nvSpPr>
              <p:cNvPr id="4" name="Rectangle 3"/>
              <p:cNvSpPr/>
              <p:nvPr/>
            </p:nvSpPr>
            <p:spPr>
              <a:xfrm>
                <a:off x="30906649" y="6403600"/>
                <a:ext cx="9425551" cy="4524315"/>
              </a:xfrm>
              <a:prstGeom prst="rect">
                <a:avLst/>
              </a:prstGeom>
            </p:spPr>
            <p:txBody>
              <a:bodyPr wrap="square">
                <a:spAutoFit/>
              </a:bodyPr>
              <a:lstStyle/>
              <a:p>
                <a:pPr>
                  <a:buFont typeface="Wingdings" panose="05000000000000000000" pitchFamily="2" charset="2"/>
                  <a:buChar char="v"/>
                </a:pPr>
                <a:r>
                  <a:rPr lang="en-US" sz="3200" dirty="0"/>
                  <a:t> </a:t>
                </a:r>
                <a14:m>
                  <m:oMath xmlns:m="http://schemas.openxmlformats.org/officeDocument/2006/math">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sSup>
                          <m:sSupPr>
                            <m:ctrlPr>
                              <a:rPr lang="en-US" sz="3200" i="1">
                                <a:solidFill>
                                  <a:srgbClr val="C00000"/>
                                </a:solidFill>
                                <a:latin typeface="Cambria Math" panose="02040503050406030204" pitchFamily="18" charset="0"/>
                              </a:rPr>
                            </m:ctrlPr>
                          </m:sSup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4</m:t>
                                </m:r>
                              </m:sup>
                            </m:sSup>
                            <m:r>
                              <a:rPr lang="en-US" sz="3200" b="0" i="0" smtClean="0">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log</m:t>
                            </m:r>
                          </m:e>
                          <m:sup>
                            <m:r>
                              <a:rPr lang="en-US" sz="3200" b="0" i="1" smtClean="0">
                                <a:solidFill>
                                  <a:srgbClr val="C00000"/>
                                </a:solidFill>
                                <a:latin typeface="Cambria Math" panose="02040503050406030204" pitchFamily="18" charset="0"/>
                              </a:rPr>
                              <m:t>9</m:t>
                            </m:r>
                          </m:sup>
                        </m:sSup>
                      </m:fName>
                      <m:e>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e>
                    </m:func>
                  </m:oMath>
                </a14:m>
                <a:r>
                  <a:rPr lang="en-US" sz="3200" dirty="0"/>
                  <a:t> space to find the shortest </a:t>
                </a:r>
                <a14:m>
                  <m:oMath xmlns:m="http://schemas.openxmlformats.org/officeDocument/2006/math">
                    <m:r>
                      <a:rPr lang="en-US" sz="3200" b="0" i="1" smtClean="0">
                        <a:latin typeface="Cambria Math" panose="02040503050406030204" pitchFamily="18" charset="0"/>
                      </a:rPr>
                      <m:t>𝑘</m:t>
                    </m:r>
                  </m:oMath>
                </a14:m>
                <a:r>
                  <a:rPr lang="en-US" sz="3200" dirty="0"/>
                  <a:t>-period in one-pass.</a:t>
                </a:r>
              </a:p>
              <a:p>
                <a:pPr>
                  <a:buFont typeface="Wingdings" panose="05000000000000000000" pitchFamily="2" charset="2"/>
                  <a:buChar char="v"/>
                </a:pPr>
                <a:r>
                  <a:rPr lang="en-US" sz="3200" dirty="0"/>
                  <a:t> </a:t>
                </a:r>
                <a14:m>
                  <m:oMath xmlns:m="http://schemas.openxmlformats.org/officeDocument/2006/math">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sSup>
                          <m:sSupPr>
                            <m:ctrlPr>
                              <a:rPr lang="en-US" sz="3200" i="1">
                                <a:solidFill>
                                  <a:srgbClr val="C00000"/>
                                </a:solidFill>
                                <a:latin typeface="Cambria Math" panose="02040503050406030204" pitchFamily="18" charset="0"/>
                              </a:rPr>
                            </m:ctrlPr>
                          </m:sSup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4</m:t>
                                </m:r>
                              </m:sup>
                            </m:sSup>
                            <m:r>
                              <a:rPr lang="en-US" sz="3200" b="0" i="0" smtClean="0">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log</m:t>
                            </m:r>
                          </m:e>
                          <m:sup>
                            <m:r>
                              <a:rPr lang="en-US" sz="3200" b="0" i="1" smtClean="0">
                                <a:solidFill>
                                  <a:srgbClr val="C00000"/>
                                </a:solidFill>
                                <a:latin typeface="Cambria Math" panose="02040503050406030204" pitchFamily="18" charset="0"/>
                              </a:rPr>
                              <m:t>9</m:t>
                            </m:r>
                          </m:sup>
                        </m:sSup>
                      </m:fName>
                      <m:e>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e>
                    </m:func>
                  </m:oMath>
                </a14:m>
                <a:r>
                  <a:rPr lang="en-US" sz="3200" dirty="0"/>
                  <a:t> space to find the shortest </a:t>
                </a:r>
                <a14:m>
                  <m:oMath xmlns:m="http://schemas.openxmlformats.org/officeDocument/2006/math">
                    <m:r>
                      <a:rPr lang="en-US" sz="3200" i="1">
                        <a:latin typeface="Cambria Math" panose="02040503050406030204" pitchFamily="18" charset="0"/>
                      </a:rPr>
                      <m:t>𝑘</m:t>
                    </m:r>
                  </m:oMath>
                </a14:m>
                <a:r>
                  <a:rPr lang="en-US" sz="3200" dirty="0"/>
                  <a:t>-period in two-passes, even if aperiodic. </a:t>
                </a:r>
              </a:p>
              <a:p>
                <a:pPr>
                  <a:buFont typeface="Wingdings" panose="05000000000000000000" pitchFamily="2" charset="2"/>
                  <a:buChar char="v"/>
                </a:pP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𝑛</m:t>
                        </m:r>
                      </m:e>
                    </m:d>
                  </m:oMath>
                </a14:m>
                <a:r>
                  <a:rPr lang="en-US" sz="3200" i="1" dirty="0"/>
                  <a:t> </a:t>
                </a:r>
                <a:r>
                  <a:rPr lang="en-US" sz="3200" dirty="0"/>
                  <a:t>space to find the </a:t>
                </a:r>
                <a14:m>
                  <m:oMath xmlns:m="http://schemas.openxmlformats.org/officeDocument/2006/math">
                    <m:r>
                      <a:rPr lang="en-US" sz="3200" i="1">
                        <a:latin typeface="Cambria Math" panose="02040503050406030204" pitchFamily="18" charset="0"/>
                      </a:rPr>
                      <m:t>𝑘</m:t>
                    </m:r>
                  </m:oMath>
                </a14:m>
                <a:r>
                  <a:rPr lang="en-US" sz="3200" dirty="0"/>
                  <a:t>-period, if aperiodic, in one-pass.</a:t>
                </a:r>
              </a:p>
              <a:p>
                <a:pPr>
                  <a:buFont typeface="Wingdings" panose="05000000000000000000" pitchFamily="2" charset="2"/>
                  <a:buChar char="v"/>
                </a:pP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𝑘</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r>
                              <a:rPr lang="en-US" sz="3200" b="0" i="1" smtClean="0">
                                <a:solidFill>
                                  <a:srgbClr val="C00000"/>
                                </a:solidFill>
                                <a:latin typeface="Cambria Math" panose="02040503050406030204" pitchFamily="18" charset="0"/>
                              </a:rPr>
                              <m:t>𝑛</m:t>
                            </m:r>
                          </m:e>
                        </m:func>
                      </m:e>
                    </m:d>
                  </m:oMath>
                </a14:m>
                <a:r>
                  <a:rPr lang="en-US" sz="3200" i="1" dirty="0"/>
                  <a:t> </a:t>
                </a:r>
                <a:r>
                  <a:rPr lang="en-US" sz="3200" dirty="0"/>
                  <a:t>space to find the </a:t>
                </a:r>
                <a14:m>
                  <m:oMath xmlns:m="http://schemas.openxmlformats.org/officeDocument/2006/math">
                    <m:r>
                      <a:rPr lang="en-US" sz="3200" i="1">
                        <a:latin typeface="Cambria Math" panose="02040503050406030204" pitchFamily="18" charset="0"/>
                      </a:rPr>
                      <m:t>𝑘</m:t>
                    </m:r>
                  </m:oMath>
                </a14:m>
                <a:r>
                  <a:rPr lang="en-US" sz="3200" dirty="0"/>
                  <a:t>-period, even if periodic, in one-pass.</a:t>
                </a:r>
              </a:p>
              <a:p>
                <a:pPr>
                  <a:buFont typeface="Wingdings" panose="05000000000000000000" pitchFamily="2" charset="2"/>
                  <a:buChar char="v"/>
                </a:pPr>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30906649" y="6403600"/>
                <a:ext cx="9425551" cy="4524315"/>
              </a:xfrm>
              <a:prstGeom prst="rect">
                <a:avLst/>
              </a:prstGeom>
              <a:blipFill>
                <a:blip r:embed="rId20"/>
                <a:stretch>
                  <a:fillRect l="-1682" t="-1615"/>
                </a:stretch>
              </a:blipFill>
            </p:spPr>
            <p:txBody>
              <a:bodyPr/>
              <a:lstStyle/>
              <a:p>
                <a:r>
                  <a:rPr lang="en-US">
                    <a:noFill/>
                  </a:rPr>
                  <a:t> </a:t>
                </a:r>
              </a:p>
            </p:txBody>
          </p:sp>
        </mc:Fallback>
      </mc:AlternateContent>
      <p:sp>
        <p:nvSpPr>
          <p:cNvPr id="36" name="Text Placeholder 25"/>
          <p:cNvSpPr>
            <a:spLocks noGrp="1"/>
          </p:cNvSpPr>
          <p:nvPr>
            <p:ph type="body" sz="quarter" idx="25"/>
          </p:nvPr>
        </p:nvSpPr>
        <p:spPr>
          <a:xfrm>
            <a:off x="30889675" y="5585006"/>
            <a:ext cx="9419079" cy="718522"/>
          </a:xfrm>
        </p:spPr>
        <p:txBody>
          <a:bodyPr/>
          <a:lstStyle/>
          <a:p>
            <a:r>
              <a:rPr lang="en-US" dirty="0">
                <a:solidFill>
                  <a:srgbClr val="002060"/>
                </a:solidFill>
              </a:rPr>
              <a:t>RESULTS (K-PERIODICITY)</a:t>
            </a:r>
          </a:p>
        </p:txBody>
      </p:sp>
      <p:sp>
        <p:nvSpPr>
          <p:cNvPr id="37" name="Text Placeholder 22"/>
          <p:cNvSpPr>
            <a:spLocks noGrp="1"/>
          </p:cNvSpPr>
          <p:nvPr>
            <p:ph type="body" sz="quarter" idx="22"/>
          </p:nvPr>
        </p:nvSpPr>
        <p:spPr>
          <a:xfrm>
            <a:off x="20941224" y="24958199"/>
            <a:ext cx="9420820" cy="718522"/>
          </a:xfrm>
        </p:spPr>
        <p:txBody>
          <a:bodyPr/>
          <a:lstStyle/>
          <a:p>
            <a:r>
              <a:rPr lang="en-US" dirty="0">
                <a:solidFill>
                  <a:srgbClr val="002060"/>
                </a:solidFill>
              </a:rPr>
              <a:t>LOWER BOUNDS</a:t>
            </a:r>
          </a:p>
        </p:txBody>
      </p:sp>
      <mc:AlternateContent xmlns:mc="http://schemas.openxmlformats.org/markup-compatibility/2006" xmlns:a14="http://schemas.microsoft.com/office/drawing/2010/main">
        <mc:Choice Requires="a14">
          <p:sp>
            <p:nvSpPr>
              <p:cNvPr id="13" name="Rectangle 12"/>
              <p:cNvSpPr/>
              <p:nvPr/>
            </p:nvSpPr>
            <p:spPr>
              <a:xfrm>
                <a:off x="20880819" y="25705861"/>
                <a:ext cx="9408681" cy="4928400"/>
              </a:xfrm>
              <a:prstGeom prst="rect">
                <a:avLst/>
              </a:prstGeom>
            </p:spPr>
            <p:txBody>
              <a:bodyPr wrap="square">
                <a:spAutoFit/>
              </a:bodyPr>
              <a:lstStyle/>
              <a:p>
                <a:pPr>
                  <a:buFont typeface="Wingdings" panose="05000000000000000000" pitchFamily="2" charset="2"/>
                  <a:buChar char="v"/>
                </a:pPr>
                <a:r>
                  <a:rPr lang="en-US" sz="3200" dirty="0"/>
                  <a:t> Take </a:t>
                </a:r>
                <a14:m>
                  <m:oMath xmlns:m="http://schemas.openxmlformats.org/officeDocument/2006/math">
                    <m:r>
                      <a:rPr lang="en-US" sz="3200" i="1">
                        <a:latin typeface="Cambria Math" panose="02040503050406030204" pitchFamily="18" charset="0"/>
                      </a:rPr>
                      <m:t>𝑥</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𝑋</m:t>
                    </m:r>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r>
                          <m:rPr>
                            <m:sty m:val="p"/>
                          </m:rPr>
                          <a:rPr lang="en-US" sz="3200">
                            <a:latin typeface="Cambria Math" panose="02040503050406030204" pitchFamily="18" charset="0"/>
                            <a:ea typeface="Cambria Math" panose="02040503050406030204" pitchFamily="18" charset="0"/>
                          </a:rPr>
                          <m:t>strings</m:t>
                        </m:r>
                        <m:r>
                          <a:rPr lang="en-US" sz="3200">
                            <a:latin typeface="Cambria Math" panose="02040503050406030204" pitchFamily="18" charset="0"/>
                            <a:ea typeface="Cambria Math" panose="02040503050406030204" pitchFamily="18" charset="0"/>
                          </a:rPr>
                          <m:t> </m:t>
                        </m:r>
                        <m:r>
                          <m:rPr>
                            <m:sty m:val="p"/>
                          </m:rPr>
                          <a:rPr lang="en-US" sz="3200">
                            <a:latin typeface="Cambria Math" panose="02040503050406030204" pitchFamily="18" charset="0"/>
                            <a:ea typeface="Cambria Math" panose="02040503050406030204" pitchFamily="18" charset="0"/>
                          </a:rPr>
                          <m:t>of</m:t>
                        </m:r>
                        <m:r>
                          <a:rPr lang="en-US" sz="3200">
                            <a:latin typeface="Cambria Math" panose="02040503050406030204" pitchFamily="18" charset="0"/>
                            <a:ea typeface="Cambria Math" panose="02040503050406030204" pitchFamily="18" charset="0"/>
                          </a:rPr>
                          <m:t> </m:t>
                        </m:r>
                        <m:r>
                          <m:rPr>
                            <m:sty m:val="p"/>
                          </m:rPr>
                          <a:rPr lang="en-US" sz="3200">
                            <a:latin typeface="Cambria Math" panose="02040503050406030204" pitchFamily="18" charset="0"/>
                            <a:ea typeface="Cambria Math" panose="02040503050406030204" pitchFamily="18" charset="0"/>
                          </a:rPr>
                          <m:t>length</m:t>
                        </m:r>
                        <m:r>
                          <a:rPr lang="en-US" sz="3200" i="1">
                            <a:latin typeface="Cambria Math" panose="02040503050406030204" pitchFamily="18" charset="0"/>
                            <a:ea typeface="Cambria Math" panose="02040503050406030204" pitchFamily="18" charset="0"/>
                          </a:rPr>
                          <m:t> </m:t>
                        </m:r>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𝑛</m:t>
                            </m:r>
                          </m:num>
                          <m:den>
                            <m:r>
                              <a:rPr lang="en-US" sz="3200" i="1">
                                <a:latin typeface="Cambria Math" panose="02040503050406030204" pitchFamily="18" charset="0"/>
                                <a:ea typeface="Cambria Math" panose="02040503050406030204" pitchFamily="18" charset="0"/>
                              </a:rPr>
                              <m:t>4</m:t>
                            </m:r>
                          </m:den>
                        </m:f>
                        <m:r>
                          <a:rPr lang="en-US" sz="3200" i="1">
                            <a:latin typeface="Cambria Math" panose="02040503050406030204" pitchFamily="18" charset="0"/>
                            <a:ea typeface="Cambria Math" panose="02040503050406030204" pitchFamily="18" charset="0"/>
                          </a:rPr>
                          <m:t> </m:t>
                        </m:r>
                        <m:r>
                          <m:rPr>
                            <m:sty m:val="p"/>
                          </m:rPr>
                          <a:rPr lang="en-US" sz="3200">
                            <a:latin typeface="Cambria Math" panose="02040503050406030204" pitchFamily="18" charset="0"/>
                            <a:ea typeface="Cambria Math" panose="02040503050406030204" pitchFamily="18" charset="0"/>
                          </a:rPr>
                          <m:t>with</m:t>
                        </m:r>
                        <m:r>
                          <a:rPr lang="en-US" sz="3200">
                            <a:latin typeface="Cambria Math" panose="02040503050406030204" pitchFamily="18" charset="0"/>
                            <a:ea typeface="Cambria Math" panose="02040503050406030204" pitchFamily="18" charset="0"/>
                          </a:rPr>
                          <m:t> </m:t>
                        </m:r>
                        <m:r>
                          <m:rPr>
                            <m:sty m:val="p"/>
                          </m:rPr>
                          <a:rPr lang="en-US" sz="3200">
                            <a:latin typeface="Cambria Math" panose="02040503050406030204" pitchFamily="18" charset="0"/>
                            <a:ea typeface="Cambria Math" panose="02040503050406030204" pitchFamily="18" charset="0"/>
                          </a:rPr>
                          <m:t>weight</m:t>
                        </m:r>
                        <m:r>
                          <a:rPr lang="en-US"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𝑑</m:t>
                        </m:r>
                      </m:e>
                    </m:d>
                  </m:oMath>
                </a14:m>
                <a:endParaRPr lang="en-US" sz="3200" dirty="0"/>
              </a:p>
              <a:p>
                <a:pPr>
                  <a:buFont typeface="Wingdings" panose="05000000000000000000" pitchFamily="2" charset="2"/>
                  <a:buChar char="v"/>
                </a:pPr>
                <a:r>
                  <a:rPr lang="en-US" sz="3200" dirty="0"/>
                  <a:t> Take </a:t>
                </a:r>
                <a14:m>
                  <m:oMath xmlns:m="http://schemas.openxmlformats.org/officeDocument/2006/math">
                    <m:r>
                      <a:rPr lang="en-US" sz="3200" i="1">
                        <a:latin typeface="Cambria Math" panose="02040503050406030204" pitchFamily="18" charset="0"/>
                      </a:rPr>
                      <m:t>𝑦</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𝑌</m:t>
                    </m:r>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r>
                          <m:rPr>
                            <m:sty m:val="p"/>
                          </m:rPr>
                          <a:rPr lang="en-US" sz="3200">
                            <a:latin typeface="Cambria Math" panose="02040503050406030204" pitchFamily="18" charset="0"/>
                            <a:ea typeface="Cambria Math" panose="02040503050406030204" pitchFamily="18" charset="0"/>
                          </a:rPr>
                          <m:t>y</m:t>
                        </m:r>
                        <m:r>
                          <a:rPr lang="en-US" sz="3200">
                            <a:latin typeface="Cambria Math" panose="02040503050406030204" pitchFamily="18" charset="0"/>
                            <a:ea typeface="Cambria Math" panose="02040503050406030204" pitchFamily="18" charset="0"/>
                          </a:rPr>
                          <m:t> | </m:t>
                        </m:r>
                        <m:r>
                          <m:rPr>
                            <m:sty m:val="p"/>
                          </m:rPr>
                          <a:rPr lang="en-US" sz="3200">
                            <a:solidFill>
                              <a:srgbClr val="00B0F0"/>
                            </a:solidFill>
                            <a:latin typeface="Cambria Math" panose="02040503050406030204" pitchFamily="18" charset="0"/>
                            <a:ea typeface="Cambria Math" panose="02040503050406030204" pitchFamily="18" charset="0"/>
                          </a:rPr>
                          <m:t>HAM</m:t>
                        </m:r>
                        <m:d>
                          <m:dPr>
                            <m:ctrlPr>
                              <a:rPr lang="en-US" sz="3200" i="1">
                                <a:solidFill>
                                  <a:srgbClr val="00B0F0"/>
                                </a:solidFill>
                                <a:latin typeface="Cambria Math" panose="02040503050406030204" pitchFamily="18" charset="0"/>
                                <a:ea typeface="Cambria Math" panose="02040503050406030204" pitchFamily="18" charset="0"/>
                              </a:rPr>
                            </m:ctrlPr>
                          </m:dPr>
                          <m:e>
                            <m:r>
                              <a:rPr lang="en-US" sz="3200" i="1">
                                <a:solidFill>
                                  <a:srgbClr val="00B0F0"/>
                                </a:solidFill>
                                <a:latin typeface="Cambria Math" panose="02040503050406030204" pitchFamily="18" charset="0"/>
                                <a:ea typeface="Cambria Math" panose="02040503050406030204" pitchFamily="18" charset="0"/>
                              </a:rPr>
                              <m:t>𝑥</m:t>
                            </m:r>
                            <m:r>
                              <a:rPr lang="en-US" sz="3200" i="1">
                                <a:solidFill>
                                  <a:srgbClr val="00B0F0"/>
                                </a:solidFill>
                                <a:latin typeface="Cambria Math" panose="02040503050406030204" pitchFamily="18" charset="0"/>
                                <a:ea typeface="Cambria Math" panose="02040503050406030204" pitchFamily="18" charset="0"/>
                              </a:rPr>
                              <m:t>,</m:t>
                            </m:r>
                            <m:r>
                              <a:rPr lang="en-US" sz="3200" i="1">
                                <a:solidFill>
                                  <a:srgbClr val="00B0F0"/>
                                </a:solidFill>
                                <a:latin typeface="Cambria Math" panose="02040503050406030204" pitchFamily="18" charset="0"/>
                                <a:ea typeface="Cambria Math" panose="02040503050406030204" pitchFamily="18" charset="0"/>
                              </a:rPr>
                              <m:t>𝑦</m:t>
                            </m:r>
                          </m:e>
                        </m:d>
                        <m:r>
                          <a:rPr lang="en-US" sz="3200">
                            <a:solidFill>
                              <a:srgbClr val="00B0F0"/>
                            </a:solidFill>
                            <a:latin typeface="Cambria Math" panose="02040503050406030204" pitchFamily="18" charset="0"/>
                            <a:ea typeface="Cambria Math" panose="02040503050406030204" pitchFamily="18" charset="0"/>
                          </a:rPr>
                          <m:t>=</m:t>
                        </m:r>
                        <m:r>
                          <a:rPr lang="en-US" sz="3200" i="1">
                            <a:solidFill>
                              <a:srgbClr val="00B0F0"/>
                            </a:solidFill>
                            <a:latin typeface="Cambria Math" panose="02040503050406030204" pitchFamily="18" charset="0"/>
                            <a:ea typeface="Cambria Math" panose="02040503050406030204" pitchFamily="18" charset="0"/>
                          </a:rPr>
                          <m:t>𝑑</m:t>
                        </m:r>
                        <m:r>
                          <a:rPr lang="en-US" sz="3200">
                            <a:solidFill>
                              <a:srgbClr val="00B0F0"/>
                            </a:solidFill>
                            <a:latin typeface="Cambria Math" panose="02040503050406030204" pitchFamily="18" charset="0"/>
                            <a:ea typeface="Cambria Math" panose="02040503050406030204" pitchFamily="18" charset="0"/>
                          </a:rPr>
                          <m:t> </m:t>
                        </m:r>
                        <m:r>
                          <m:rPr>
                            <m:sty m:val="p"/>
                          </m:rPr>
                          <a:rPr lang="en-US" sz="3200">
                            <a:latin typeface="Cambria Math" panose="02040503050406030204" pitchFamily="18" charset="0"/>
                            <a:ea typeface="Cambria Math" panose="02040503050406030204" pitchFamily="18" charset="0"/>
                          </a:rPr>
                          <m:t>or</m:t>
                        </m:r>
                        <m:r>
                          <a:rPr lang="en-US" sz="3200">
                            <a:latin typeface="Cambria Math" panose="02040503050406030204" pitchFamily="18" charset="0"/>
                            <a:ea typeface="Cambria Math" panose="02040503050406030204" pitchFamily="18" charset="0"/>
                          </a:rPr>
                          <m:t> </m:t>
                        </m:r>
                        <m:r>
                          <m:rPr>
                            <m:sty m:val="p"/>
                          </m:rPr>
                          <a:rPr lang="en-US" sz="3200">
                            <a:solidFill>
                              <a:srgbClr val="00B0F0"/>
                            </a:solidFill>
                            <a:latin typeface="Cambria Math" panose="02040503050406030204" pitchFamily="18" charset="0"/>
                            <a:ea typeface="Cambria Math" panose="02040503050406030204" pitchFamily="18" charset="0"/>
                          </a:rPr>
                          <m:t>HAM</m:t>
                        </m:r>
                        <m:d>
                          <m:dPr>
                            <m:ctrlPr>
                              <a:rPr lang="en-US" sz="3200" i="1">
                                <a:solidFill>
                                  <a:srgbClr val="00B0F0"/>
                                </a:solidFill>
                                <a:latin typeface="Cambria Math" panose="02040503050406030204" pitchFamily="18" charset="0"/>
                                <a:ea typeface="Cambria Math" panose="02040503050406030204" pitchFamily="18" charset="0"/>
                              </a:rPr>
                            </m:ctrlPr>
                          </m:dPr>
                          <m:e>
                            <m:r>
                              <a:rPr lang="en-US" sz="3200" i="1">
                                <a:solidFill>
                                  <a:srgbClr val="00B0F0"/>
                                </a:solidFill>
                                <a:latin typeface="Cambria Math" panose="02040503050406030204" pitchFamily="18" charset="0"/>
                                <a:ea typeface="Cambria Math" panose="02040503050406030204" pitchFamily="18" charset="0"/>
                              </a:rPr>
                              <m:t>𝑥</m:t>
                            </m:r>
                            <m:r>
                              <a:rPr lang="en-US" sz="3200" i="1">
                                <a:solidFill>
                                  <a:srgbClr val="00B0F0"/>
                                </a:solidFill>
                                <a:latin typeface="Cambria Math" panose="02040503050406030204" pitchFamily="18" charset="0"/>
                                <a:ea typeface="Cambria Math" panose="02040503050406030204" pitchFamily="18" charset="0"/>
                              </a:rPr>
                              <m:t>,</m:t>
                            </m:r>
                            <m:r>
                              <a:rPr lang="en-US" sz="3200" i="1">
                                <a:solidFill>
                                  <a:srgbClr val="00B0F0"/>
                                </a:solidFill>
                                <a:latin typeface="Cambria Math" panose="02040503050406030204" pitchFamily="18" charset="0"/>
                                <a:ea typeface="Cambria Math" panose="02040503050406030204" pitchFamily="18" charset="0"/>
                              </a:rPr>
                              <m:t>𝑦</m:t>
                            </m:r>
                          </m:e>
                        </m:d>
                        <m:r>
                          <a:rPr lang="en-US" sz="3200">
                            <a:solidFill>
                              <a:srgbClr val="00B0F0"/>
                            </a:solidFill>
                            <a:latin typeface="Cambria Math" panose="02040503050406030204" pitchFamily="18" charset="0"/>
                            <a:ea typeface="Cambria Math" panose="02040503050406030204" pitchFamily="18" charset="0"/>
                          </a:rPr>
                          <m:t>=</m:t>
                        </m:r>
                        <m:r>
                          <a:rPr lang="en-US" sz="3200" i="1">
                            <a:solidFill>
                              <a:srgbClr val="00B0F0"/>
                            </a:solidFill>
                            <a:latin typeface="Cambria Math" panose="02040503050406030204" pitchFamily="18" charset="0"/>
                            <a:ea typeface="Cambria Math" panose="02040503050406030204" pitchFamily="18" charset="0"/>
                          </a:rPr>
                          <m:t>𝑑</m:t>
                        </m:r>
                        <m:r>
                          <a:rPr lang="en-US" sz="3200" i="1">
                            <a:solidFill>
                              <a:srgbClr val="00B0F0"/>
                            </a:solidFill>
                            <a:latin typeface="Cambria Math" panose="02040503050406030204" pitchFamily="18" charset="0"/>
                            <a:ea typeface="Cambria Math" panose="02040503050406030204" pitchFamily="18" charset="0"/>
                          </a:rPr>
                          <m:t>+1</m:t>
                        </m:r>
                      </m:e>
                    </m:d>
                  </m:oMath>
                </a14:m>
                <a:endParaRPr lang="en-US" sz="3200" dirty="0"/>
              </a:p>
              <a:p>
                <a:pPr>
                  <a:buFont typeface="Wingdings" panose="05000000000000000000" pitchFamily="2" charset="2"/>
                  <a:buChar char="v"/>
                </a:pPr>
                <a:r>
                  <a:rPr lang="en-US" sz="3200" dirty="0"/>
                  <a:t> Cannot differentiate whether </a:t>
                </a:r>
                <a14:m>
                  <m:oMath xmlns:m="http://schemas.openxmlformats.org/officeDocument/2006/math">
                    <m:r>
                      <m:rPr>
                        <m:sty m:val="p"/>
                      </m:rPr>
                      <a:rPr lang="en-US" sz="3200">
                        <a:solidFill>
                          <a:srgbClr val="00B0F0"/>
                        </a:solidFill>
                        <a:latin typeface="Cambria Math" panose="02040503050406030204" pitchFamily="18" charset="0"/>
                      </a:rPr>
                      <m:t>HAM</m:t>
                    </m:r>
                    <m:d>
                      <m:dPr>
                        <m:ctrlPr>
                          <a:rPr lang="en-US" sz="3200" i="1">
                            <a:solidFill>
                              <a:srgbClr val="00B0F0"/>
                            </a:solidFill>
                            <a:latin typeface="Cambria Math" panose="02040503050406030204" pitchFamily="18" charset="0"/>
                          </a:rPr>
                        </m:ctrlPr>
                      </m:dPr>
                      <m:e>
                        <m:r>
                          <a:rPr lang="en-US" sz="3200" i="1">
                            <a:solidFill>
                              <a:srgbClr val="00B0F0"/>
                            </a:solidFill>
                            <a:latin typeface="Cambria Math" panose="02040503050406030204" pitchFamily="18" charset="0"/>
                          </a:rPr>
                          <m:t>𝑥</m:t>
                        </m:r>
                        <m:r>
                          <a:rPr lang="en-US" sz="3200" i="1">
                            <a:solidFill>
                              <a:srgbClr val="00B0F0"/>
                            </a:solidFill>
                            <a:latin typeface="Cambria Math" panose="02040503050406030204" pitchFamily="18" charset="0"/>
                          </a:rPr>
                          <m:t>,</m:t>
                        </m:r>
                        <m:r>
                          <a:rPr lang="en-US" sz="3200" i="1">
                            <a:solidFill>
                              <a:srgbClr val="00B0F0"/>
                            </a:solidFill>
                            <a:latin typeface="Cambria Math" panose="02040503050406030204" pitchFamily="18" charset="0"/>
                          </a:rPr>
                          <m:t>𝑦</m:t>
                        </m:r>
                      </m:e>
                    </m:d>
                    <m:r>
                      <a:rPr lang="en-US" sz="3200" i="1">
                        <a:solidFill>
                          <a:srgbClr val="00B0F0"/>
                        </a:solidFill>
                        <a:latin typeface="Cambria Math" panose="02040503050406030204" pitchFamily="18" charset="0"/>
                      </a:rPr>
                      <m:t>≤</m:t>
                    </m:r>
                    <m:r>
                      <a:rPr lang="en-US" sz="3200" i="1">
                        <a:solidFill>
                          <a:srgbClr val="00B0F0"/>
                        </a:solidFill>
                        <a:latin typeface="Cambria Math" panose="02040503050406030204" pitchFamily="18" charset="0"/>
                      </a:rPr>
                      <m:t>𝑑</m:t>
                    </m:r>
                  </m:oMath>
                </a14:m>
                <a:r>
                  <a:rPr lang="en-US" sz="3200" dirty="0">
                    <a:solidFill>
                      <a:srgbClr val="00B0F0"/>
                    </a:solidFill>
                  </a:rPr>
                  <a:t> </a:t>
                </a:r>
                <a:r>
                  <a:rPr lang="en-US" sz="3200" dirty="0"/>
                  <a:t>or </a:t>
                </a:r>
                <a14:m>
                  <m:oMath xmlns:m="http://schemas.openxmlformats.org/officeDocument/2006/math">
                    <m:r>
                      <m:rPr>
                        <m:sty m:val="p"/>
                      </m:rPr>
                      <a:rPr lang="en-US" sz="3200">
                        <a:solidFill>
                          <a:srgbClr val="00B0F0"/>
                        </a:solidFill>
                        <a:latin typeface="Cambria Math" panose="02040503050406030204" pitchFamily="18" charset="0"/>
                      </a:rPr>
                      <m:t>HAM</m:t>
                    </m:r>
                    <m:d>
                      <m:dPr>
                        <m:ctrlPr>
                          <a:rPr lang="en-US" sz="3200" i="1">
                            <a:solidFill>
                              <a:srgbClr val="00B0F0"/>
                            </a:solidFill>
                            <a:latin typeface="Cambria Math" panose="02040503050406030204" pitchFamily="18" charset="0"/>
                          </a:rPr>
                        </m:ctrlPr>
                      </m:dPr>
                      <m:e>
                        <m:r>
                          <a:rPr lang="en-US" sz="3200" i="1">
                            <a:solidFill>
                              <a:srgbClr val="00B0F0"/>
                            </a:solidFill>
                            <a:latin typeface="Cambria Math" panose="02040503050406030204" pitchFamily="18" charset="0"/>
                          </a:rPr>
                          <m:t>𝑥</m:t>
                        </m:r>
                        <m:r>
                          <a:rPr lang="en-US" sz="3200" i="1">
                            <a:solidFill>
                              <a:srgbClr val="00B0F0"/>
                            </a:solidFill>
                            <a:latin typeface="Cambria Math" panose="02040503050406030204" pitchFamily="18" charset="0"/>
                          </a:rPr>
                          <m:t>,</m:t>
                        </m:r>
                        <m:r>
                          <a:rPr lang="en-US" sz="3200" i="1">
                            <a:solidFill>
                              <a:srgbClr val="00B0F0"/>
                            </a:solidFill>
                            <a:latin typeface="Cambria Math" panose="02040503050406030204" pitchFamily="18" charset="0"/>
                          </a:rPr>
                          <m:t>𝑦</m:t>
                        </m:r>
                      </m:e>
                    </m:d>
                    <m:r>
                      <a:rPr lang="en-US" sz="3200" i="1">
                        <a:solidFill>
                          <a:srgbClr val="00B0F0"/>
                        </a:solidFill>
                        <a:latin typeface="Cambria Math" panose="02040503050406030204" pitchFamily="18" charset="0"/>
                      </a:rPr>
                      <m:t>&gt;</m:t>
                    </m:r>
                    <m:r>
                      <a:rPr lang="en-US" sz="3200" i="1">
                        <a:solidFill>
                          <a:srgbClr val="00B0F0"/>
                        </a:solidFill>
                        <a:latin typeface="Cambria Math" panose="02040503050406030204" pitchFamily="18" charset="0"/>
                      </a:rPr>
                      <m:t>𝑑</m:t>
                    </m:r>
                  </m:oMath>
                </a14:m>
                <a:r>
                  <a:rPr lang="en-US" sz="3200" dirty="0">
                    <a:solidFill>
                      <a:srgbClr val="00B0F0"/>
                    </a:solidFill>
                  </a:rPr>
                  <a:t> </a:t>
                </a:r>
                <a:r>
                  <a:rPr lang="en-US" sz="3200" dirty="0"/>
                  <a:t>in </a:t>
                </a:r>
                <a14:m>
                  <m:oMath xmlns:m="http://schemas.openxmlformats.org/officeDocument/2006/math">
                    <m:r>
                      <a:rPr lang="en-US" sz="3200" i="1">
                        <a:solidFill>
                          <a:srgbClr val="C00000"/>
                        </a:solidFill>
                        <a:latin typeface="Cambria Math" panose="02040503050406030204" pitchFamily="18" charset="0"/>
                      </a:rPr>
                      <m:t>𝑜</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𝑑</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e>
                    </m:func>
                  </m:oMath>
                </a14:m>
                <a:r>
                  <a:rPr lang="en-US" sz="3200" dirty="0"/>
                  <a:t> space!</a:t>
                </a:r>
              </a:p>
              <a:p>
                <a:pPr>
                  <a:buFont typeface="Wingdings" panose="05000000000000000000" pitchFamily="2" charset="2"/>
                  <a:buChar char="v"/>
                </a:pPr>
                <a:r>
                  <a:rPr lang="en-US" sz="3200" dirty="0"/>
                  <a:t> Define </a:t>
                </a:r>
                <a14:m>
                  <m:oMath xmlns:m="http://schemas.openxmlformats.org/officeDocument/2006/math">
                    <m:r>
                      <a:rPr lang="en-US" sz="3200" i="1">
                        <a:solidFill>
                          <a:srgbClr val="7030A0"/>
                        </a:solidFill>
                        <a:latin typeface="Cambria Math" panose="02040503050406030204" pitchFamily="18" charset="0"/>
                      </a:rPr>
                      <m:t>𝑠</m:t>
                    </m:r>
                    <m:d>
                      <m:dPr>
                        <m:ctrlPr>
                          <a:rPr lang="en-US" sz="3200" i="1">
                            <a:solidFill>
                              <a:srgbClr val="7030A0"/>
                            </a:solidFill>
                            <a:latin typeface="Cambria Math" panose="02040503050406030204" pitchFamily="18" charset="0"/>
                          </a:rPr>
                        </m:ctrlPr>
                      </m:dPr>
                      <m:e>
                        <m:r>
                          <a:rPr lang="en-US" sz="3200" i="1">
                            <a:solidFill>
                              <a:srgbClr val="7030A0"/>
                            </a:solidFill>
                            <a:latin typeface="Cambria Math" panose="02040503050406030204" pitchFamily="18" charset="0"/>
                          </a:rPr>
                          <m:t>𝑥</m:t>
                        </m:r>
                        <m:r>
                          <a:rPr lang="en-US" sz="3200" i="1">
                            <a:solidFill>
                              <a:srgbClr val="7030A0"/>
                            </a:solidFill>
                            <a:latin typeface="Cambria Math" panose="02040503050406030204" pitchFamily="18" charset="0"/>
                          </a:rPr>
                          <m:t>,</m:t>
                        </m:r>
                        <m:r>
                          <a:rPr lang="en-US" sz="3200" i="1">
                            <a:solidFill>
                              <a:srgbClr val="7030A0"/>
                            </a:solidFill>
                            <a:latin typeface="Cambria Math" panose="02040503050406030204" pitchFamily="18" charset="0"/>
                          </a:rPr>
                          <m:t>𝑦</m:t>
                        </m:r>
                      </m:e>
                    </m:d>
                    <m:r>
                      <a:rPr lang="en-US" sz="3200" i="1">
                        <a:solidFill>
                          <a:srgbClr val="7030A0"/>
                        </a:solidFill>
                        <a:latin typeface="Cambria Math" panose="02040503050406030204" pitchFamily="18" charset="0"/>
                      </a:rPr>
                      <m:t>=</m:t>
                    </m:r>
                    <m:sSup>
                      <m:sSupPr>
                        <m:ctrlPr>
                          <a:rPr lang="en-US" sz="3200" i="1">
                            <a:solidFill>
                              <a:srgbClr val="7030A0"/>
                            </a:solidFill>
                            <a:latin typeface="Cambria Math" panose="02040503050406030204" pitchFamily="18" charset="0"/>
                          </a:rPr>
                        </m:ctrlPr>
                      </m:sSupPr>
                      <m:e>
                        <m:r>
                          <a:rPr lang="en-US" sz="3200" i="1">
                            <a:solidFill>
                              <a:srgbClr val="7030A0"/>
                            </a:solidFill>
                            <a:latin typeface="Cambria Math" panose="02040503050406030204" pitchFamily="18" charset="0"/>
                          </a:rPr>
                          <m:t>𝜈</m:t>
                        </m:r>
                      </m:e>
                      <m:sup>
                        <m:r>
                          <a:rPr lang="en-US" sz="3200" i="1">
                            <a:solidFill>
                              <a:srgbClr val="7030A0"/>
                            </a:solidFill>
                            <a:latin typeface="Cambria Math" panose="02040503050406030204" pitchFamily="18" charset="0"/>
                          </a:rPr>
                          <m:t>𝑅</m:t>
                        </m:r>
                      </m:sup>
                    </m:sSup>
                    <m:r>
                      <a:rPr lang="en-US" sz="3200" i="1">
                        <a:solidFill>
                          <a:srgbClr val="7030A0"/>
                        </a:solidFill>
                        <a:latin typeface="Cambria Math" panose="02040503050406030204" pitchFamily="18" charset="0"/>
                      </a:rPr>
                      <m:t>𝑥</m:t>
                    </m:r>
                    <m:sSup>
                      <m:sSupPr>
                        <m:ctrlPr>
                          <a:rPr lang="en-US" sz="3200" i="1">
                            <a:solidFill>
                              <a:srgbClr val="7030A0"/>
                            </a:solidFill>
                            <a:latin typeface="Cambria Math" panose="02040503050406030204" pitchFamily="18" charset="0"/>
                          </a:rPr>
                        </m:ctrlPr>
                      </m:sSupPr>
                      <m:e>
                        <m:r>
                          <a:rPr lang="en-US" sz="3200" i="1">
                            <a:solidFill>
                              <a:srgbClr val="7030A0"/>
                            </a:solidFill>
                            <a:latin typeface="Cambria Math" panose="02040503050406030204" pitchFamily="18" charset="0"/>
                          </a:rPr>
                          <m:t>𝑦</m:t>
                        </m:r>
                      </m:e>
                      <m:sup>
                        <m:r>
                          <a:rPr lang="en-US" sz="3200" i="1">
                            <a:solidFill>
                              <a:srgbClr val="7030A0"/>
                            </a:solidFill>
                            <a:latin typeface="Cambria Math" panose="02040503050406030204" pitchFamily="18" charset="0"/>
                          </a:rPr>
                          <m:t>𝑅</m:t>
                        </m:r>
                      </m:sup>
                    </m:sSup>
                    <m:r>
                      <a:rPr lang="en-US" sz="3200" i="1">
                        <a:solidFill>
                          <a:srgbClr val="7030A0"/>
                        </a:solidFill>
                        <a:latin typeface="Cambria Math" panose="02040503050406030204" pitchFamily="18" charset="0"/>
                      </a:rPr>
                      <m:t>𝜈</m:t>
                    </m:r>
                  </m:oMath>
                </a14:m>
                <a:r>
                  <a:rPr lang="en-US" sz="3200" dirty="0"/>
                  <a:t>, where </a:t>
                </a:r>
                <a14:m>
                  <m:oMath xmlns:m="http://schemas.openxmlformats.org/officeDocument/2006/math">
                    <m:r>
                      <a:rPr lang="en-US" sz="3200" i="1">
                        <a:latin typeface="Cambria Math" panose="02040503050406030204" pitchFamily="18" charset="0"/>
                      </a:rPr>
                      <m:t>𝜈</m:t>
                    </m:r>
                  </m:oMath>
                </a14:m>
                <a:r>
                  <a:rPr lang="en-US" sz="3200" dirty="0"/>
                  <a:t> is the prefix of </a:t>
                </a:r>
                <a14:m>
                  <m:oMath xmlns:m="http://schemas.openxmlformats.org/officeDocument/2006/math">
                    <m:r>
                      <a:rPr lang="en-US" sz="3200" i="1">
                        <a:latin typeface="Cambria Math" panose="02040503050406030204" pitchFamily="18" charset="0"/>
                      </a:rPr>
                      <m:t>10110011100011110000…=</m:t>
                    </m:r>
                    <m:sSup>
                      <m:sSupPr>
                        <m:ctrlPr>
                          <a:rPr lang="en-US" sz="3200" i="1">
                            <a:latin typeface="Cambria Math" panose="02040503050406030204" pitchFamily="18" charset="0"/>
                          </a:rPr>
                        </m:ctrlPr>
                      </m:sSupPr>
                      <m:e>
                        <m:r>
                          <a:rPr lang="en-US" sz="3200" i="1">
                            <a:latin typeface="Cambria Math" panose="02040503050406030204" pitchFamily="18" charset="0"/>
                          </a:rPr>
                          <m:t>1</m:t>
                        </m:r>
                      </m:e>
                      <m:sup>
                        <m:r>
                          <a:rPr lang="en-US" sz="3200" i="1">
                            <a:latin typeface="Cambria Math" panose="02040503050406030204" pitchFamily="18" charset="0"/>
                          </a:rPr>
                          <m:t>1</m:t>
                        </m:r>
                      </m:sup>
                    </m:sSup>
                    <m:sSup>
                      <m:sSupPr>
                        <m:ctrlPr>
                          <a:rPr lang="en-US" sz="3200" i="1">
                            <a:latin typeface="Cambria Math" panose="02040503050406030204" pitchFamily="18" charset="0"/>
                          </a:rPr>
                        </m:ctrlPr>
                      </m:sSupPr>
                      <m:e>
                        <m:r>
                          <a:rPr lang="en-US" sz="3200" i="1">
                            <a:latin typeface="Cambria Math" panose="02040503050406030204" pitchFamily="18" charset="0"/>
                          </a:rPr>
                          <m:t>0</m:t>
                        </m:r>
                      </m:e>
                      <m:sup>
                        <m:r>
                          <a:rPr lang="en-US" sz="3200" i="1">
                            <a:latin typeface="Cambria Math" panose="02040503050406030204" pitchFamily="18" charset="0"/>
                          </a:rPr>
                          <m:t>1</m:t>
                        </m:r>
                      </m:sup>
                    </m:sSup>
                    <m:sSup>
                      <m:sSupPr>
                        <m:ctrlPr>
                          <a:rPr lang="en-US" sz="3200" i="1">
                            <a:latin typeface="Cambria Math" panose="02040503050406030204" pitchFamily="18" charset="0"/>
                          </a:rPr>
                        </m:ctrlPr>
                      </m:sSupPr>
                      <m:e>
                        <m:r>
                          <a:rPr lang="en-US" sz="3200" i="1">
                            <a:latin typeface="Cambria Math" panose="02040503050406030204" pitchFamily="18" charset="0"/>
                          </a:rPr>
                          <m:t>1</m:t>
                        </m:r>
                      </m:e>
                      <m:sup>
                        <m:r>
                          <a:rPr lang="en-US" sz="3200" i="1">
                            <a:latin typeface="Cambria Math" panose="02040503050406030204" pitchFamily="18" charset="0"/>
                          </a:rPr>
                          <m:t>2</m:t>
                        </m:r>
                      </m:sup>
                    </m:sSup>
                    <m:sSup>
                      <m:sSupPr>
                        <m:ctrlPr>
                          <a:rPr lang="en-US" sz="3200" i="1">
                            <a:latin typeface="Cambria Math" panose="02040503050406030204" pitchFamily="18" charset="0"/>
                          </a:rPr>
                        </m:ctrlPr>
                      </m:sSupPr>
                      <m:e>
                        <m:r>
                          <a:rPr lang="en-US" sz="3200" i="1">
                            <a:latin typeface="Cambria Math" panose="02040503050406030204" pitchFamily="18" charset="0"/>
                          </a:rPr>
                          <m:t>0</m:t>
                        </m:r>
                      </m:e>
                      <m:sup>
                        <m:r>
                          <a:rPr lang="en-US" sz="3200" i="1">
                            <a:latin typeface="Cambria Math" panose="02040503050406030204" pitchFamily="18" charset="0"/>
                          </a:rPr>
                          <m:t>2</m:t>
                        </m:r>
                      </m:sup>
                    </m:sSup>
                    <m:r>
                      <a:rPr lang="en-US" sz="3200" i="1">
                        <a:latin typeface="Cambria Math" panose="02040503050406030204" pitchFamily="18" charset="0"/>
                      </a:rPr>
                      <m:t>…</m:t>
                    </m:r>
                  </m:oMath>
                </a14:m>
                <a:r>
                  <a:rPr lang="en-US" sz="3200" dirty="0"/>
                  <a:t> of length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𝑛</m:t>
                        </m:r>
                      </m:num>
                      <m:den>
                        <m:r>
                          <a:rPr lang="en-US" sz="3200" i="1">
                            <a:latin typeface="Cambria Math" panose="02040503050406030204" pitchFamily="18" charset="0"/>
                          </a:rPr>
                          <m:t>4</m:t>
                        </m:r>
                      </m:den>
                    </m:f>
                  </m:oMath>
                </a14:m>
                <a:r>
                  <a:rPr lang="en-US" sz="3200" dirty="0"/>
                  <a:t> (GMSU16). </a:t>
                </a:r>
              </a:p>
              <a:p>
                <a:pPr>
                  <a:buFont typeface="Wingdings" panose="05000000000000000000" pitchFamily="2" charset="2"/>
                  <a:buChar char="v"/>
                </a:pPr>
                <a:endParaRPr lang="en-US" sz="3200" dirty="0"/>
              </a:p>
            </p:txBody>
          </p:sp>
        </mc:Choice>
        <mc:Fallback xmlns="">
          <p:sp>
            <p:nvSpPr>
              <p:cNvPr id="13" name="Rectangle 12"/>
              <p:cNvSpPr>
                <a:spLocks noRot="1" noChangeAspect="1" noMove="1" noResize="1" noEditPoints="1" noAdjustHandles="1" noChangeArrowheads="1" noChangeShapeType="1" noTextEdit="1"/>
              </p:cNvSpPr>
              <p:nvPr/>
            </p:nvSpPr>
            <p:spPr>
              <a:xfrm>
                <a:off x="20880819" y="25705861"/>
                <a:ext cx="9408681" cy="4928400"/>
              </a:xfrm>
              <a:prstGeom prst="rect">
                <a:avLst/>
              </a:prstGeom>
              <a:blipFill>
                <a:blip r:embed="rId21"/>
                <a:stretch>
                  <a:fillRect l="-1425" r="-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p:cNvSpPr/>
              <p:nvPr/>
            </p:nvSpPr>
            <p:spPr>
              <a:xfrm>
                <a:off x="22713663" y="29489399"/>
                <a:ext cx="3746787" cy="309653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YES:</a:t>
                </a:r>
              </a:p>
              <a:p>
                <a:pPr algn="ctr"/>
                <a:r>
                  <a:rPr lang="en-US" sz="2800" dirty="0">
                    <a:solidFill>
                      <a:schemeClr val="tx1"/>
                    </a:solidFill>
                  </a:rPr>
                  <a:t>If</a:t>
                </a:r>
                <a:r>
                  <a:rPr lang="en-US" sz="2800" dirty="0"/>
                  <a:t> </a:t>
                </a:r>
                <a14:m>
                  <m:oMath xmlns:m="http://schemas.openxmlformats.org/officeDocument/2006/math">
                    <m:r>
                      <m:rPr>
                        <m:sty m:val="p"/>
                      </m:rPr>
                      <a:rPr lang="en-US" sz="2800" smtClean="0">
                        <a:solidFill>
                          <a:schemeClr val="bg1"/>
                        </a:solidFill>
                        <a:latin typeface="Cambria Math" panose="02040503050406030204" pitchFamily="18" charset="0"/>
                      </a:rPr>
                      <m:t>HAM</m:t>
                    </m:r>
                    <m:d>
                      <m:dPr>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𝑥</m:t>
                        </m:r>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𝑦</m:t>
                        </m:r>
                      </m:e>
                    </m:d>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𝑑</m:t>
                    </m:r>
                  </m:oMath>
                </a14:m>
                <a:r>
                  <a:rPr lang="en-US" sz="2800" dirty="0">
                    <a:solidFill>
                      <a:schemeClr val="bg1"/>
                    </a:solidFill>
                  </a:rPr>
                  <a:t>, </a:t>
                </a:r>
                <a:r>
                  <a:rPr lang="en-US" sz="2800" dirty="0">
                    <a:solidFill>
                      <a:schemeClr val="tx1"/>
                    </a:solidFill>
                  </a:rPr>
                  <a:t>then the longest </a:t>
                </a:r>
                <a14:m>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𝑑</m:t>
                    </m:r>
                  </m:oMath>
                </a14:m>
                <a:r>
                  <a:rPr lang="en-US" sz="2800" dirty="0">
                    <a:solidFill>
                      <a:schemeClr val="tx1"/>
                    </a:solidFill>
                  </a:rPr>
                  <a:t>-near-palindrome is long</a:t>
                </a:r>
              </a:p>
            </p:txBody>
          </p:sp>
        </mc:Choice>
        <mc:Fallback xmlns="">
          <p:sp>
            <p:nvSpPr>
              <p:cNvPr id="57" name="Oval 56"/>
              <p:cNvSpPr>
                <a:spLocks noRot="1" noChangeAspect="1" noMove="1" noResize="1" noEditPoints="1" noAdjustHandles="1" noChangeArrowheads="1" noChangeShapeType="1" noTextEdit="1"/>
              </p:cNvSpPr>
              <p:nvPr/>
            </p:nvSpPr>
            <p:spPr>
              <a:xfrm>
                <a:off x="22713663" y="29489399"/>
                <a:ext cx="3746787" cy="3096531"/>
              </a:xfrm>
              <a:prstGeom prst="ellipse">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p:cNvSpPr/>
              <p:nvPr/>
            </p:nvSpPr>
            <p:spPr>
              <a:xfrm>
                <a:off x="26484807" y="29489399"/>
                <a:ext cx="3790453" cy="318274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NO:</a:t>
                </a:r>
              </a:p>
              <a:p>
                <a:pPr algn="ctr"/>
                <a:r>
                  <a:rPr lang="en-US" sz="2800" dirty="0">
                    <a:solidFill>
                      <a:schemeClr val="tx1"/>
                    </a:solidFill>
                  </a:rPr>
                  <a:t>If </a:t>
                </a:r>
                <a14:m>
                  <m:oMath xmlns:m="http://schemas.openxmlformats.org/officeDocument/2006/math">
                    <m:r>
                      <m:rPr>
                        <m:sty m:val="p"/>
                      </m:rPr>
                      <a:rPr lang="en-US" sz="2800" smtClean="0">
                        <a:solidFill>
                          <a:schemeClr val="bg1"/>
                        </a:solidFill>
                        <a:latin typeface="Cambria Math" panose="02040503050406030204" pitchFamily="18" charset="0"/>
                      </a:rPr>
                      <m:t>HAM</m:t>
                    </m:r>
                    <m:d>
                      <m:dPr>
                        <m:ctrlPr>
                          <a:rPr lang="en-US" sz="2800" i="1">
                            <a:solidFill>
                              <a:schemeClr val="bg1"/>
                            </a:solidFill>
                            <a:latin typeface="Cambria Math" panose="02040503050406030204" pitchFamily="18" charset="0"/>
                          </a:rPr>
                        </m:ctrlPr>
                      </m:dPr>
                      <m:e>
                        <m:r>
                          <a:rPr lang="en-US" sz="2800" i="1">
                            <a:solidFill>
                              <a:schemeClr val="bg1"/>
                            </a:solidFill>
                            <a:latin typeface="Cambria Math" panose="02040503050406030204" pitchFamily="18" charset="0"/>
                          </a:rPr>
                          <m:t>𝑥</m:t>
                        </m:r>
                        <m:r>
                          <a:rPr lang="en-US" sz="2800" i="1">
                            <a:solidFill>
                              <a:schemeClr val="bg1"/>
                            </a:solidFill>
                            <a:latin typeface="Cambria Math" panose="02040503050406030204" pitchFamily="18" charset="0"/>
                          </a:rPr>
                          <m:t>,</m:t>
                        </m:r>
                        <m:r>
                          <a:rPr lang="en-US" sz="2800" i="1">
                            <a:solidFill>
                              <a:schemeClr val="bg1"/>
                            </a:solidFill>
                            <a:latin typeface="Cambria Math" panose="02040503050406030204" pitchFamily="18" charset="0"/>
                          </a:rPr>
                          <m:t>𝑦</m:t>
                        </m:r>
                      </m:e>
                    </m:d>
                    <m:r>
                      <a:rPr lang="en-US" sz="2800" i="1">
                        <a:solidFill>
                          <a:schemeClr val="bg1"/>
                        </a:solidFill>
                        <a:latin typeface="Cambria Math" panose="02040503050406030204" pitchFamily="18" charset="0"/>
                      </a:rPr>
                      <m:t>&gt;</m:t>
                    </m:r>
                    <m:r>
                      <a:rPr lang="en-US" sz="2800" i="1">
                        <a:solidFill>
                          <a:schemeClr val="bg1"/>
                        </a:solidFill>
                        <a:latin typeface="Cambria Math" panose="02040503050406030204" pitchFamily="18" charset="0"/>
                      </a:rPr>
                      <m:t>𝑑</m:t>
                    </m:r>
                  </m:oMath>
                </a14:m>
                <a:r>
                  <a:rPr lang="en-US" sz="2800" dirty="0">
                    <a:solidFill>
                      <a:schemeClr val="tx1"/>
                    </a:solidFill>
                  </a:rPr>
                  <a:t>, then the longest </a:t>
                </a:r>
                <a14:m>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𝑑</m:t>
                    </m:r>
                  </m:oMath>
                </a14:m>
                <a:r>
                  <a:rPr lang="en-US" sz="2800" dirty="0">
                    <a:solidFill>
                      <a:schemeClr val="tx1"/>
                    </a:solidFill>
                  </a:rPr>
                  <a:t>-near-palindrome is short</a:t>
                </a:r>
              </a:p>
            </p:txBody>
          </p:sp>
        </mc:Choice>
        <mc:Fallback xmlns="">
          <p:sp>
            <p:nvSpPr>
              <p:cNvPr id="58" name="Oval 57"/>
              <p:cNvSpPr>
                <a:spLocks noRot="1" noChangeAspect="1" noMove="1" noResize="1" noEditPoints="1" noAdjustHandles="1" noChangeArrowheads="1" noChangeShapeType="1" noTextEdit="1"/>
              </p:cNvSpPr>
              <p:nvPr/>
            </p:nvSpPr>
            <p:spPr>
              <a:xfrm>
                <a:off x="26484807" y="29489399"/>
                <a:ext cx="3790453" cy="3182749"/>
              </a:xfrm>
              <a:prstGeom prst="ellipse">
                <a:avLst/>
              </a:prstGeom>
              <a:blipFill>
                <a:blip r:embed="rId23"/>
                <a:stretch>
                  <a:fillRect/>
                </a:stretch>
              </a:blipFill>
            </p:spPr>
            <p:txBody>
              <a:bodyPr/>
              <a:lstStyle/>
              <a:p>
                <a:r>
                  <a:rPr lang="en-US">
                    <a:noFill/>
                  </a:rPr>
                  <a:t> </a:t>
                </a:r>
              </a:p>
            </p:txBody>
          </p:sp>
        </mc:Fallback>
      </mc:AlternateContent>
      <p:sp>
        <p:nvSpPr>
          <p:cNvPr id="59" name="Text Placeholder 15"/>
          <p:cNvSpPr>
            <a:spLocks noGrp="1"/>
          </p:cNvSpPr>
          <p:nvPr>
            <p:ph type="body" sz="quarter" idx="25"/>
          </p:nvPr>
        </p:nvSpPr>
        <p:spPr>
          <a:xfrm>
            <a:off x="30889675" y="15582509"/>
            <a:ext cx="9419079" cy="718522"/>
          </a:xfrm>
        </p:spPr>
        <p:txBody>
          <a:bodyPr/>
          <a:lstStyle/>
          <a:p>
            <a:r>
              <a:rPr lang="en-US" dirty="0"/>
              <a:t>THANKS!</a:t>
            </a:r>
          </a:p>
        </p:txBody>
      </p:sp>
      <p:pic>
        <p:nvPicPr>
          <p:cNvPr id="18" name="Picture 17"/>
          <p:cNvPicPr>
            <a:picLocks noChangeAspect="1"/>
          </p:cNvPicPr>
          <p:nvPr/>
        </p:nvPicPr>
        <p:blipFill>
          <a:blip r:embed="rId24"/>
          <a:stretch>
            <a:fillRect/>
          </a:stretch>
        </p:blipFill>
        <p:spPr>
          <a:xfrm>
            <a:off x="33493080" y="16645636"/>
            <a:ext cx="1966046" cy="2397616"/>
          </a:xfrm>
          <a:prstGeom prst="rect">
            <a:avLst/>
          </a:prstGeom>
        </p:spPr>
      </p:pic>
      <mc:AlternateContent xmlns:mc="http://schemas.openxmlformats.org/markup-compatibility/2006">
        <mc:Choice xmlns:a14="http://schemas.microsoft.com/office/drawing/2010/main" Requires="a14">
          <p:sp>
            <p:nvSpPr>
              <p:cNvPr id="60" name="Rectangle 59"/>
              <p:cNvSpPr/>
              <p:nvPr/>
            </p:nvSpPr>
            <p:spPr>
              <a:xfrm>
                <a:off x="30930095" y="20617722"/>
                <a:ext cx="9058061" cy="3539430"/>
              </a:xfrm>
              <a:prstGeom prst="rect">
                <a:avLst/>
              </a:prstGeom>
            </p:spPr>
            <p:txBody>
              <a:bodyPr wrap="square">
                <a:spAutoFit/>
              </a:bodyPr>
              <a:lstStyle/>
              <a:p>
                <a:pPr>
                  <a:buFont typeface="Wingdings" panose="05000000000000000000" pitchFamily="2" charset="2"/>
                  <a:buChar char="v"/>
                </a:pPr>
                <a:r>
                  <a:rPr lang="en-US" sz="3200" dirty="0"/>
                  <a:t> What can we say about these problems with other distance metrics (particularly, edit distance)?</a:t>
                </a:r>
              </a:p>
              <a:p>
                <a:pPr>
                  <a:buFont typeface="Wingdings" panose="05000000000000000000" pitchFamily="2" charset="2"/>
                  <a:buChar char="v"/>
                </a:pPr>
                <a:r>
                  <a:rPr lang="en-US" sz="3200" dirty="0"/>
                  <a:t> Can we improve the space usage? Specifically, the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𝑘</m:t>
                        </m:r>
                      </m:e>
                      <m:sup>
                        <m:r>
                          <a:rPr lang="en-US" sz="3200" i="1">
                            <a:solidFill>
                              <a:srgbClr val="C00000"/>
                            </a:solidFill>
                            <a:latin typeface="Cambria Math" panose="02040503050406030204" pitchFamily="18" charset="0"/>
                          </a:rPr>
                          <m:t>4</m:t>
                        </m:r>
                      </m:sup>
                    </m:sSup>
                  </m:oMath>
                </a14:m>
                <a:r>
                  <a:rPr lang="en-US" sz="3200" dirty="0"/>
                  <a:t> dependence comes from the structural property, which might have room for improvement.</a:t>
                </a:r>
              </a:p>
              <a:p>
                <a:pPr>
                  <a:buFont typeface="Wingdings" panose="05000000000000000000" pitchFamily="2" charset="2"/>
                  <a:buChar char="v"/>
                </a:pPr>
                <a:r>
                  <a:rPr lang="en-US" sz="3200" dirty="0"/>
                  <a:t> What if we allow some special characters, such as wild cards?</a:t>
                </a:r>
              </a:p>
            </p:txBody>
          </p:sp>
        </mc:Choice>
        <mc:Fallback>
          <p:sp>
            <p:nvSpPr>
              <p:cNvPr id="60" name="Rectangle 59"/>
              <p:cNvSpPr>
                <a:spLocks noRot="1" noChangeAspect="1" noMove="1" noResize="1" noEditPoints="1" noAdjustHandles="1" noChangeArrowheads="1" noChangeShapeType="1" noTextEdit="1"/>
              </p:cNvSpPr>
              <p:nvPr/>
            </p:nvSpPr>
            <p:spPr>
              <a:xfrm>
                <a:off x="30930095" y="20617722"/>
                <a:ext cx="9058061" cy="3539430"/>
              </a:xfrm>
              <a:prstGeom prst="rect">
                <a:avLst/>
              </a:prstGeom>
              <a:blipFill>
                <a:blip r:embed="rId25"/>
                <a:stretch>
                  <a:fillRect l="-1750" t="-2238" r="-1615" b="-4647"/>
                </a:stretch>
              </a:blipFill>
            </p:spPr>
            <p:txBody>
              <a:bodyPr/>
              <a:lstStyle/>
              <a:p>
                <a:r>
                  <a:rPr lang="en-US">
                    <a:noFill/>
                  </a:rPr>
                  <a:t> </a:t>
                </a:r>
              </a:p>
            </p:txBody>
          </p:sp>
        </mc:Fallback>
      </mc:AlternateContent>
      <p:pic>
        <p:nvPicPr>
          <p:cNvPr id="11" name="Picture 10"/>
          <p:cNvPicPr>
            <a:picLocks noChangeAspect="1"/>
          </p:cNvPicPr>
          <p:nvPr/>
        </p:nvPicPr>
        <p:blipFill>
          <a:blip r:embed="rId26"/>
          <a:stretch>
            <a:fillRect/>
          </a:stretch>
        </p:blipFill>
        <p:spPr>
          <a:xfrm>
            <a:off x="31696639" y="16644207"/>
            <a:ext cx="1796441" cy="2399045"/>
          </a:xfrm>
          <a:prstGeom prst="rect">
            <a:avLst/>
          </a:prstGeom>
        </p:spPr>
      </p:pic>
      <p:pic>
        <p:nvPicPr>
          <p:cNvPr id="24" name="Picture 23"/>
          <p:cNvPicPr>
            <a:picLocks noChangeAspect="1"/>
          </p:cNvPicPr>
          <p:nvPr/>
        </p:nvPicPr>
        <p:blipFill>
          <a:blip r:embed="rId27"/>
          <a:stretch>
            <a:fillRect/>
          </a:stretch>
        </p:blipFill>
        <p:spPr>
          <a:xfrm>
            <a:off x="35459126" y="16644207"/>
            <a:ext cx="1867827" cy="2399045"/>
          </a:xfrm>
          <a:prstGeom prst="rect">
            <a:avLst/>
          </a:prstGeom>
        </p:spPr>
      </p:pic>
      <p:pic>
        <p:nvPicPr>
          <p:cNvPr id="29" name="Picture 28"/>
          <p:cNvPicPr>
            <a:picLocks noChangeAspect="1"/>
          </p:cNvPicPr>
          <p:nvPr/>
        </p:nvPicPr>
        <p:blipFill>
          <a:blip r:embed="rId28"/>
          <a:stretch>
            <a:fillRect/>
          </a:stretch>
        </p:blipFill>
        <p:spPr>
          <a:xfrm>
            <a:off x="37319362" y="16644207"/>
            <a:ext cx="2445020" cy="2399045"/>
          </a:xfrm>
          <a:prstGeom prst="rect">
            <a:avLst/>
          </a:prstGeom>
        </p:spPr>
      </p:pic>
      <p:sp>
        <p:nvSpPr>
          <p:cNvPr id="47" name="Text Placeholder 15"/>
          <p:cNvSpPr>
            <a:spLocks noGrp="1"/>
          </p:cNvSpPr>
          <p:nvPr>
            <p:ph type="body" sz="quarter" idx="25"/>
          </p:nvPr>
        </p:nvSpPr>
        <p:spPr>
          <a:xfrm>
            <a:off x="31011416" y="10676434"/>
            <a:ext cx="9419079" cy="718522"/>
          </a:xfrm>
        </p:spPr>
        <p:txBody>
          <a:bodyPr/>
          <a:lstStyle/>
          <a:p>
            <a:r>
              <a:rPr lang="en-US" dirty="0"/>
              <a:t>FULL VERSIONS</a:t>
            </a:r>
          </a:p>
        </p:txBody>
      </p:sp>
      <p:sp>
        <p:nvSpPr>
          <p:cNvPr id="30" name="Rectangle 29"/>
          <p:cNvSpPr/>
          <p:nvPr/>
        </p:nvSpPr>
        <p:spPr>
          <a:xfrm>
            <a:off x="30889675" y="11692119"/>
            <a:ext cx="9379831" cy="4524315"/>
          </a:xfrm>
          <a:prstGeom prst="rect">
            <a:avLst/>
          </a:prstGeom>
        </p:spPr>
        <p:txBody>
          <a:bodyPr wrap="square">
            <a:spAutoFit/>
          </a:bodyPr>
          <a:lstStyle/>
          <a:p>
            <a:pPr marL="457200" indent="-457200">
              <a:buFont typeface="Wingdings" panose="05000000000000000000" pitchFamily="2" charset="2"/>
              <a:buChar char="v"/>
            </a:pPr>
            <a:r>
              <a:rPr lang="en-US" sz="3200" dirty="0"/>
              <a:t>[EGSZ17] </a:t>
            </a:r>
            <a:r>
              <a:rPr lang="en-US" sz="3200" dirty="0" err="1"/>
              <a:t>Funda</a:t>
            </a:r>
            <a:r>
              <a:rPr lang="en-US" sz="3200" dirty="0"/>
              <a:t> </a:t>
            </a:r>
            <a:r>
              <a:rPr lang="en-US" sz="3200" dirty="0" err="1"/>
              <a:t>Ergün</a:t>
            </a:r>
            <a:r>
              <a:rPr lang="en-US" sz="3200" dirty="0"/>
              <a:t>, Elena </a:t>
            </a:r>
            <a:r>
              <a:rPr lang="en-US" sz="3200" dirty="0" err="1"/>
              <a:t>Grigorescu</a:t>
            </a:r>
            <a:r>
              <a:rPr lang="en-US" sz="3200" dirty="0"/>
              <a:t>, </a:t>
            </a:r>
            <a:r>
              <a:rPr lang="en-US" sz="3200" dirty="0" err="1"/>
              <a:t>Erfan</a:t>
            </a:r>
            <a:r>
              <a:rPr lang="en-US" sz="3200" dirty="0"/>
              <a:t> </a:t>
            </a:r>
            <a:r>
              <a:rPr lang="en-US" sz="3200" dirty="0" err="1"/>
              <a:t>Sadeqi</a:t>
            </a:r>
            <a:r>
              <a:rPr lang="en-US" sz="3200" dirty="0"/>
              <a:t> </a:t>
            </a:r>
            <a:r>
              <a:rPr lang="en-US" sz="3200" dirty="0" err="1"/>
              <a:t>Azer</a:t>
            </a:r>
            <a:r>
              <a:rPr lang="en-US" sz="3200" dirty="0"/>
              <a:t>, and Samson Zhou. Streaming periodicity with mismatches. RANDOM 2017 (to appear)</a:t>
            </a:r>
          </a:p>
          <a:p>
            <a:pPr marL="457200" indent="-457200">
              <a:buFont typeface="Wingdings" panose="05000000000000000000" pitchFamily="2" charset="2"/>
              <a:buChar char="v"/>
            </a:pPr>
            <a:r>
              <a:rPr lang="en-US" sz="3200" dirty="0"/>
              <a:t>[GSZ17] Elena </a:t>
            </a:r>
            <a:r>
              <a:rPr lang="en-US" sz="3200" dirty="0" err="1"/>
              <a:t>Grigorescu</a:t>
            </a:r>
            <a:r>
              <a:rPr lang="en-US" sz="3200" dirty="0"/>
              <a:t>, </a:t>
            </a:r>
            <a:r>
              <a:rPr lang="en-US" sz="3200" dirty="0" err="1"/>
              <a:t>Erfan</a:t>
            </a:r>
            <a:r>
              <a:rPr lang="en-US" sz="3200" dirty="0"/>
              <a:t> </a:t>
            </a:r>
            <a:r>
              <a:rPr lang="en-US" sz="3200" dirty="0" err="1"/>
              <a:t>Sadeqi</a:t>
            </a:r>
            <a:r>
              <a:rPr lang="en-US" sz="3200" dirty="0"/>
              <a:t> </a:t>
            </a:r>
            <a:r>
              <a:rPr lang="en-US" sz="3200" dirty="0" err="1"/>
              <a:t>Azer</a:t>
            </a:r>
            <a:r>
              <a:rPr lang="en-US" sz="3200" dirty="0"/>
              <a:t>, and Samson Zhou. Streaming for </a:t>
            </a:r>
            <a:r>
              <a:rPr lang="en-US" sz="3200" dirty="0" err="1"/>
              <a:t>Aibohphobes</a:t>
            </a:r>
            <a:r>
              <a:rPr lang="en-US" sz="3200" dirty="0"/>
              <a:t>: Longest Palindrome with Mismatches.</a:t>
            </a:r>
          </a:p>
          <a:p>
            <a:pPr marL="457200" indent="-457200">
              <a:buFont typeface="Wingdings" panose="05000000000000000000" pitchFamily="2" charset="2"/>
              <a:buChar char="v"/>
            </a:pPr>
            <a:endParaRPr lang="en-US" sz="3200" dirty="0">
              <a:solidFill>
                <a:srgbClr val="002060"/>
              </a:solidFill>
            </a:endParaRPr>
          </a:p>
          <a:p>
            <a:pPr marL="457200" indent="-457200">
              <a:buFont typeface="Wingdings" panose="05000000000000000000" pitchFamily="2" charset="2"/>
              <a:buChar char="v"/>
            </a:pPr>
            <a:endParaRPr lang="en-US" sz="3200" dirty="0">
              <a:solidFill>
                <a:srgbClr val="002060"/>
              </a:solidFill>
            </a:endParaRPr>
          </a:p>
        </p:txBody>
      </p:sp>
      <p:sp>
        <p:nvSpPr>
          <p:cNvPr id="40" name="TextBox 39"/>
          <p:cNvSpPr txBox="1"/>
          <p:nvPr/>
        </p:nvSpPr>
        <p:spPr>
          <a:xfrm>
            <a:off x="29520673" y="3255384"/>
            <a:ext cx="5938453" cy="584775"/>
          </a:xfrm>
          <a:prstGeom prst="rect">
            <a:avLst/>
          </a:prstGeom>
          <a:noFill/>
        </p:spPr>
        <p:txBody>
          <a:bodyPr wrap="squar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samsonzhou@gmail.com</a:t>
            </a:r>
          </a:p>
        </p:txBody>
      </p:sp>
      <mc:AlternateContent xmlns:mc="http://schemas.openxmlformats.org/markup-compatibility/2006">
        <mc:Choice xmlns:a14="http://schemas.microsoft.com/office/drawing/2010/main" Requires="a14">
          <p:sp>
            <p:nvSpPr>
              <p:cNvPr id="45" name="Rectangle 44"/>
              <p:cNvSpPr/>
              <p:nvPr/>
            </p:nvSpPr>
            <p:spPr>
              <a:xfrm>
                <a:off x="1513012" y="13312960"/>
                <a:ext cx="8097588" cy="2062103"/>
              </a:xfrm>
              <a:prstGeom prst="rect">
                <a:avLst/>
              </a:prstGeom>
            </p:spPr>
            <p:txBody>
              <a:bodyPr wrap="square">
                <a:spAutoFit/>
              </a:bodyPr>
              <a:lstStyle/>
              <a:p>
                <a:pPr algn="ctr"/>
                <a:r>
                  <a:rPr lang="en-US" sz="3200" dirty="0"/>
                  <a:t>Questions:</a:t>
                </a:r>
              </a:p>
              <a:p>
                <a:r>
                  <a:rPr lang="en-US" sz="3200" dirty="0"/>
                  <a:t>Given a data stream </a:t>
                </a:r>
                <a14:m>
                  <m:oMath xmlns:m="http://schemas.openxmlformats.org/officeDocument/2006/math">
                    <m:r>
                      <a:rPr lang="en-US" sz="3200" i="1">
                        <a:latin typeface="Cambria Math" panose="02040503050406030204" pitchFamily="18" charset="0"/>
                      </a:rPr>
                      <m:t>𝑆</m:t>
                    </m:r>
                  </m:oMath>
                </a14:m>
                <a:r>
                  <a:rPr lang="en-US" sz="3200" dirty="0"/>
                  <a:t>, can we find the smallest </a:t>
                </a:r>
                <a14:m>
                  <m:oMath xmlns:m="http://schemas.openxmlformats.org/officeDocument/2006/math">
                    <m:r>
                      <a:rPr lang="en-US" sz="3200" i="1">
                        <a:latin typeface="Cambria Math" panose="02040503050406030204" pitchFamily="18" charset="0"/>
                      </a:rPr>
                      <m:t>𝑘</m:t>
                    </m:r>
                  </m:oMath>
                </a14:m>
                <a:r>
                  <a:rPr lang="en-US" sz="3200" dirty="0"/>
                  <a:t>-period of </a:t>
                </a:r>
                <a14:m>
                  <m:oMath xmlns:m="http://schemas.openxmlformats.org/officeDocument/2006/math">
                    <m:r>
                      <a:rPr lang="en-US" sz="3200" i="1">
                        <a:latin typeface="Cambria Math" panose="02040503050406030204" pitchFamily="18" charset="0"/>
                      </a:rPr>
                      <m:t>𝑆</m:t>
                    </m:r>
                    <m:r>
                      <a:rPr lang="en-US" sz="3200" i="1">
                        <a:latin typeface="Cambria Math" panose="02040503050406030204" pitchFamily="18" charset="0"/>
                      </a:rPr>
                      <m:t> </m:t>
                    </m:r>
                  </m:oMath>
                </a14:m>
                <a:r>
                  <a:rPr lang="en-US" sz="3200" dirty="0"/>
                  <a:t>and the longest </a:t>
                </a:r>
                <a14:m>
                  <m:oMath xmlns:m="http://schemas.openxmlformats.org/officeDocument/2006/math">
                    <m:r>
                      <a:rPr lang="en-US" sz="3200" i="1">
                        <a:latin typeface="Cambria Math" panose="02040503050406030204" pitchFamily="18" charset="0"/>
                      </a:rPr>
                      <m:t>𝑑</m:t>
                    </m:r>
                  </m:oMath>
                </a14:m>
                <a:r>
                  <a:rPr lang="en-US" sz="3200" dirty="0"/>
                  <a:t>-near-palindrome contained in </a:t>
                </a:r>
                <a14:m>
                  <m:oMath xmlns:m="http://schemas.openxmlformats.org/officeDocument/2006/math">
                    <m:r>
                      <a:rPr lang="en-US" sz="3200" i="1">
                        <a:latin typeface="Cambria Math" panose="02040503050406030204" pitchFamily="18" charset="0"/>
                      </a:rPr>
                      <m:t>𝑆</m:t>
                    </m:r>
                  </m:oMath>
                </a14:m>
                <a:r>
                  <a:rPr lang="en-US" sz="3200" dirty="0"/>
                  <a:t> ? </a:t>
                </a:r>
              </a:p>
            </p:txBody>
          </p:sp>
        </mc:Choice>
        <mc:Fallback>
          <p:sp>
            <p:nvSpPr>
              <p:cNvPr id="45" name="Rectangle 44"/>
              <p:cNvSpPr>
                <a:spLocks noRot="1" noChangeAspect="1" noMove="1" noResize="1" noEditPoints="1" noAdjustHandles="1" noChangeArrowheads="1" noChangeShapeType="1" noTextEdit="1"/>
              </p:cNvSpPr>
              <p:nvPr/>
            </p:nvSpPr>
            <p:spPr>
              <a:xfrm>
                <a:off x="1513012" y="13312960"/>
                <a:ext cx="8097588" cy="2062103"/>
              </a:xfrm>
              <a:prstGeom prst="rect">
                <a:avLst/>
              </a:prstGeom>
              <a:blipFill>
                <a:blip r:embed="rId29"/>
                <a:stretch>
                  <a:fillRect l="-1881" t="-3846" r="-1655" b="-9172"/>
                </a:stretch>
              </a:blipFill>
            </p:spPr>
            <p:txBody>
              <a:bodyPr/>
              <a:lstStyle/>
              <a:p>
                <a:r>
                  <a:rPr lang="en-US">
                    <a:noFill/>
                  </a:rPr>
                  <a:t> </a:t>
                </a:r>
              </a:p>
            </p:txBody>
          </p:sp>
        </mc:Fallback>
      </mc:AlternateContent>
      <p:sp>
        <p:nvSpPr>
          <p:cNvPr id="46" name="Rectangle: Rounded Corners 45"/>
          <p:cNvSpPr/>
          <p:nvPr/>
        </p:nvSpPr>
        <p:spPr>
          <a:xfrm>
            <a:off x="1243231" y="13312960"/>
            <a:ext cx="8651046" cy="2178110"/>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218134"/>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1121</TotalTime>
  <Words>1612</Words>
  <Application>Microsoft Office PowerPoint</Application>
  <PresentationFormat>Custom</PresentationFormat>
  <Paragraphs>105</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Cambria Math</vt:lpstr>
      <vt:lpstr>Times New Roman</vt:lpstr>
      <vt:lpstr>Trebuchet MS</vt:lpstr>
      <vt:lpstr>Wingdings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Samson S Zhou</cp:lastModifiedBy>
  <cp:revision>87</cp:revision>
  <dcterms:created xsi:type="dcterms:W3CDTF">2012-02-03T19:11:35Z</dcterms:created>
  <dcterms:modified xsi:type="dcterms:W3CDTF">2017-06-17T02:07:30Z</dcterms:modified>
</cp:coreProperties>
</file>