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351" r:id="rId4"/>
    <p:sldId id="261" r:id="rId5"/>
    <p:sldId id="260" r:id="rId6"/>
    <p:sldId id="262" r:id="rId7"/>
    <p:sldId id="263" r:id="rId8"/>
    <p:sldId id="267" r:id="rId9"/>
    <p:sldId id="268" r:id="rId10"/>
    <p:sldId id="324" r:id="rId11"/>
    <p:sldId id="327" r:id="rId12"/>
    <p:sldId id="353" r:id="rId13"/>
    <p:sldId id="329" r:id="rId14"/>
    <p:sldId id="330" r:id="rId15"/>
    <p:sldId id="354" r:id="rId16"/>
    <p:sldId id="355" r:id="rId17"/>
    <p:sldId id="356" r:id="rId18"/>
    <p:sldId id="285" r:id="rId19"/>
    <p:sldId id="357" r:id="rId20"/>
    <p:sldId id="358" r:id="rId21"/>
    <p:sldId id="367" r:id="rId22"/>
    <p:sldId id="362" r:id="rId23"/>
    <p:sldId id="335" r:id="rId24"/>
    <p:sldId id="363" r:id="rId25"/>
    <p:sldId id="364" r:id="rId26"/>
    <p:sldId id="338" r:id="rId27"/>
    <p:sldId id="340" r:id="rId28"/>
    <p:sldId id="365" r:id="rId29"/>
    <p:sldId id="366" r:id="rId30"/>
    <p:sldId id="341" r:id="rId31"/>
    <p:sldId id="342" r:id="rId32"/>
    <p:sldId id="343" r:id="rId33"/>
    <p:sldId id="344" r:id="rId34"/>
    <p:sldId id="345" r:id="rId35"/>
    <p:sldId id="346" r:id="rId36"/>
    <p:sldId id="306" r:id="rId37"/>
    <p:sldId id="347" r:id="rId38"/>
    <p:sldId id="348" r:id="rId39"/>
    <p:sldId id="349" r:id="rId40"/>
    <p:sldId id="350" r:id="rId41"/>
    <p:sldId id="35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6977F-FA98-4DB2-B563-A2D756CA384F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31BAE-C630-470E-8FDA-A535F2941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29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1BAE-C630-470E-8FDA-A535F2941D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1BAE-C630-470E-8FDA-A535F2941D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9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A31BAE-C630-470E-8FDA-A535F2941D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8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61CF-51B6-4EC1-86D3-2E2272339AE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7FCF-166D-481A-8CD0-B05B5EC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9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61CF-51B6-4EC1-86D3-2E2272339AE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7FCF-166D-481A-8CD0-B05B5EC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1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61CF-51B6-4EC1-86D3-2E2272339AE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7FCF-166D-481A-8CD0-B05B5EC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61CF-51B6-4EC1-86D3-2E2272339AE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7FCF-166D-481A-8CD0-B05B5EC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8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61CF-51B6-4EC1-86D3-2E2272339AE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7FCF-166D-481A-8CD0-B05B5EC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0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61CF-51B6-4EC1-86D3-2E2272339AE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7FCF-166D-481A-8CD0-B05B5EC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5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61CF-51B6-4EC1-86D3-2E2272339AE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7FCF-166D-481A-8CD0-B05B5EC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9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61CF-51B6-4EC1-86D3-2E2272339AE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7FCF-166D-481A-8CD0-B05B5EC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61CF-51B6-4EC1-86D3-2E2272339AE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7FCF-166D-481A-8CD0-B05B5EC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7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61CF-51B6-4EC1-86D3-2E2272339AE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7FCF-166D-481A-8CD0-B05B5EC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55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A61CF-51B6-4EC1-86D3-2E2272339AE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67FCF-166D-481A-8CD0-B05B5EC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0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61CF-51B6-4EC1-86D3-2E2272339AE2}" type="datetimeFigureOut">
              <a:rPr lang="en-US" smtClean="0"/>
              <a:t>8/18/2017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67FCF-166D-481A-8CD0-B05B5EC1B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8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0.png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0.png"/><Relationship Id="rId4" Type="http://schemas.openxmlformats.org/officeDocument/2006/relationships/image" Target="../media/image27.png"/><Relationship Id="rId9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Streaming Periodicity with Mismatches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Funda</a:t>
            </a:r>
            <a:r>
              <a:rPr lang="en-US" dirty="0"/>
              <a:t> Ergun,</a:t>
            </a:r>
          </a:p>
          <a:p>
            <a:r>
              <a:rPr lang="en-US" dirty="0"/>
              <a:t>Elena </a:t>
            </a:r>
            <a:r>
              <a:rPr lang="en-US" dirty="0" err="1"/>
              <a:t>Grigorescu</a:t>
            </a:r>
            <a:r>
              <a:rPr lang="en-US" dirty="0"/>
              <a:t>,</a:t>
            </a:r>
          </a:p>
          <a:p>
            <a:r>
              <a:rPr lang="en-US" dirty="0" err="1"/>
              <a:t>Erfan</a:t>
            </a:r>
            <a:r>
              <a:rPr lang="en-US" dirty="0"/>
              <a:t> </a:t>
            </a:r>
            <a:r>
              <a:rPr lang="en-US" dirty="0" err="1"/>
              <a:t>Sadeqi</a:t>
            </a:r>
            <a:r>
              <a:rPr lang="en-US" dirty="0"/>
              <a:t> </a:t>
            </a:r>
            <a:r>
              <a:rPr lang="en-US" dirty="0" err="1"/>
              <a:t>Azer</a:t>
            </a:r>
            <a:r>
              <a:rPr lang="en-US" dirty="0"/>
              <a:t>,</a:t>
            </a:r>
          </a:p>
          <a:p>
            <a:r>
              <a:rPr lang="en-US" dirty="0">
                <a:solidFill>
                  <a:srgbClr val="C00000"/>
                </a:solidFill>
              </a:rPr>
              <a:t>Samson Zhou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865" y="5536065"/>
            <a:ext cx="3801705" cy="11954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8619"/>
            <a:ext cx="2069381" cy="206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74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Ideas from Streaming Periodicity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 period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, then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.</a:t>
                </a:r>
              </a:p>
              <a:p>
                <a:pPr marL="1371600" lvl="3" indent="0">
                  <a:buNone/>
                </a:pPr>
                <a:r>
                  <a:rPr lang="en-US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ABCDABCDABCD</a:t>
                </a:r>
                <a:r>
                  <a:rPr lang="en-US" sz="2800" dirty="0"/>
                  <a:t>ABCD</a:t>
                </a:r>
              </a:p>
              <a:p>
                <a:pPr marL="1371600" lvl="3" indent="0">
                  <a:buNone/>
                </a:pPr>
                <a:r>
                  <a:rPr lang="en-US" sz="2800" dirty="0"/>
                  <a:t> ABCD</a:t>
                </a:r>
                <a:r>
                  <a:rPr lang="en-US" sz="2800" dirty="0">
                    <a:solidFill>
                      <a:srgbClr val="0070C0"/>
                    </a:solidFill>
                  </a:rPr>
                  <a:t>ABCDABCDABCD</a:t>
                </a:r>
                <a:endParaRPr lang="en-US" sz="2800" dirty="0"/>
              </a:p>
              <a:p>
                <a:pPr marL="1371600" lvl="3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ABCDABCD</a:t>
                </a:r>
                <a:r>
                  <a:rPr lang="en-US" sz="2800" dirty="0">
                    <a:solidFill>
                      <a:srgbClr val="FF0000"/>
                    </a:solidFill>
                  </a:rPr>
                  <a:t>ABCD</a:t>
                </a:r>
                <a:r>
                  <a:rPr lang="en-US" sz="2800" dirty="0"/>
                  <a:t>ABCD</a:t>
                </a:r>
              </a:p>
              <a:p>
                <a:pPr marL="1371600" lvl="3" indent="0">
                  <a:buNone/>
                </a:pPr>
                <a:r>
                  <a:rPr lang="en-US" sz="2800" dirty="0"/>
                  <a:t> ABCD</a:t>
                </a:r>
                <a:r>
                  <a:rPr lang="en-US" sz="2800" dirty="0">
                    <a:solidFill>
                      <a:srgbClr val="00B050"/>
                    </a:solidFill>
                  </a:rPr>
                  <a:t>ABCDABCD</a:t>
                </a:r>
                <a:r>
                  <a:rPr lang="en-US" sz="2800" dirty="0">
                    <a:solidFill>
                      <a:srgbClr val="0070C0"/>
                    </a:solidFill>
                  </a:rPr>
                  <a:t>ABCD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, then for some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10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Karp-Rabin Fingerprints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base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a prime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w.h.p.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(Schwartz-Zippel)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024313"/>
            <a:ext cx="15240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5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Ideas from Streaming Periodicity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First pass: Find all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first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characters </a:t>
                </a:r>
                <a:r>
                  <a:rPr lang="en-US" dirty="0"/>
                  <a:t>match.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.</a:t>
                </a:r>
              </a:p>
              <a:p>
                <a:pPr marL="1371600" lvl="3" indent="0">
                  <a:buNone/>
                </a:pPr>
                <a:r>
                  <a:rPr lang="en-US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ABCDABCD</a:t>
                </a:r>
                <a:r>
                  <a:rPr lang="en-US" sz="2800" dirty="0">
                    <a:solidFill>
                      <a:srgbClr val="FF0000"/>
                    </a:solidFill>
                  </a:rPr>
                  <a:t>ABCD</a:t>
                </a:r>
                <a:r>
                  <a:rPr lang="en-US" sz="2800" dirty="0"/>
                  <a:t>ABCD</a:t>
                </a:r>
              </a:p>
              <a:p>
                <a:pPr marL="1371600" lvl="3" indent="0">
                  <a:buNone/>
                </a:pPr>
                <a:r>
                  <a:rPr lang="en-US" sz="2800" dirty="0"/>
                  <a:t> ABCD</a:t>
                </a:r>
                <a:r>
                  <a:rPr lang="en-US" sz="2800" dirty="0">
                    <a:solidFill>
                      <a:srgbClr val="00B050"/>
                    </a:solidFill>
                  </a:rPr>
                  <a:t>ABCDABCD</a:t>
                </a:r>
                <a:r>
                  <a:rPr lang="en-US" sz="2800" dirty="0">
                    <a:solidFill>
                      <a:srgbClr val="0070C0"/>
                    </a:solidFill>
                  </a:rPr>
                  <a:t>ABCD</a:t>
                </a:r>
                <a:endParaRPr lang="en-US" sz="280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Second pass: 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check whether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-period.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.</a:t>
                </a:r>
              </a:p>
              <a:p>
                <a:pPr marL="1371600" lvl="3" indent="0">
                  <a:buNone/>
                </a:pPr>
                <a:r>
                  <a:rPr lang="en-US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ABCDABCDABCD</a:t>
                </a:r>
                <a:r>
                  <a:rPr lang="en-US" sz="2800" dirty="0"/>
                  <a:t>ABCD</a:t>
                </a:r>
              </a:p>
              <a:p>
                <a:pPr marL="1371600" lvl="3" indent="0">
                  <a:buNone/>
                </a:pPr>
                <a:r>
                  <a:rPr lang="en-US" sz="2800" dirty="0"/>
                  <a:t> ABCD</a:t>
                </a:r>
                <a:r>
                  <a:rPr lang="en-US" sz="2800" dirty="0">
                    <a:solidFill>
                      <a:srgbClr val="0070C0"/>
                    </a:solidFill>
                  </a:rPr>
                  <a:t>ABCDABCDABCD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23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Overall Idea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 period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First pass: Find all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that match the first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characters.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Second pass: 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check whether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-period.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Reduction to Pattern Matching /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-Mismatch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11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First Pass to Second Pass?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First pass: Find all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“candidate”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-periods.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Second pass: 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check whether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-period.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ABCD</a:t>
                </a:r>
                <a:r>
                  <a:rPr lang="en-US" dirty="0">
                    <a:solidFill>
                      <a:srgbClr val="00B0F0"/>
                    </a:solidFill>
                  </a:rPr>
                  <a:t>ABCD</a:t>
                </a:r>
                <a:r>
                  <a:rPr lang="en-US" dirty="0">
                    <a:solidFill>
                      <a:srgbClr val="7030A0"/>
                    </a:solidFill>
                  </a:rPr>
                  <a:t>ABCD</a:t>
                </a:r>
                <a:r>
                  <a:rPr lang="en-US" dirty="0">
                    <a:solidFill>
                      <a:srgbClr val="00B050"/>
                    </a:solidFill>
                  </a:rPr>
                  <a:t>ABCD</a:t>
                </a:r>
                <a:r>
                  <a:rPr lang="en-US" dirty="0">
                    <a:solidFill>
                      <a:schemeClr val="accent4"/>
                    </a:solidFill>
                  </a:rPr>
                  <a:t>ABCD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Candidate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4,8,12,16,…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Candidates form an arithmetic progression!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440" y="581891"/>
            <a:ext cx="1399043" cy="26189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8796" y="3938305"/>
            <a:ext cx="1424687" cy="26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1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First Pass to Second Pass?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0491" y="1720184"/>
                <a:ext cx="10515600" cy="502428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are periods, then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gcd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is a period.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Does not work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-periodicity!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AAAABA,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AAAA</a:t>
                </a:r>
                <a:r>
                  <a:rPr lang="en-US" dirty="0"/>
                  <a:t>BA, AA</a:t>
                </a:r>
                <a:r>
                  <a:rPr lang="en-US" dirty="0">
                    <a:solidFill>
                      <a:srgbClr val="0070C0"/>
                    </a:solidFill>
                  </a:rPr>
                  <a:t>AABA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AAAA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AABA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AAA</a:t>
                </a:r>
                <a:r>
                  <a:rPr lang="en-US" dirty="0"/>
                  <a:t>ABA, AAA</a:t>
                </a:r>
                <a:r>
                  <a:rPr lang="en-US" dirty="0">
                    <a:solidFill>
                      <a:srgbClr val="0070C0"/>
                    </a:solidFill>
                  </a:rPr>
                  <a:t>ABA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AAA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ABA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AAAAB</a:t>
                </a:r>
                <a:r>
                  <a:rPr lang="en-US" dirty="0"/>
                  <a:t>A, A</a:t>
                </a:r>
                <a:r>
                  <a:rPr lang="en-US" dirty="0">
                    <a:solidFill>
                      <a:srgbClr val="0070C0"/>
                    </a:solidFill>
                  </a:rPr>
                  <a:t>AAABA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AAAAB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AAABA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491" y="1720184"/>
                <a:ext cx="10515600" cy="5024283"/>
              </a:xfrm>
              <a:blipFill>
                <a:blip r:embed="rId2"/>
                <a:stretch>
                  <a:fillRect l="-928" t="-2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780143" y="3461851"/>
            <a:ext cx="195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mismatch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0143" y="4647964"/>
            <a:ext cx="195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mismatch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80143" y="5696215"/>
            <a:ext cx="2327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mismatches!</a:t>
            </a:r>
          </a:p>
        </p:txBody>
      </p:sp>
    </p:spTree>
    <p:extLst>
      <p:ext uri="{BB962C8B-B14F-4D97-AF65-F5344CB8AC3E}">
        <p14:creationId xmlns:p14="http://schemas.microsoft.com/office/powerpoint/2010/main" val="27141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1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First Pass to Second Pass?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0491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Periodicity: Candidate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4,8,12,16,…</m:t>
                        </m:r>
                      </m:e>
                    </m:d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 What’s actually happening in the second pass?</a:t>
                </a:r>
              </a:p>
              <a:p>
                <a:pPr marL="457200" lvl="1" indent="0">
                  <a:buNone/>
                </a:pPr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r>
                  <a:rPr lang="en-US" dirty="0"/>
                  <a:t>,… to build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,…</a:t>
                </a:r>
              </a:p>
              <a:p>
                <a:pPr marL="457200" lvl="1" indent="0">
                  <a:buNone/>
                </a:pPr>
                <a:r>
                  <a:rPr lang="en-US" dirty="0"/>
                  <a:t> Can do this because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r>
                  <a:rPr lang="en-US" dirty="0"/>
                  <a:t> are all the same!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-periodicity: Candidate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8,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28,32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Attempt: Candidate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8,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16,20,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28,32…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Can still do above construction if “most”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</m:oMath>
                </a14:m>
                <a:r>
                  <a:rPr lang="en-US" dirty="0"/>
                  <a:t> are the same</a:t>
                </a:r>
              </a:p>
              <a:p>
                <a:pPr marL="457200" lvl="1" indent="0">
                  <a:buNone/>
                </a:pPr>
                <a:r>
                  <a:rPr lang="en-US" dirty="0"/>
                  <a:t>Not sure if true…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491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31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1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First Pass to Second Pass?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0491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Candidates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8,16,20,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27,30,39,45,55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Candidates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8,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16,20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27,30,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,39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45,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55</m:t>
                        </m:r>
                      </m:e>
                    </m:d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491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881" y="3488651"/>
            <a:ext cx="10987613" cy="164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644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803" y="3522973"/>
            <a:ext cx="2591308" cy="23497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Structural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are periods, then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gcd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is a period.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are </a:t>
                </a:r>
                <a:r>
                  <a:rPr lang="en-US">
                    <a:cs typeface="Times New Roman" panose="02020603050405020304" pitchFamily="18" charset="0"/>
                  </a:rPr>
                  <a:t>“small”, </a:t>
                </a:r>
                <a:r>
                  <a:rPr lang="en-US" dirty="0"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gcd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is 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-period.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At most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of the substrings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+1:2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can be different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63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Structural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are “small”,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gcd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is 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-period.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Consider the indices as a grid.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050" y="3463175"/>
            <a:ext cx="2489482" cy="2848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07541" y="4934680"/>
                <a:ext cx="420500" cy="526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541" y="4934680"/>
                <a:ext cx="420500" cy="526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211115" y="4934679"/>
                <a:ext cx="1142685" cy="526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1115" y="4934679"/>
                <a:ext cx="1142685" cy="526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246160" y="3878856"/>
                <a:ext cx="1143262" cy="526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160" y="3878856"/>
                <a:ext cx="1143262" cy="526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56473" y="4934680"/>
                <a:ext cx="1142685" cy="526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473" y="4934680"/>
                <a:ext cx="1142685" cy="5262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246160" y="5990502"/>
                <a:ext cx="1143262" cy="526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160" y="5990502"/>
                <a:ext cx="1143262" cy="5262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/>
          <p:cNvSpPr/>
          <p:nvPr/>
        </p:nvSpPr>
        <p:spPr>
          <a:xfrm>
            <a:off x="1035791" y="2600852"/>
            <a:ext cx="7164312" cy="19517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32901" y="2657625"/>
                <a:ext cx="773484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there are at most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indices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]≠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and at most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indices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]≠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then there are at most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indices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]≠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901" y="2657625"/>
                <a:ext cx="7734848" cy="1815882"/>
              </a:xfrm>
              <a:prstGeom prst="rect">
                <a:avLst/>
              </a:prstGeom>
              <a:blipFill>
                <a:blip r:embed="rId9"/>
                <a:stretch>
                  <a:fillRect l="-1655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12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Periodicity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228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 portion of a string that repeats</a:t>
            </a:r>
          </a:p>
          <a:p>
            <a:pPr marL="1371600" lvl="3" indent="0">
              <a:buNone/>
            </a:pPr>
            <a:r>
              <a:rPr lang="en-US" dirty="0"/>
              <a:t> </a:t>
            </a:r>
            <a:r>
              <a:rPr lang="en-US" sz="2800" dirty="0"/>
              <a:t>ABCDABCDABCDABCD</a:t>
            </a:r>
          </a:p>
          <a:p>
            <a:pPr marL="1371600" lvl="3" indent="0">
              <a:buNone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ABCD</a:t>
            </a:r>
            <a:r>
              <a:rPr lang="en-US" sz="2800" dirty="0">
                <a:solidFill>
                  <a:srgbClr val="0070C0"/>
                </a:solidFill>
              </a:rPr>
              <a:t>ABCD</a:t>
            </a:r>
            <a:r>
              <a:rPr lang="en-US" sz="2800" dirty="0">
                <a:solidFill>
                  <a:srgbClr val="7030A0"/>
                </a:solidFill>
              </a:rPr>
              <a:t>ABCD</a:t>
            </a:r>
            <a:r>
              <a:rPr lang="en-US" sz="2800" dirty="0">
                <a:solidFill>
                  <a:srgbClr val="00B050"/>
                </a:solidFill>
              </a:rPr>
              <a:t>ABCD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54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Structural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23324" cy="4351338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…</a:t>
                </a:r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/>
                  <a:t>AB</a:t>
                </a:r>
                <a:r>
                  <a:rPr lang="en-US" dirty="0">
                    <a:solidFill>
                      <a:srgbClr val="00B0F0"/>
                    </a:solidFill>
                  </a:rPr>
                  <a:t>A</a:t>
                </a:r>
                <a:r>
                  <a:rPr lang="en-US" dirty="0"/>
                  <a:t>AAB</a:t>
                </a:r>
                <a:r>
                  <a:rPr lang="en-US" dirty="0">
                    <a:solidFill>
                      <a:schemeClr val="accent4"/>
                    </a:solidFill>
                  </a:rPr>
                  <a:t>C</a:t>
                </a:r>
                <a:r>
                  <a:rPr lang="en-US" dirty="0"/>
                  <a:t>CA</a:t>
                </a:r>
                <a:r>
                  <a:rPr lang="en-US" dirty="0">
                    <a:solidFill>
                      <a:srgbClr val="00B050"/>
                    </a:solidFill>
                  </a:rPr>
                  <a:t>A</a:t>
                </a:r>
                <a:r>
                  <a:rPr lang="en-US" dirty="0"/>
                  <a:t>…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Bound the number of indices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algn="ctr"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23324" cy="4351338"/>
              </a:xfrm>
              <a:blipFill>
                <a:blip r:embed="rId2"/>
                <a:stretch>
                  <a:fillRect l="-163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137" y="2351920"/>
            <a:ext cx="2489482" cy="2848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06628" y="3823425"/>
                <a:ext cx="420500" cy="526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628" y="3823425"/>
                <a:ext cx="420500" cy="526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910202" y="3823424"/>
                <a:ext cx="1142685" cy="526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202" y="3823424"/>
                <a:ext cx="1142685" cy="526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945247" y="1825625"/>
                <a:ext cx="1143262" cy="526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247" y="1825625"/>
                <a:ext cx="1143262" cy="526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055560" y="3823425"/>
                <a:ext cx="1142685" cy="526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560" y="3823425"/>
                <a:ext cx="1142685" cy="5262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45247" y="4879247"/>
                <a:ext cx="1143262" cy="526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247" y="4879247"/>
                <a:ext cx="1143262" cy="5262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583048" y="3201791"/>
            <a:ext cx="3930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9611436" y="2401964"/>
            <a:ext cx="317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A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0589537" y="2401964"/>
            <a:ext cx="317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589537" y="3221455"/>
            <a:ext cx="375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32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Structural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23324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Connect adjacent points with edges.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“Good edge”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“Bad edge”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If there exists a path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which “hops” along good edges,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:r>
                  <a:rPr lang="en-US" dirty="0"/>
                  <a:t>…</a:t>
                </a:r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/>
                  <a:t>ABAAABCCA</a:t>
                </a:r>
                <a:r>
                  <a:rPr lang="en-US" dirty="0">
                    <a:solidFill>
                      <a:srgbClr val="00B050"/>
                    </a:solidFill>
                  </a:rPr>
                  <a:t>A</a:t>
                </a:r>
                <a:r>
                  <a:rPr lang="en-US" dirty="0"/>
                  <a:t>…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…</a:t>
                </a:r>
                <a:r>
                  <a:rPr lang="en-US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/>
                  <a:t>AB</a:t>
                </a:r>
                <a:r>
                  <a:rPr lang="en-US" dirty="0">
                    <a:solidFill>
                      <a:srgbClr val="00B0F0"/>
                    </a:solidFill>
                  </a:rPr>
                  <a:t>A</a:t>
                </a:r>
                <a:r>
                  <a:rPr lang="en-US" dirty="0"/>
                  <a:t>AABCCA</a:t>
                </a:r>
                <a:r>
                  <a:rPr lang="en-US" dirty="0">
                    <a:solidFill>
                      <a:srgbClr val="00B050"/>
                    </a:solidFill>
                  </a:rPr>
                  <a:t>A</a:t>
                </a:r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23324" cy="4351338"/>
              </a:xfrm>
              <a:blipFill>
                <a:blip r:embed="rId2"/>
                <a:stretch>
                  <a:fillRect l="-1633" t="-2241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137" y="2351920"/>
            <a:ext cx="2489482" cy="2848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306628" y="3823425"/>
                <a:ext cx="420500" cy="526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628" y="3823425"/>
                <a:ext cx="420500" cy="526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910202" y="3823424"/>
                <a:ext cx="1142685" cy="526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202" y="3823424"/>
                <a:ext cx="1142685" cy="526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945247" y="1825625"/>
                <a:ext cx="1143262" cy="526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247" y="1825625"/>
                <a:ext cx="1143262" cy="526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055560" y="3823425"/>
                <a:ext cx="1142685" cy="526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560" y="3823425"/>
                <a:ext cx="1142685" cy="5262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45247" y="4879247"/>
                <a:ext cx="1143262" cy="526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247" y="4879247"/>
                <a:ext cx="1143262" cy="5262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/>
          <p:cNvSpPr/>
          <p:nvPr/>
        </p:nvSpPr>
        <p:spPr>
          <a:xfrm>
            <a:off x="3246041" y="5655233"/>
            <a:ext cx="570271" cy="570309"/>
          </a:xfrm>
          <a:custGeom>
            <a:avLst/>
            <a:gdLst>
              <a:gd name="connsiteX0" fmla="*/ 0 w 570271"/>
              <a:gd name="connsiteY0" fmla="*/ 0 h 570309"/>
              <a:gd name="connsiteX1" fmla="*/ 245807 w 570271"/>
              <a:gd name="connsiteY1" fmla="*/ 570271 h 570309"/>
              <a:gd name="connsiteX2" fmla="*/ 570271 w 570271"/>
              <a:gd name="connsiteY2" fmla="*/ 29497 h 57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271" h="570309">
                <a:moveTo>
                  <a:pt x="0" y="0"/>
                </a:moveTo>
                <a:cubicBezTo>
                  <a:pt x="75381" y="282677"/>
                  <a:pt x="150762" y="565355"/>
                  <a:pt x="245807" y="570271"/>
                </a:cubicBezTo>
                <a:cubicBezTo>
                  <a:pt x="340852" y="575187"/>
                  <a:pt x="517832" y="111432"/>
                  <a:pt x="570271" y="29497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9476801" y="2663574"/>
            <a:ext cx="0" cy="115985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088509" y="1822392"/>
                <a:ext cx="18654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509" y="1822392"/>
                <a:ext cx="186544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/>
          <p:cNvSpPr/>
          <p:nvPr/>
        </p:nvSpPr>
        <p:spPr>
          <a:xfrm>
            <a:off x="3880038" y="5655233"/>
            <a:ext cx="1256271" cy="570309"/>
          </a:xfrm>
          <a:custGeom>
            <a:avLst/>
            <a:gdLst>
              <a:gd name="connsiteX0" fmla="*/ 0 w 570271"/>
              <a:gd name="connsiteY0" fmla="*/ 0 h 570309"/>
              <a:gd name="connsiteX1" fmla="*/ 245807 w 570271"/>
              <a:gd name="connsiteY1" fmla="*/ 570271 h 570309"/>
              <a:gd name="connsiteX2" fmla="*/ 570271 w 570271"/>
              <a:gd name="connsiteY2" fmla="*/ 29497 h 57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271" h="570309">
                <a:moveTo>
                  <a:pt x="0" y="0"/>
                </a:moveTo>
                <a:cubicBezTo>
                  <a:pt x="75381" y="282677"/>
                  <a:pt x="150762" y="565355"/>
                  <a:pt x="245807" y="570271"/>
                </a:cubicBezTo>
                <a:cubicBezTo>
                  <a:pt x="340852" y="575187"/>
                  <a:pt x="517832" y="111432"/>
                  <a:pt x="570271" y="29497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9476801" y="2703105"/>
            <a:ext cx="861818" cy="1571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49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Structural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6141" y="2912682"/>
                <a:ext cx="6723324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Bound the number of indices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must be enclosed by bad edges.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There are at most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bad edges.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How many enclosed points can there be?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6141" y="2912682"/>
                <a:ext cx="6723324" cy="4351338"/>
              </a:xfrm>
              <a:blipFill>
                <a:blip r:embed="rId2"/>
                <a:stretch>
                  <a:fillRect l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38200" y="1421140"/>
            <a:ext cx="10515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8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 dirty="0"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943887" y="1314593"/>
            <a:ext cx="7164312" cy="195172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117882" y="1382516"/>
                <a:ext cx="773484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there are at most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indices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]≠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and at most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indices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]≠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then there are at most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indices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]≠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882" y="1382516"/>
                <a:ext cx="7734848" cy="1815882"/>
              </a:xfrm>
              <a:prstGeom prst="rect">
                <a:avLst/>
              </a:prstGeom>
              <a:blipFill>
                <a:blip r:embed="rId3"/>
                <a:stretch>
                  <a:fillRect l="-1576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137" y="2351920"/>
            <a:ext cx="2489482" cy="2848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306628" y="3823425"/>
                <a:ext cx="420500" cy="526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628" y="3823425"/>
                <a:ext cx="420500" cy="526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9910202" y="3823424"/>
                <a:ext cx="1142685" cy="526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202" y="3823424"/>
                <a:ext cx="1142685" cy="526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945247" y="1825625"/>
                <a:ext cx="1143262" cy="526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247" y="1825625"/>
                <a:ext cx="1143262" cy="5262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8055560" y="3823425"/>
                <a:ext cx="1142685" cy="526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560" y="3823425"/>
                <a:ext cx="1142685" cy="5262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945247" y="4879247"/>
                <a:ext cx="1143262" cy="526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5247" y="4879247"/>
                <a:ext cx="1143262" cy="5262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9476801" y="2663574"/>
            <a:ext cx="0" cy="115985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088509" y="1822392"/>
                <a:ext cx="18654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509" y="1822392"/>
                <a:ext cx="186544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9476801" y="2703105"/>
            <a:ext cx="861818" cy="15716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4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Structural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338" y="1514842"/>
            <a:ext cx="4295775" cy="4895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1690688"/>
                <a:ext cx="5550877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If there are at most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bad edges, there are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enclosed points.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There are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indices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]≠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5550877" cy="2246769"/>
              </a:xfrm>
              <a:prstGeom prst="rect">
                <a:avLst/>
              </a:prstGeom>
              <a:blipFill>
                <a:blip r:embed="rId3"/>
                <a:stretch>
                  <a:fillRect l="-2308" t="-2439" r="-2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484" y="3761611"/>
            <a:ext cx="2591308" cy="234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are “small”,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gcd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is 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-period.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8,16,20,27,30,39,45,55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8,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,16,20},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27,30,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,39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,{45,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,55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551" y="2547725"/>
            <a:ext cx="1507067" cy="1507067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090" y="4291806"/>
            <a:ext cx="10987613" cy="164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60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First pass: Find all positions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Second pass: For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check if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551" y="2547725"/>
            <a:ext cx="1507067" cy="15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64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Open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What can we say about these problems with other distance metrics (particularly, edit distance)?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Can we improve the space usage? Specifically,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dependence comes from the structural property and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-Mismatch Problem algorithm.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What if we allow some special characters, such as wild cards?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032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thank yo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" r="5" b="5"/>
          <a:stretch/>
        </p:blipFill>
        <p:spPr bwMode="auto">
          <a:xfrm>
            <a:off x="550605" y="1235022"/>
            <a:ext cx="9429135" cy="530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Questions?</a:t>
            </a:r>
          </a:p>
        </p:txBody>
      </p:sp>
      <p:pic>
        <p:nvPicPr>
          <p:cNvPr id="6" name="Content Placeholder 5" descr="conan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393493" y="271836"/>
            <a:ext cx="2546554" cy="218877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ECC8A-EAFA-4BFB-9B14-354EC746CD0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67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One-Pass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2378023"/>
            <a:ext cx="9627704" cy="289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38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Larger Values and One-Pass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93313" y="1880741"/>
                <a:ext cx="8995348" cy="1097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, then for some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Run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/>
                  <a:t> instances in parallel.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13" y="1880741"/>
                <a:ext cx="8995348" cy="1097416"/>
              </a:xfrm>
              <a:prstGeom prst="rect">
                <a:avLst/>
              </a:prstGeom>
              <a:blipFill>
                <a:blip r:embed="rId2"/>
                <a:stretch>
                  <a:fillRect l="-1152" t="-556" r="-47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39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Periodicity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2280"/>
                <a:ext cx="10515600" cy="4351338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Alternate definition: prefix is the same as suffix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then 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has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371600" lvl="3" indent="0">
                  <a:buNone/>
                </a:pPr>
                <a:r>
                  <a:rPr lang="en-US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ABCDABCDABCD</a:t>
                </a:r>
                <a:r>
                  <a:rPr lang="en-US" sz="2800" dirty="0"/>
                  <a:t>ABCD</a:t>
                </a:r>
              </a:p>
              <a:p>
                <a:pPr marL="1371600" lvl="3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ABCDABCDABCD</a:t>
                </a:r>
                <a:endParaRPr lang="en-US" sz="2800" dirty="0"/>
              </a:p>
              <a:p>
                <a:pPr marL="1371600" lvl="3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70C0"/>
                    </a:solidFill>
                  </a:rPr>
                  <a:t>ABCDABCDABCD</a:t>
                </a:r>
                <a:endParaRPr lang="en-US" sz="2800" dirty="0"/>
              </a:p>
              <a:p>
                <a:pPr marL="1371600" lvl="3" indent="0">
                  <a:buNone/>
                </a:pPr>
                <a:r>
                  <a:rPr lang="en-US" sz="2800" dirty="0"/>
                  <a:t> ABCD</a:t>
                </a:r>
                <a:r>
                  <a:rPr lang="en-US" sz="2800" dirty="0">
                    <a:solidFill>
                      <a:srgbClr val="0070C0"/>
                    </a:solidFill>
                  </a:rPr>
                  <a:t>ABCDABCDABCD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2280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78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be the prefix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10110011100011110000…=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(GMSU16).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strings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length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with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weight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HAM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or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HAM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Define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𝑥𝑦𝑥𝑥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158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838200" y="1894212"/>
                <a:ext cx="5010539" cy="424542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YES: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If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then the smallest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-period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94212"/>
                <a:ext cx="5010539" cy="424542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6343261" y="1894212"/>
                <a:ext cx="5010539" cy="424542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NO: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the smallest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-period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at least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61" y="1894212"/>
                <a:ext cx="5010539" cy="424542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221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Just need to show cannot differentiate whether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18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bits.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strings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length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with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weight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,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which are mapped to the same configuration.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616" y="3643313"/>
            <a:ext cx="18002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90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be the set of indices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does not differ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</a:t>
                </a:r>
                <a:r>
                  <a:rPr lang="en-US" dirty="0">
                    <a:solidFill>
                      <a:srgbClr val="00B050"/>
                    </a:solidFill>
                  </a:rPr>
                  <a:t>11</a:t>
                </a:r>
                <a:r>
                  <a:rPr lang="en-US" dirty="0"/>
                  <a:t>000</a:t>
                </a:r>
                <a:r>
                  <a:rPr lang="en-US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</a:t>
                </a:r>
                <a:r>
                  <a:rPr lang="en-US" dirty="0">
                    <a:solidFill>
                      <a:srgbClr val="00B050"/>
                    </a:solidFill>
                  </a:rPr>
                  <a:t>0</a:t>
                </a:r>
                <a:r>
                  <a:rPr lang="en-US" dirty="0"/>
                  <a:t>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000000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00000</a:t>
                </a: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’: 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</a:t>
                </a:r>
                <a:r>
                  <a:rPr lang="en-US" dirty="0">
                    <a:solidFill>
                      <a:srgbClr val="00B050"/>
                    </a:solidFill>
                  </a:rPr>
                  <a:t>00</a:t>
                </a:r>
                <a:r>
                  <a:rPr lang="en-US" dirty="0"/>
                  <a:t>000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000000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</a:t>
                </a:r>
                <a:r>
                  <a:rPr lang="en-US" dirty="0">
                    <a:solidFill>
                      <a:srgbClr val="00B050"/>
                    </a:solidFill>
                  </a:rPr>
                  <a:t>1</a:t>
                </a:r>
                <a:r>
                  <a:rPr lang="en-US" dirty="0"/>
                  <a:t>00000</a:t>
                </a: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1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110</a:t>
                </a:r>
                <a:r>
                  <a:rPr lang="en-US" dirty="0">
                    <a:solidFill>
                      <a:srgbClr val="FF0000"/>
                    </a:solidFill>
                  </a:rPr>
                  <a:t>11</a:t>
                </a:r>
                <a:r>
                  <a:rPr lang="en-US" dirty="0"/>
                  <a:t>000100010</a:t>
                </a:r>
                <a:r>
                  <a:rPr lang="en-US" dirty="0">
                    <a:solidFill>
                      <a:srgbClr val="FF0000"/>
                    </a:solidFill>
                  </a:rPr>
                  <a:t>111</a:t>
                </a:r>
                <a:r>
                  <a:rPr lang="en-US" dirty="0"/>
                  <a:t>001001000</a:t>
                </a:r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0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!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Errs on 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9601200" y="2637692"/>
            <a:ext cx="1752600" cy="1000415"/>
          </a:xfrm>
          <a:prstGeom prst="cloud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???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975" y="3496453"/>
            <a:ext cx="18002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8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Lower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 There are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mapped to the wrong configuration, each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− 2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den>
                        </m:f>
                      </m:e>
                    </m:d>
                  </m:oMath>
                </a14:m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where algorithm is incorrect.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Probability of failure: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24553" y="3893069"/>
                <a:ext cx="6142894" cy="25263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d>
                            <m:d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f>
                                    <m:fPr>
                                      <m:ctrlP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en-US" sz="4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4800" b="0" i="0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4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553" y="3893069"/>
                <a:ext cx="6142894" cy="25263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45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Provided a distribution over which any deterministic algorithm with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bits fails to distinguish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of the time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-periodicity algorithm differentiates whether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Showed every deterministic algorithm fails over random inputs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001" y="5154086"/>
            <a:ext cx="1616685" cy="16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22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Karp-Rabin Fingerprints for </a:t>
            </a:r>
            <a:r>
              <a:rPr lang="en-US" dirty="0" err="1">
                <a:solidFill>
                  <a:srgbClr val="C00000"/>
                </a:solidFill>
              </a:rPr>
              <a:t>subpatterns</a:t>
            </a:r>
            <a:r>
              <a:rPr lang="en-US" dirty="0">
                <a:solidFill>
                  <a:srgbClr val="C00000"/>
                </a:solidFill>
              </a:rPr>
              <a:t> (CFP+16)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952" y="3343955"/>
            <a:ext cx="85058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1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Identifying Mismatches?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Sample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primes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544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#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HAM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  <m:r>
                      <a:rPr lang="en-US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w.h.p</a:t>
                </a:r>
                <a:r>
                  <a:rPr lang="en-US" dirty="0"/>
                  <a:t>. (CFP+16)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4206875"/>
            <a:ext cx="2171700" cy="2105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Explosion 1 3"/>
              <p:cNvSpPr/>
              <p:nvPr/>
            </p:nvSpPr>
            <p:spPr>
              <a:xfrm>
                <a:off x="1699787" y="723106"/>
                <a:ext cx="8587153" cy="5588794"/>
              </a:xfrm>
              <a:prstGeom prst="irregularSeal1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What about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? </a:t>
                </a:r>
              </a:p>
            </p:txBody>
          </p:sp>
        </mc:Choice>
        <mc:Fallback xmlns="">
          <p:sp>
            <p:nvSpPr>
              <p:cNvPr id="6" name="Explosion 1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787" y="723106"/>
                <a:ext cx="8587153" cy="5588794"/>
              </a:xfrm>
              <a:prstGeom prst="irregularSeal1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48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Karp-Rabin Fingerprints for sub-</a:t>
            </a:r>
            <a:r>
              <a:rPr lang="en-US" dirty="0" err="1">
                <a:solidFill>
                  <a:srgbClr val="C00000"/>
                </a:solidFill>
              </a:rPr>
              <a:t>subpatterns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01" y="1901860"/>
            <a:ext cx="8282014" cy="38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Hamming Distance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strings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 Hamming distance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defined as the 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at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rgbClr val="00B050"/>
                    </a:solidFill>
                  </a:rPr>
                  <a:t>H</a:t>
                </a:r>
                <a:r>
                  <a:rPr lang="en-US" dirty="0"/>
                  <a:t>A</a:t>
                </a:r>
                <a:r>
                  <a:rPr lang="en-US" dirty="0">
                    <a:solidFill>
                      <a:srgbClr val="00B0F0"/>
                    </a:solidFill>
                  </a:rPr>
                  <a:t>M</a:t>
                </a:r>
                <a:r>
                  <a:rPr lang="en-US" dirty="0">
                    <a:solidFill>
                      <a:srgbClr val="FF0000"/>
                    </a:solidFill>
                  </a:rPr>
                  <a:t>M</a:t>
                </a:r>
                <a:r>
                  <a:rPr lang="en-US" dirty="0"/>
                  <a:t>ING</a:t>
                </a:r>
                <a:endParaRPr lang="en-US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en-US" b="0" dirty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rgbClr val="00B050"/>
                    </a:solidFill>
                  </a:rPr>
                  <a:t>F</a:t>
                </a:r>
                <a:r>
                  <a:rPr lang="en-US" dirty="0"/>
                  <a:t>A</a:t>
                </a:r>
                <a:r>
                  <a:rPr lang="en-US" dirty="0">
                    <a:solidFill>
                      <a:srgbClr val="00B0F0"/>
                    </a:solidFill>
                  </a:rPr>
                  <a:t>L</a:t>
                </a:r>
                <a:r>
                  <a:rPr lang="en-US" dirty="0">
                    <a:solidFill>
                      <a:srgbClr val="FF0000"/>
                    </a:solidFill>
                  </a:rPr>
                  <a:t>L</a:t>
                </a:r>
                <a:r>
                  <a:rPr lang="en-US" dirty="0"/>
                  <a:t>ING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B0F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𝐻𝐴𝑀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)=3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457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07" y="3280953"/>
            <a:ext cx="2872155" cy="33382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Second level Karp-Rabin Fingerprints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Call a mismatch </a:t>
                </a:r>
                <a:r>
                  <a:rPr lang="en-US" i="1" dirty="0"/>
                  <a:t>isolated</a:t>
                </a:r>
                <a:r>
                  <a:rPr lang="en-US" dirty="0"/>
                  <a:t>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if it is the only mismatch under some </a:t>
                </a:r>
                <a:r>
                  <a:rPr lang="en-US" dirty="0" err="1"/>
                  <a:t>subpattern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be the number of isolated mismatches.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w.h.p. (CFP+16)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715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Properties of Karp-Rabin Fingerprints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n-US" dirty="0"/>
                  <a:t> (sliding)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[1: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n-US" dirty="0"/>
                  <a:t> (reversal)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[1: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049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-Periodicity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A string that is “almost” periodic, robust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changes.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Periodicity: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-Periodicity: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:r>
                  <a:rPr lang="en-US" dirty="0"/>
                  <a:t> </a:t>
                </a:r>
                <a:r>
                  <a:rPr lang="en-US" sz="2600" dirty="0"/>
                  <a:t>ABCDABCDABCEABCE</a:t>
                </a:r>
              </a:p>
              <a:p>
                <a:pPr marL="914400" lvl="2" indent="0">
                  <a:buNone/>
                </a:pPr>
                <a:r>
                  <a:rPr lang="en-US" sz="2600" dirty="0"/>
                  <a:t> </a:t>
                </a:r>
                <a:r>
                  <a:rPr lang="en-US" sz="2600" dirty="0">
                    <a:solidFill>
                      <a:srgbClr val="FF0000"/>
                    </a:solidFill>
                  </a:rPr>
                  <a:t>ABCDABCDABCE</a:t>
                </a:r>
                <a:r>
                  <a:rPr lang="en-US" sz="2600" dirty="0"/>
                  <a:t>ABCE</a:t>
                </a:r>
              </a:p>
              <a:p>
                <a:pPr marL="914400" lvl="2" indent="0">
                  <a:buNone/>
                </a:pPr>
                <a:r>
                  <a:rPr lang="en-US" sz="2600" dirty="0"/>
                  <a:t> </a:t>
                </a:r>
                <a:r>
                  <a:rPr lang="en-US" sz="2600" dirty="0">
                    <a:solidFill>
                      <a:srgbClr val="FF0000"/>
                    </a:solidFill>
                  </a:rPr>
                  <a:t>ABCDABC</a:t>
                </a:r>
                <a:r>
                  <a:rPr lang="en-US" sz="2600" dirty="0"/>
                  <a:t>D</a:t>
                </a:r>
                <a:r>
                  <a:rPr lang="en-US" sz="2600" dirty="0">
                    <a:solidFill>
                      <a:srgbClr val="FF0000"/>
                    </a:solidFill>
                  </a:rPr>
                  <a:t>ABCE</a:t>
                </a:r>
                <a:endParaRPr lang="en-US" sz="2600" dirty="0"/>
              </a:p>
              <a:p>
                <a:pPr marL="914400" lvl="2" indent="0">
                  <a:buNone/>
                </a:pPr>
                <a:r>
                  <a:rPr lang="en-US" sz="2600" dirty="0"/>
                  <a:t> </a:t>
                </a:r>
                <a:r>
                  <a:rPr lang="en-US" sz="2600" dirty="0">
                    <a:solidFill>
                      <a:srgbClr val="0070C0"/>
                    </a:solidFill>
                  </a:rPr>
                  <a:t>ABCDABC</a:t>
                </a:r>
                <a:r>
                  <a:rPr lang="en-US" sz="2600" dirty="0"/>
                  <a:t>E</a:t>
                </a:r>
                <a:r>
                  <a:rPr lang="en-US" sz="2600" dirty="0">
                    <a:solidFill>
                      <a:srgbClr val="0070C0"/>
                    </a:solidFill>
                  </a:rPr>
                  <a:t>ABCE</a:t>
                </a:r>
              </a:p>
              <a:p>
                <a:pPr marL="914400" lvl="2" indent="0">
                  <a:buNone/>
                </a:pPr>
                <a:r>
                  <a:rPr lang="en-US" sz="2600" dirty="0"/>
                  <a:t> ABCD</a:t>
                </a:r>
                <a:r>
                  <a:rPr lang="en-US" sz="2600" dirty="0">
                    <a:solidFill>
                      <a:srgbClr val="0070C0"/>
                    </a:solidFill>
                  </a:rPr>
                  <a:t>ABCDABCEABCE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Long term periodic changes, but also encompasses “natural” definition.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778984" y="4312112"/>
            <a:ext cx="195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1-period: 4</a:t>
            </a:r>
          </a:p>
        </p:txBody>
      </p:sp>
    </p:spTree>
    <p:extLst>
      <p:ext uri="{BB962C8B-B14F-4D97-AF65-F5344CB8AC3E}">
        <p14:creationId xmlns:p14="http://schemas.microsoft.com/office/powerpoint/2010/main" val="89683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Streaming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arrives one symbol at a time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space, ideally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𝑝𝑜𝑙𝑦𝑙𝑜𝑔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err="1"/>
                  <a:t>abaacabaccbabbbcbabbccababbccb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err="1"/>
                  <a:t>abaacabaccbabbbcbabbccababbccb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err="1"/>
                  <a:t>abaacabaccbabbbcbabbccababbccb</a:t>
                </a: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338" y="3004193"/>
            <a:ext cx="474345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5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1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-Periodicity Problem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Given 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which arrives in a data stream, identify the smallest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-period in space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 Given a string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which arrives in a data stream, identify the smallest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-period in space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with two passes.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&quot;No&quot; Symbol 3"/>
          <p:cNvSpPr/>
          <p:nvPr/>
        </p:nvSpPr>
        <p:spPr>
          <a:xfrm>
            <a:off x="5289522" y="1417501"/>
            <a:ext cx="1773936" cy="1649095"/>
          </a:xfrm>
          <a:prstGeom prst="noSmoking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30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Related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725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 to find the shortest period in one-pass,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 (ErgunJowhariSaglam10)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space to find the period in one-pass,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 (EJS10)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 to find the shortest period in two-passes, even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 (EJS10)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-Mismatch Problem: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space to find all instances of a pattern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within a text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with up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errors. (CliffordFontainePoratSachStarikovskaya16)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72538"/>
              </a:xfrm>
              <a:blipFill>
                <a:blip r:embed="rId2"/>
                <a:stretch>
                  <a:fillRect l="-1043" t="-954" b="-3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52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-Periodicity (Our results)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 to find the shortest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-period in one-pass,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 to find the shortest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-period in two-passes, even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.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space to find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-period,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, in one-pass.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space to find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-period, even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, in one-pass.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72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3052</Words>
  <Application>Microsoft Office PowerPoint</Application>
  <PresentationFormat>Widescreen</PresentationFormat>
  <Paragraphs>256</Paragraphs>
  <Slides>41</Slides>
  <Notes>3</Notes>
  <HiddenSlides>14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Streaming Periodicity with Mismatches</vt:lpstr>
      <vt:lpstr>Periodicity</vt:lpstr>
      <vt:lpstr>Periodicity</vt:lpstr>
      <vt:lpstr>Hamming Distance</vt:lpstr>
      <vt:lpstr>k-Periodicity</vt:lpstr>
      <vt:lpstr>Streaming Model</vt:lpstr>
      <vt:lpstr>k-Periodicity Problem</vt:lpstr>
      <vt:lpstr>Related Work</vt:lpstr>
      <vt:lpstr>k-Periodicity (Our results)</vt:lpstr>
      <vt:lpstr>Ideas from Streaming Periodicity</vt:lpstr>
      <vt:lpstr>Karp-Rabin Fingerprints</vt:lpstr>
      <vt:lpstr>Ideas from Streaming Periodicity</vt:lpstr>
      <vt:lpstr>Overall Idea</vt:lpstr>
      <vt:lpstr>First Pass to Second Pass?</vt:lpstr>
      <vt:lpstr>First Pass to Second Pass?</vt:lpstr>
      <vt:lpstr>First Pass to Second Pass?</vt:lpstr>
      <vt:lpstr>First Pass to Second Pass?</vt:lpstr>
      <vt:lpstr>Structural Results</vt:lpstr>
      <vt:lpstr>Structural Results</vt:lpstr>
      <vt:lpstr>Structural Results</vt:lpstr>
      <vt:lpstr>Structural Results</vt:lpstr>
      <vt:lpstr>Structural Results</vt:lpstr>
      <vt:lpstr>Structural Results</vt:lpstr>
      <vt:lpstr>In review</vt:lpstr>
      <vt:lpstr>In review</vt:lpstr>
      <vt:lpstr>Open Problems</vt:lpstr>
      <vt:lpstr>Questions?</vt:lpstr>
      <vt:lpstr>One-Pass</vt:lpstr>
      <vt:lpstr>Larger Values and One-Pass Algorithm</vt:lpstr>
      <vt:lpstr>Lower Bounds</vt:lpstr>
      <vt:lpstr>Lower Bounds</vt:lpstr>
      <vt:lpstr>Lower Bounds</vt:lpstr>
      <vt:lpstr>Lower Bounds</vt:lpstr>
      <vt:lpstr>Lower Bounds</vt:lpstr>
      <vt:lpstr>Lower Bounds</vt:lpstr>
      <vt:lpstr>In review</vt:lpstr>
      <vt:lpstr>Karp-Rabin Fingerprints for subpatterns (CFP+16)</vt:lpstr>
      <vt:lpstr>Identifying Mismatches?</vt:lpstr>
      <vt:lpstr>Karp-Rabin Fingerprints for sub-subpatterns</vt:lpstr>
      <vt:lpstr>Second level Karp-Rabin Fingerprints </vt:lpstr>
      <vt:lpstr>Properties of Karp-Rabin Fingerprints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Periodicity with Mismatches</dc:title>
  <dc:creator>Samson S Zhou</dc:creator>
  <cp:lastModifiedBy>Samson S Zhou</cp:lastModifiedBy>
  <cp:revision>105</cp:revision>
  <dcterms:created xsi:type="dcterms:W3CDTF">2017-08-13T22:09:38Z</dcterms:created>
  <dcterms:modified xsi:type="dcterms:W3CDTF">2017-08-18T17:24:25Z</dcterms:modified>
</cp:coreProperties>
</file>