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331" r:id="rId11"/>
    <p:sldId id="271" r:id="rId12"/>
    <p:sldId id="272" r:id="rId13"/>
    <p:sldId id="334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6" r:id="rId25"/>
    <p:sldId id="285" r:id="rId26"/>
    <p:sldId id="287" r:id="rId27"/>
    <p:sldId id="289" r:id="rId28"/>
    <p:sldId id="290" r:id="rId29"/>
    <p:sldId id="291" r:id="rId30"/>
    <p:sldId id="317" r:id="rId31"/>
    <p:sldId id="292" r:id="rId32"/>
    <p:sldId id="304" r:id="rId33"/>
    <p:sldId id="305" r:id="rId34"/>
    <p:sldId id="307" r:id="rId35"/>
    <p:sldId id="306" r:id="rId36"/>
    <p:sldId id="308" r:id="rId37"/>
    <p:sldId id="310" r:id="rId38"/>
    <p:sldId id="311" r:id="rId39"/>
    <p:sldId id="312" r:id="rId40"/>
    <p:sldId id="314" r:id="rId41"/>
    <p:sldId id="315" r:id="rId42"/>
    <p:sldId id="316" r:id="rId43"/>
    <p:sldId id="313" r:id="rId44"/>
    <p:sldId id="295" r:id="rId45"/>
    <p:sldId id="293" r:id="rId46"/>
    <p:sldId id="333" r:id="rId47"/>
    <p:sldId id="297" r:id="rId48"/>
    <p:sldId id="298" r:id="rId49"/>
    <p:sldId id="299" r:id="rId50"/>
    <p:sldId id="300" r:id="rId51"/>
    <p:sldId id="301" r:id="rId52"/>
    <p:sldId id="332" r:id="rId53"/>
    <p:sldId id="318" r:id="rId54"/>
    <p:sldId id="319" r:id="rId55"/>
    <p:sldId id="320" r:id="rId56"/>
    <p:sldId id="321" r:id="rId57"/>
    <p:sldId id="322" r:id="rId58"/>
    <p:sldId id="323" r:id="rId59"/>
    <p:sldId id="326" r:id="rId60"/>
    <p:sldId id="327" r:id="rId61"/>
    <p:sldId id="328" r:id="rId62"/>
    <p:sldId id="329" r:id="rId63"/>
    <p:sldId id="330" r:id="rId64"/>
    <p:sldId id="324" r:id="rId65"/>
    <p:sldId id="302" r:id="rId66"/>
    <p:sldId id="30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2F33-7E9D-4A23-A7F7-8DA3E883B222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7963-94C2-4296-B70C-EC82B44C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2F33-7E9D-4A23-A7F7-8DA3E883B222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7963-94C2-4296-B70C-EC82B44C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2F33-7E9D-4A23-A7F7-8DA3E883B222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7963-94C2-4296-B70C-EC82B44C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2F33-7E9D-4A23-A7F7-8DA3E883B222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7963-94C2-4296-B70C-EC82B44C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2F33-7E9D-4A23-A7F7-8DA3E883B222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7963-94C2-4296-B70C-EC82B44C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7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2F33-7E9D-4A23-A7F7-8DA3E883B222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7963-94C2-4296-B70C-EC82B44C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2F33-7E9D-4A23-A7F7-8DA3E883B222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7963-94C2-4296-B70C-EC82B44C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2F33-7E9D-4A23-A7F7-8DA3E883B222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7963-94C2-4296-B70C-EC82B44C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0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2F33-7E9D-4A23-A7F7-8DA3E883B222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7963-94C2-4296-B70C-EC82B44C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2F33-7E9D-4A23-A7F7-8DA3E883B222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7963-94C2-4296-B70C-EC82B44C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8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2F33-7E9D-4A23-A7F7-8DA3E883B222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7963-94C2-4296-B70C-EC82B44C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2F33-7E9D-4A23-A7F7-8DA3E883B222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7963-94C2-4296-B70C-EC82B44C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5205" r="1" b="16744"/>
          <a:stretch/>
        </p:blipFill>
        <p:spPr>
          <a:xfrm>
            <a:off x="5669281" y="2285999"/>
            <a:ext cx="6522720" cy="2286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1" b="13398"/>
          <a:stretch/>
        </p:blipFill>
        <p:spPr bwMode="auto">
          <a:xfrm>
            <a:off x="4693921" y="-478"/>
            <a:ext cx="7498080" cy="2286478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6937" r="-1" b="30364"/>
          <a:stretch/>
        </p:blipFill>
        <p:spPr>
          <a:xfrm>
            <a:off x="6838122" y="4571999"/>
            <a:ext cx="5353878" cy="2286000"/>
          </a:xfrm>
          <a:prstGeom prst="rect">
            <a:avLst/>
          </a:prstGeom>
        </p:spPr>
      </p:pic>
      <p:sp>
        <p:nvSpPr>
          <p:cNvPr id="11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4948428" cy="3132963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600" dirty="0">
                <a:solidFill>
                  <a:schemeClr val="bg1"/>
                </a:solidFill>
              </a:rPr>
              <a:t>Streaming for </a:t>
            </a:r>
            <a:r>
              <a:rPr lang="en-US" sz="4600" dirty="0" err="1">
                <a:solidFill>
                  <a:schemeClr val="bg1"/>
                </a:solidFill>
              </a:rPr>
              <a:t>Aibohphobes</a:t>
            </a:r>
            <a:r>
              <a:rPr lang="en-US" sz="4600" dirty="0">
                <a:solidFill>
                  <a:schemeClr val="bg1"/>
                </a:solidFill>
              </a:rPr>
              <a:t>: Longest Near-Palindrome under Hamming Distance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Elena </a:t>
            </a:r>
            <a:r>
              <a:rPr lang="en-US" sz="2000" dirty="0" err="1">
                <a:solidFill>
                  <a:schemeClr val="bg1"/>
                </a:solidFill>
              </a:rPr>
              <a:t>Grigorescu</a:t>
            </a:r>
            <a:r>
              <a:rPr lang="en-US" sz="2000" dirty="0">
                <a:solidFill>
                  <a:schemeClr val="bg1"/>
                </a:solidFill>
              </a:rPr>
              <a:t>, Purdue University</a:t>
            </a:r>
          </a:p>
          <a:p>
            <a:pPr algn="l">
              <a:lnSpc>
                <a:spcPct val="8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Erfan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Sadeqi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Azer</a:t>
            </a:r>
            <a:r>
              <a:rPr lang="en-US" sz="2000" dirty="0">
                <a:solidFill>
                  <a:schemeClr val="bg1"/>
                </a:solidFill>
              </a:rPr>
              <a:t>, Indiana University</a:t>
            </a:r>
          </a:p>
          <a:p>
            <a:pPr algn="l">
              <a:lnSpc>
                <a:spcPct val="80000"/>
              </a:lnSpc>
            </a:pPr>
            <a:r>
              <a:rPr lang="en-US" sz="2000" dirty="0">
                <a:solidFill>
                  <a:srgbClr val="00B050"/>
                </a:solidFill>
              </a:rPr>
              <a:t>Samson Zhou</a:t>
            </a:r>
            <a:r>
              <a:rPr lang="en-US" sz="2000" dirty="0">
                <a:solidFill>
                  <a:schemeClr val="bg1"/>
                </a:solidFill>
              </a:rPr>
              <a:t>, Purdue University</a:t>
            </a:r>
          </a:p>
        </p:txBody>
      </p:sp>
    </p:spTree>
    <p:extLst>
      <p:ext uri="{BB962C8B-B14F-4D97-AF65-F5344CB8AC3E}">
        <p14:creationId xmlns:p14="http://schemas.microsoft.com/office/powerpoint/2010/main" val="374716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8908" y="528225"/>
            <a:ext cx="2983523" cy="1325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3" y="724766"/>
            <a:ext cx="4957708" cy="3718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385" y="2095133"/>
            <a:ext cx="4648200" cy="4695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908" y="4443046"/>
            <a:ext cx="6564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Queries used to compute transitive closures in SQL have recursive structure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Access patterns can be used to identify the location of errors in queries</a:t>
            </a:r>
          </a:p>
        </p:txBody>
      </p:sp>
    </p:spTree>
    <p:extLst>
      <p:ext uri="{BB962C8B-B14F-4D97-AF65-F5344CB8AC3E}">
        <p14:creationId xmlns:p14="http://schemas.microsoft.com/office/powerpoint/2010/main" val="47873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Related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 to provide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multiplicative approximation to the length of the longest palindrome (</a:t>
                </a:r>
                <a:r>
                  <a:rPr lang="en-US" dirty="0" err="1"/>
                  <a:t>Berenbrink,Ergün,Mallmann-Trenn,Sadeqi</a:t>
                </a:r>
                <a:r>
                  <a:rPr lang="en-US" dirty="0"/>
                  <a:t> </a:t>
                </a:r>
                <a:r>
                  <a:rPr lang="en-US" dirty="0" err="1"/>
                  <a:t>Azer</a:t>
                </a:r>
                <a:r>
                  <a:rPr lang="en-US" dirty="0"/>
                  <a:t> ‘14)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to provide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additive approximation to the length of the longest palindrome (BEMS14)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to find the longest palindrome in two passes (BEMS14)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multiplicative approximation (GMSU16)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additive approximation (GMSU16)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  <a:blipFill>
                <a:blip r:embed="rId2"/>
                <a:stretch>
                  <a:fillRect l="-1043" t="-2997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5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space to provide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multiplicative approximation to the length of the longest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-near-palindrome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space to provide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additive approximation to the length of the longest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-near-palindrome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space to find the longest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-near-palindrome in two passes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space LB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multiplicative approximation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space LB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additive approximation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72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Comparison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092231"/>
                  </p:ext>
                </p:extLst>
              </p:nvPr>
            </p:nvGraphicFramePr>
            <p:xfrm>
              <a:off x="1483567" y="1511559"/>
              <a:ext cx="9227976" cy="50578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6417">
                      <a:extLst>
                        <a:ext uri="{9D8B030D-6E8A-4147-A177-3AD203B41FA5}">
                          <a16:colId xmlns:a16="http://schemas.microsoft.com/office/drawing/2014/main" val="716764247"/>
                        </a:ext>
                      </a:extLst>
                    </a:gridCol>
                    <a:gridCol w="3406030">
                      <a:extLst>
                        <a:ext uri="{9D8B030D-6E8A-4147-A177-3AD203B41FA5}">
                          <a16:colId xmlns:a16="http://schemas.microsoft.com/office/drawing/2014/main" val="762296623"/>
                        </a:ext>
                      </a:extLst>
                    </a:gridCol>
                    <a:gridCol w="2585529">
                      <a:extLst>
                        <a:ext uri="{9D8B030D-6E8A-4147-A177-3AD203B41FA5}">
                          <a16:colId xmlns:a16="http://schemas.microsoft.com/office/drawing/2014/main" val="1998911248"/>
                        </a:ext>
                      </a:extLst>
                    </a:gridCol>
                  </a:tblGrid>
                  <a:tr h="665547"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Longest Palindrome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Longest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-Near-Palindrome</a:t>
                          </a:r>
                          <a:r>
                            <a:rPr lang="en-US" sz="2400" baseline="0" dirty="0">
                              <a:solidFill>
                                <a:schemeClr val="bg1"/>
                              </a:solidFill>
                            </a:rPr>
                            <a:t> (Here)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800006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multiplicative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400" dirty="0"/>
                            <a:t> (BEMS14)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40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en-US" sz="24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⁡(1+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273307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2400" dirty="0"/>
                            <a:t> additive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(BEMS14)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435501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two pass</a:t>
                          </a:r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 exact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(BEMS14)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7796481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multiplicative LB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⁡(1+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(GMSU16)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796705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E additive LB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(GMSU16)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815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092231"/>
                  </p:ext>
                </p:extLst>
              </p:nvPr>
            </p:nvGraphicFramePr>
            <p:xfrm>
              <a:off x="1483567" y="1511559"/>
              <a:ext cx="9227976" cy="50578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6417">
                      <a:extLst>
                        <a:ext uri="{9D8B030D-6E8A-4147-A177-3AD203B41FA5}">
                          <a16:colId xmlns:a16="http://schemas.microsoft.com/office/drawing/2014/main" val="716764247"/>
                        </a:ext>
                      </a:extLst>
                    </a:gridCol>
                    <a:gridCol w="3406030">
                      <a:extLst>
                        <a:ext uri="{9D8B030D-6E8A-4147-A177-3AD203B41FA5}">
                          <a16:colId xmlns:a16="http://schemas.microsoft.com/office/drawing/2014/main" val="762296623"/>
                        </a:ext>
                      </a:extLst>
                    </a:gridCol>
                    <a:gridCol w="2585529">
                      <a:extLst>
                        <a:ext uri="{9D8B030D-6E8A-4147-A177-3AD203B41FA5}">
                          <a16:colId xmlns:a16="http://schemas.microsoft.com/office/drawing/2014/main" val="199891124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Longest Palindrome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7547" t="-5185" r="-943" b="-5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800006"/>
                      </a:ext>
                    </a:extLst>
                  </a:tr>
                  <a:tr h="9206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" t="-94040" r="-186064" b="-362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00" t="-94040" r="-76429" b="-362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7547" t="-94040" r="-943" b="-3622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273307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" t="-221970" r="-186064" b="-314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00" t="-221970" r="-76429" b="-314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7547" t="-221970" r="-943" b="-3143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35501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two pass</a:t>
                          </a:r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 exact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00" t="-324427" r="-76429" b="-216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7547" t="-324427" r="-943" b="-216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7796481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" t="-421212" r="-186064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00" t="-421212" r="-76429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7547" t="-421212" r="-943" b="-1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3796705"/>
                      </a:ext>
                    </a:extLst>
                  </a:tr>
                  <a:tr h="91325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E additive LB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00" t="-458667" r="-76429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7547" t="-458667" r="-943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152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416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1-Pass Additive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2-Pass </a:t>
            </a:r>
            <a:r>
              <a:rPr lang="en-US" i="1" dirty="0"/>
              <a:t>Exact</a:t>
            </a:r>
            <a:r>
              <a:rPr lang="en-US" dirty="0"/>
              <a:t>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Lower Bounds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Alignments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4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Warm-up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Suppose we see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followed by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How can we determine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with high probability?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3450219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7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Karp-Rabin Fingerprints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 prime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w.h.p.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(Schwartz-Zippel)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024313"/>
            <a:ext cx="1524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Properties of Karp-Rabin Fingerprints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024313"/>
            <a:ext cx="1524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2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111101011100001010010101001111101011100001010010101001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111101011100001010010101001</a:t>
            </a:r>
            <a:r>
              <a:rPr lang="en-US" dirty="0">
                <a:solidFill>
                  <a:srgbClr val="FF0000"/>
                </a:solidFill>
              </a:rPr>
              <a:t>111101011100001010010101001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87" y="3578572"/>
            <a:ext cx="2543175" cy="180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150" y="3578572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7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Near-Palindromes?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111101011100001010010101001111101011100001010010101001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111101011100001010010101001</a:t>
            </a:r>
            <a:r>
              <a:rPr lang="en-US" dirty="0">
                <a:solidFill>
                  <a:srgbClr val="FF0000"/>
                </a:solidFill>
              </a:rPr>
              <a:t>111101011100001010010101001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87" y="3578572"/>
            <a:ext cx="25431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91" y="3611176"/>
            <a:ext cx="1735015" cy="17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1-Pass Additive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2-Pass </a:t>
            </a:r>
            <a:r>
              <a:rPr lang="en-US" i="1" dirty="0"/>
              <a:t>Exact</a:t>
            </a:r>
            <a:r>
              <a:rPr lang="en-US" dirty="0"/>
              <a:t>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Lower Bounds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Alignments</a:t>
            </a:r>
          </a:p>
        </p:txBody>
      </p:sp>
    </p:spTree>
    <p:extLst>
      <p:ext uri="{BB962C8B-B14F-4D97-AF65-F5344CB8AC3E}">
        <p14:creationId xmlns:p14="http://schemas.microsoft.com/office/powerpoint/2010/main" val="3157353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Near-Palindromes?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87" y="3578572"/>
            <a:ext cx="25431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91" y="3611176"/>
            <a:ext cx="1735015" cy="17350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68267" y="2945787"/>
            <a:ext cx="1222533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2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111101011100001010010101001111101011100001010010101001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1111010</a:t>
            </a:r>
            <a:r>
              <a:rPr lang="en-US" dirty="0">
                <a:solidFill>
                  <a:srgbClr val="00B050"/>
                </a:solidFill>
              </a:rPr>
              <a:t>111000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010100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10101001</a:t>
            </a:r>
            <a:r>
              <a:rPr lang="en-US" dirty="0">
                <a:solidFill>
                  <a:srgbClr val="C00000"/>
                </a:solidFill>
              </a:rPr>
              <a:t>11110101</a:t>
            </a:r>
            <a:r>
              <a:rPr lang="en-US" dirty="0">
                <a:solidFill>
                  <a:srgbClr val="FF0000"/>
                </a:solidFill>
              </a:rPr>
              <a:t>110000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101001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0101001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0801" y="2945787"/>
            <a:ext cx="1066800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2" y="2945787"/>
            <a:ext cx="1184030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41632" y="2946020"/>
            <a:ext cx="1395045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6677" y="2946020"/>
            <a:ext cx="1406769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43447" y="2945787"/>
            <a:ext cx="1113692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57140" y="2945787"/>
            <a:ext cx="109024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47386" y="2945787"/>
            <a:ext cx="1222533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Near-Palindromes? (CFP+16)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87" y="3578572"/>
            <a:ext cx="25431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91" y="3611176"/>
            <a:ext cx="1735015" cy="17350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3096" y="1690688"/>
            <a:ext cx="1222533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630" y="1690688"/>
            <a:ext cx="1066800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2431" y="1690688"/>
            <a:ext cx="1184030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06461" y="1690921"/>
            <a:ext cx="1395045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01506" y="1690921"/>
            <a:ext cx="1406769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08276" y="1690688"/>
            <a:ext cx="1113692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21969" y="1690688"/>
            <a:ext cx="109024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12216" y="1690688"/>
            <a:ext cx="987818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33097" y="2424648"/>
            <a:ext cx="261242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94339" y="2424647"/>
            <a:ext cx="24618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55581" y="2424646"/>
            <a:ext cx="246184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58206" y="2424645"/>
            <a:ext cx="304802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24011" y="2424646"/>
            <a:ext cx="261242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85253" y="2424645"/>
            <a:ext cx="24618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46495" y="2424644"/>
            <a:ext cx="246184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9120" y="2424643"/>
            <a:ext cx="304802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90250" y="2424646"/>
            <a:ext cx="261242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51492" y="2424645"/>
            <a:ext cx="24618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12734" y="2424644"/>
            <a:ext cx="246184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15359" y="2424643"/>
            <a:ext cx="304802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54273" y="2424643"/>
            <a:ext cx="261242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15515" y="2424642"/>
            <a:ext cx="24618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76757" y="2424641"/>
            <a:ext cx="246184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79382" y="2424640"/>
            <a:ext cx="304802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86569" y="2424643"/>
            <a:ext cx="261242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47811" y="2424642"/>
            <a:ext cx="24618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09053" y="2424641"/>
            <a:ext cx="246184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911678" y="2424640"/>
            <a:ext cx="304802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52086" y="2430874"/>
            <a:ext cx="277023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388887" y="2424640"/>
            <a:ext cx="259514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648401" y="2429227"/>
            <a:ext cx="23335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81757" y="2424639"/>
            <a:ext cx="202625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78037" y="2430874"/>
            <a:ext cx="277023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14838" y="2424640"/>
            <a:ext cx="259514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74352" y="2429227"/>
            <a:ext cx="23335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807708" y="2424639"/>
            <a:ext cx="202625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003988" y="2430874"/>
            <a:ext cx="277023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240789" y="2424640"/>
            <a:ext cx="259514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500303" y="2429227"/>
            <a:ext cx="23335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733659" y="2424639"/>
            <a:ext cx="202625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946844" y="2430874"/>
            <a:ext cx="277023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183645" y="2424640"/>
            <a:ext cx="259514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443159" y="2429227"/>
            <a:ext cx="23335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676515" y="2424639"/>
            <a:ext cx="202625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7737" y="2430874"/>
            <a:ext cx="277023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104538" y="2424640"/>
            <a:ext cx="259514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364052" y="2429227"/>
            <a:ext cx="23335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597408" y="2424639"/>
            <a:ext cx="202625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Karp-Rabin Fingerprints for </a:t>
            </a:r>
            <a:r>
              <a:rPr lang="en-US" dirty="0" err="1">
                <a:solidFill>
                  <a:srgbClr val="C00000"/>
                </a:solidFill>
              </a:rPr>
              <a:t>subpatterns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52" y="3343955"/>
            <a:ext cx="85058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Near-Palindromes?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587" y="3578572"/>
            <a:ext cx="25431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891" y="3611176"/>
            <a:ext cx="1735015" cy="17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Near-Palindromes?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Sample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544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#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w.h.p</a:t>
                </a:r>
                <a:r>
                  <a:rPr lang="en-US" dirty="0"/>
                  <a:t>. (CFP+16)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4206875"/>
            <a:ext cx="2171700" cy="210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Explosion 1 3"/>
              <p:cNvSpPr/>
              <p:nvPr/>
            </p:nvSpPr>
            <p:spPr>
              <a:xfrm>
                <a:off x="1699787" y="723106"/>
                <a:ext cx="8587153" cy="5588794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What about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4" name="Explosion 1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87" y="723106"/>
                <a:ext cx="8587153" cy="5588794"/>
              </a:xfrm>
              <a:prstGeom prst="irregularSeal1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80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Karp-Rabin Fingerprints for sub-</a:t>
            </a:r>
            <a:r>
              <a:rPr lang="en-US" dirty="0" err="1">
                <a:solidFill>
                  <a:srgbClr val="C00000"/>
                </a:solidFill>
              </a:rPr>
              <a:t>subpatterns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01" y="1901860"/>
            <a:ext cx="8282014" cy="38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3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07" y="3280953"/>
            <a:ext cx="2872155" cy="3338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Second level Karp-Rabin Fingerprints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Call a mismatch </a:t>
                </a:r>
                <a:r>
                  <a:rPr lang="en-US" i="1" dirty="0"/>
                  <a:t>isolated</a:t>
                </a:r>
                <a:r>
                  <a:rPr lang="en-US" dirty="0"/>
                  <a:t>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it is the only mismatch under some </a:t>
                </a:r>
                <a:r>
                  <a:rPr lang="en-US" dirty="0" err="1"/>
                  <a:t>subpattern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number of isolated mismatches.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w.h.p. (CFP+16)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60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There exists a data structure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words which recognizes whether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w.h.p.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7" y="343596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54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Additive Error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Initialize a data structure every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positions!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38" y="2660651"/>
            <a:ext cx="9508900" cy="35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37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Additive Error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sketches, each of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words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Total space: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46" y="3540369"/>
            <a:ext cx="2591308" cy="23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3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685" y="1825625"/>
            <a:ext cx="2705100" cy="1685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Palindrome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2280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string that reads the same forwards and backwards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RACECAR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>
                    <a:solidFill>
                      <a:srgbClr val="00B0F0"/>
                    </a:solidFill>
                  </a:rPr>
                  <a:t>A</a:t>
                </a:r>
                <a:r>
                  <a:rPr lang="en-US" dirty="0">
                    <a:solidFill>
                      <a:srgbClr val="7030A0"/>
                    </a:solidFill>
                  </a:rPr>
                  <a:t>C</a:t>
                </a:r>
                <a:r>
                  <a:rPr lang="en-US" dirty="0">
                    <a:solidFill>
                      <a:srgbClr val="00B050"/>
                    </a:solidFill>
                  </a:rPr>
                  <a:t>E</a:t>
                </a:r>
                <a:r>
                  <a:rPr lang="en-US" dirty="0">
                    <a:solidFill>
                      <a:srgbClr val="7030A0"/>
                    </a:solidFill>
                  </a:rPr>
                  <a:t>C</a:t>
                </a:r>
                <a:r>
                  <a:rPr lang="en-US" dirty="0">
                    <a:solidFill>
                      <a:srgbClr val="00B0F0"/>
                    </a:solidFill>
                  </a:rPr>
                  <a:t>A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AIBOHPHOBIA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>
                    <a:solidFill>
                      <a:srgbClr val="00B0F0"/>
                    </a:solidFill>
                  </a:rPr>
                  <a:t>I</a:t>
                </a:r>
                <a:r>
                  <a:rPr lang="en-US" dirty="0">
                    <a:solidFill>
                      <a:srgbClr val="7030A0"/>
                    </a:solidFill>
                  </a:rPr>
                  <a:t>B</a:t>
                </a:r>
                <a:r>
                  <a:rPr lang="en-US" dirty="0">
                    <a:solidFill>
                      <a:srgbClr val="00B050"/>
                    </a:solidFill>
                  </a:rPr>
                  <a:t>O</a:t>
                </a:r>
                <a:r>
                  <a:rPr lang="en-US" dirty="0">
                    <a:solidFill>
                      <a:srgbClr val="FFC000"/>
                    </a:solidFill>
                  </a:rPr>
                  <a:t>H</a:t>
                </a:r>
                <a:r>
                  <a:rPr lang="en-US" dirty="0">
                    <a:solidFill>
                      <a:srgbClr val="0070C0"/>
                    </a:solidFill>
                  </a:rPr>
                  <a:t>P</a:t>
                </a:r>
                <a:r>
                  <a:rPr lang="en-US" dirty="0">
                    <a:solidFill>
                      <a:srgbClr val="FFC000"/>
                    </a:solidFill>
                  </a:rPr>
                  <a:t>H</a:t>
                </a:r>
                <a:r>
                  <a:rPr lang="en-US" dirty="0">
                    <a:solidFill>
                      <a:srgbClr val="00B050"/>
                    </a:solidFill>
                  </a:rPr>
                  <a:t>O</a:t>
                </a:r>
                <a:r>
                  <a:rPr lang="en-US" dirty="0">
                    <a:solidFill>
                      <a:srgbClr val="7030A0"/>
                    </a:solidFill>
                  </a:rPr>
                  <a:t>B</a:t>
                </a:r>
                <a:r>
                  <a:rPr lang="en-US" dirty="0">
                    <a:solidFill>
                      <a:srgbClr val="00B0F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2280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935" y="3702050"/>
            <a:ext cx="1752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1-Pass Additive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2-Pass </a:t>
            </a:r>
            <a:r>
              <a:rPr lang="en-US" i="1" dirty="0">
                <a:solidFill>
                  <a:srgbClr val="00B050"/>
                </a:solidFill>
              </a:rPr>
              <a:t>Exact</a:t>
            </a:r>
            <a:r>
              <a:rPr lang="en-US" dirty="0">
                <a:solidFill>
                  <a:srgbClr val="00B050"/>
                </a:solidFill>
              </a:rPr>
              <a:t>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Lower Bounds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Alignments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29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2-Pass Exact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Can we modify 1-pass additive algorithm to 2-pass exact?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Missing characters before checkpoint!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95" y="3099448"/>
            <a:ext cx="88868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2-Pass Exact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Idea: keep all characters before each checkpoint in the second pass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What if there are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candidates?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Structural result of palindromes (BEMS14)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41229" y="3148571"/>
            <a:ext cx="6166339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8" y="3567540"/>
            <a:ext cx="6166339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2830" y="3986509"/>
            <a:ext cx="6166339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Palindromes (BEMS14)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5998" y="3567540"/>
            <a:ext cx="6166339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12830" y="3986509"/>
            <a:ext cx="6166339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95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Palindromes (BEMS14)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9" y="3567540"/>
            <a:ext cx="3071448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7447" y="3567540"/>
            <a:ext cx="3094891" cy="4189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2830" y="3986509"/>
            <a:ext cx="6166339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20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Palindromes (BEMS14)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9" y="3567540"/>
            <a:ext cx="3071448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13231" y="3986509"/>
            <a:ext cx="2965938" cy="4189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7447" y="3567540"/>
            <a:ext cx="3094891" cy="4189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30769" y="3986508"/>
            <a:ext cx="3282462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5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Palindromes (BEMS14)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9" y="3567540"/>
            <a:ext cx="3071448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13231" y="3986509"/>
            <a:ext cx="2965938" cy="4189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7447" y="3567540"/>
            <a:ext cx="3094891" cy="4189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30769" y="3986508"/>
            <a:ext cx="3282462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90491" y="2729600"/>
            <a:ext cx="1817077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Palindromes (BEMS14)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9" y="3567540"/>
            <a:ext cx="3071448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13231" y="3986509"/>
            <a:ext cx="2965938" cy="4189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7447" y="3567540"/>
            <a:ext cx="3094891" cy="4189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30769" y="3986508"/>
            <a:ext cx="3282462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90491" y="2729600"/>
            <a:ext cx="1817077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1229" y="2729599"/>
            <a:ext cx="229186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8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Palindromes (BEMS14)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9" y="3567540"/>
            <a:ext cx="3071448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7447" y="3567540"/>
            <a:ext cx="3094891" cy="4189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90491" y="2729600"/>
            <a:ext cx="1817077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1228" y="2729599"/>
            <a:ext cx="2291865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41229" y="2307844"/>
            <a:ext cx="1547447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75937" y="2307844"/>
            <a:ext cx="1031631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9172" y="3977996"/>
            <a:ext cx="63304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50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Palindromes (BEMS14)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9" y="3567540"/>
            <a:ext cx="3071448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7447" y="3567540"/>
            <a:ext cx="3094891" cy="4189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90491" y="2729600"/>
            <a:ext cx="1817077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1228" y="2729599"/>
            <a:ext cx="2291865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57448" y="3985385"/>
            <a:ext cx="63304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57448" y="2736992"/>
            <a:ext cx="63304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6122" y="2729598"/>
            <a:ext cx="62132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14799" y="2736992"/>
            <a:ext cx="63304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93472" y="2729597"/>
            <a:ext cx="62132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8365" y="2736992"/>
            <a:ext cx="63304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90486" y="2729597"/>
            <a:ext cx="62132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60428" y="2736992"/>
            <a:ext cx="63304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62549" y="2729597"/>
            <a:ext cx="62132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8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-Near-Palindrome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string that “almost” reads the same forwards and backwards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a metric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dirty="0"/>
                  <a:t>,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-near-palindrome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RACECAR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F</a:t>
                </a:r>
                <a:r>
                  <a:rPr lang="en-US" dirty="0">
                    <a:solidFill>
                      <a:srgbClr val="00B0F0"/>
                    </a:solidFill>
                  </a:rPr>
                  <a:t>A</a:t>
                </a:r>
                <a:r>
                  <a:rPr lang="en-US" dirty="0">
                    <a:solidFill>
                      <a:srgbClr val="7030A0"/>
                    </a:solidFill>
                  </a:rPr>
                  <a:t>C</a:t>
                </a:r>
                <a:r>
                  <a:rPr lang="en-US" dirty="0">
                    <a:solidFill>
                      <a:srgbClr val="00B050"/>
                    </a:solidFill>
                  </a:rPr>
                  <a:t>E</a:t>
                </a:r>
                <a:r>
                  <a:rPr lang="en-US" dirty="0">
                    <a:solidFill>
                      <a:srgbClr val="7030A0"/>
                    </a:solidFill>
                  </a:rPr>
                  <a:t>C</a:t>
                </a:r>
                <a:r>
                  <a:rPr lang="en-US" dirty="0">
                    <a:solidFill>
                      <a:srgbClr val="00B0F0"/>
                    </a:solidFill>
                  </a:rPr>
                  <a:t>A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40" y="3208788"/>
            <a:ext cx="4105656" cy="31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Near-Palindromes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Not quite periodic (at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words)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Need to save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fingerprints of words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641229" y="3148571"/>
            <a:ext cx="6166339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5998" y="3567540"/>
            <a:ext cx="6166339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12830" y="3986509"/>
            <a:ext cx="6166339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2-Pass Exact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Not quite periodic (at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words)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Need to save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fingerprints of words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641229" y="3148571"/>
            <a:ext cx="6166339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5998" y="3567540"/>
            <a:ext cx="6166339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12830" y="3986509"/>
            <a:ext cx="6166339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92920" y="3567539"/>
            <a:ext cx="293078" cy="4189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464058" y="3567538"/>
            <a:ext cx="293078" cy="4189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2-Pass Exact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First pass: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</a:t>
                </a:r>
                <a:r>
                  <a:rPr lang="en-US" dirty="0">
                    <a:solidFill>
                      <a:schemeClr val="tx1"/>
                    </a:solidFill>
                  </a:rPr>
                  <a:t>ingerprints, each of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words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Need to save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characters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checkpoints: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Total space: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bits</a:t>
                </a:r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42" y="3722810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23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1-Pass Additive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2-Pass </a:t>
            </a:r>
            <a:r>
              <a:rPr lang="en-US" i="1" dirty="0"/>
              <a:t>Exact</a:t>
            </a:r>
            <a:r>
              <a:rPr lang="en-US" dirty="0"/>
              <a:t>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Lower Bounds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Alignments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87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Yao’s Principle: to show that any randomized algorithm fails, show that every deterministic algorithm fails over random inputs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be the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10110011100011110000…=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(GMSU16).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strings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with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weight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HAM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HAM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Define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48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838200" y="1894212"/>
                <a:ext cx="5010539" cy="424542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YES: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then the longest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-near-palindrome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length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4212"/>
                <a:ext cx="5010539" cy="42454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343261" y="1894212"/>
                <a:ext cx="5010539" cy="424542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NO: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the longest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-near-palindrome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length at most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200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61" y="1894212"/>
                <a:ext cx="5010539" cy="42454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964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multiplicative algorithm differentiates whether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Just need to show cannot differentiate whether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8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bits.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strings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with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weight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are mapped to the same configuration.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16" y="3643313"/>
            <a:ext cx="1800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set of indices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does not differ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11</a:t>
                </a:r>
                <a:r>
                  <a:rPr lang="en-US" dirty="0"/>
                  <a:t>000</a:t>
                </a:r>
                <a:r>
                  <a:rPr 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’: 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00</a:t>
                </a:r>
                <a:r>
                  <a:rPr lang="en-US" dirty="0"/>
                  <a:t>000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1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110</a:t>
                </a:r>
                <a:r>
                  <a:rPr lang="en-US" dirty="0">
                    <a:solidFill>
                      <a:srgbClr val="FF0000"/>
                    </a:solidFill>
                  </a:rPr>
                  <a:t>11</a:t>
                </a:r>
                <a:r>
                  <a:rPr lang="en-US" dirty="0"/>
                  <a:t>000100010</a:t>
                </a:r>
                <a:r>
                  <a:rPr lang="en-US" dirty="0">
                    <a:solidFill>
                      <a:srgbClr val="FF0000"/>
                    </a:solidFill>
                  </a:rPr>
                  <a:t>111</a:t>
                </a:r>
                <a:r>
                  <a:rPr lang="en-US" dirty="0"/>
                  <a:t>001001000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0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!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Errs on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9601200" y="2637692"/>
            <a:ext cx="1752600" cy="1000415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3496453"/>
            <a:ext cx="1800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mapped to the wrong configuration, each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where algorithm is incorrect.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Probability of failure: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4553" y="3893069"/>
                <a:ext cx="6142894" cy="2172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 − 2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3" y="3893069"/>
                <a:ext cx="6142894" cy="2172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0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Hamming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Hamming distance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defined as the 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at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0B050"/>
                    </a:solidFill>
                  </a:rPr>
                  <a:t>F</a:t>
                </a:r>
                <a:r>
                  <a:rPr lang="en-US" dirty="0"/>
                  <a:t>ACECA</a:t>
                </a:r>
                <a:r>
                  <a:rPr lang="en-US" dirty="0">
                    <a:solidFill>
                      <a:srgbClr val="00B0F0"/>
                    </a:solidFill>
                  </a:rPr>
                  <a:t>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0B0F0"/>
                    </a:solidFill>
                  </a:rPr>
                  <a:t>R</a:t>
                </a:r>
                <a:r>
                  <a:rPr lang="en-US" dirty="0"/>
                  <a:t>ACECA</a:t>
                </a:r>
                <a:r>
                  <a:rPr lang="en-US" dirty="0">
                    <a:solidFill>
                      <a:srgbClr val="00B050"/>
                    </a:solidFill>
                  </a:rPr>
                  <a:t>F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37" y="2857195"/>
            <a:ext cx="4451018" cy="322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Provided a distribution over which any deterministic algorithm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bits fails to distinguish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of the time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multiplicative algorithm differentiates whether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Showed every deterministic algorithm fails over random inputs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712" y="4818184"/>
            <a:ext cx="1616685" cy="16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2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Additive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strings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HAM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HAM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688" y="4205288"/>
            <a:ext cx="2324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7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1" y="1600200"/>
            <a:ext cx="3634887" cy="3124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9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1-Pass Additive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2-Pass </a:t>
            </a:r>
            <a:r>
              <a:rPr lang="en-US" i="1" dirty="0"/>
              <a:t>Exact</a:t>
            </a:r>
            <a:r>
              <a:rPr lang="en-US" dirty="0"/>
              <a:t>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Lower Bounds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Alignments</a:t>
            </a:r>
          </a:p>
        </p:txBody>
      </p:sp>
    </p:spTree>
    <p:extLst>
      <p:ext uri="{BB962C8B-B14F-4D97-AF65-F5344CB8AC3E}">
        <p14:creationId xmlns:p14="http://schemas.microsoft.com/office/powerpoint/2010/main" val="1691099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-Near-Alignment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For strings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and a metric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have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-near-alignment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RACECAR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FACECAR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40" y="3208788"/>
            <a:ext cx="4105656" cy="31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7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Edit (</a:t>
            </a:r>
            <a:r>
              <a:rPr lang="en-US" dirty="0" err="1">
                <a:solidFill>
                  <a:srgbClr val="C00000"/>
                </a:solidFill>
              </a:rPr>
              <a:t>Levenshtein</a:t>
            </a:r>
            <a:r>
              <a:rPr lang="en-US" dirty="0">
                <a:solidFill>
                  <a:srgbClr val="C00000"/>
                </a:solidFill>
              </a:rPr>
              <a:t>)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edit distance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defined as the minimum number of deletions, insertions, and substitutions performed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to obtain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= 1010101010101010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= 0101010101010101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2408"/>
            <a:ext cx="5249424" cy="32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9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Edit (</a:t>
            </a:r>
            <a:r>
              <a:rPr lang="en-US" dirty="0" err="1">
                <a:solidFill>
                  <a:srgbClr val="C00000"/>
                </a:solidFill>
              </a:rPr>
              <a:t>Levenshtein</a:t>
            </a:r>
            <a:r>
              <a:rPr lang="en-US" dirty="0">
                <a:solidFill>
                  <a:srgbClr val="C00000"/>
                </a:solidFill>
              </a:rPr>
              <a:t>)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Classical offline solution: dynamic programming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time (WF74)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Cannot be computed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assuming SETH (BI15)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/>
                  <a:t>Any linear sketch </a:t>
                </a:r>
                <a:r>
                  <a:rPr lang="en-US" dirty="0"/>
                  <a:t>which distinguishes the cases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(AGMP13)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824" y="4189736"/>
            <a:ext cx="2997978" cy="212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Longest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-Near-Alignment Problem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which arrive in a data stream, identify the longest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-near-alignment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strings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which arrive </a:t>
                </a:r>
                <a:r>
                  <a:rPr lang="en-US" i="1" dirty="0"/>
                  <a:t>simultaneously</a:t>
                </a:r>
                <a:r>
                  <a:rPr lang="en-US" dirty="0"/>
                  <a:t> in a data stream, identify the longest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-near-alignment in space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&quot;No&quot; Symbol 3"/>
          <p:cNvSpPr/>
          <p:nvPr/>
        </p:nvSpPr>
        <p:spPr>
          <a:xfrm>
            <a:off x="5004745" y="1380586"/>
            <a:ext cx="1773936" cy="164909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Results (All </a:t>
            </a:r>
            <a:r>
              <a:rPr lang="en-US">
                <a:solidFill>
                  <a:srgbClr val="C00000"/>
                </a:solidFill>
              </a:rPr>
              <a:t>Edit Distance)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space to provide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multiplicative approximation to the length of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-near-alignment (simultaneous)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𝑑𝑛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space to provide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additive approximation to the length of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-near-alignment (simultaneous)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space to find the longest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-near-alignment (simultaneous)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space LB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multiplicative approximation in streaming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91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Longest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-Near-Alignment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Observation #1: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consecutive characters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matched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consecutive characters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no character before the </a:t>
                </a:r>
                <a:r>
                  <a:rPr lang="en-US" i="1" dirty="0">
                    <a:solidFill>
                      <a:srgbClr val="00B050"/>
                    </a:solidFill>
                  </a:rPr>
                  <a:t>region</a:t>
                </a:r>
                <a:r>
                  <a:rPr lang="en-US" dirty="0"/>
                  <a:t> can be matched to a character after the region by any other alignment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068146" y="3791809"/>
            <a:ext cx="2778368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46514" y="3791809"/>
            <a:ext cx="1679697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8449" y="3791808"/>
            <a:ext cx="1679697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9783" y="5156715"/>
            <a:ext cx="3431725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41508" y="5156713"/>
            <a:ext cx="1284702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8449" y="5156714"/>
            <a:ext cx="2074692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68146" y="4210777"/>
            <a:ext cx="420154" cy="9459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40291" y="4210777"/>
            <a:ext cx="420154" cy="9459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938965" y="4210777"/>
            <a:ext cx="3359127" cy="9459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4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arrives one symbol at a time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space, ideally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𝑝𝑜𝑙𝑦𝑙𝑜𝑔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111101011100001010010101001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38" y="3004193"/>
            <a:ext cx="4743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Abs val="8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Longest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-Near-Alignment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Observation #2: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consecutive characters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does not contain a </a:t>
                </a:r>
                <a:r>
                  <a:rPr lang="en-US" dirty="0">
                    <a:solidFill>
                      <a:srgbClr val="00B050"/>
                    </a:solidFill>
                  </a:rPr>
                  <a:t>region </a:t>
                </a:r>
                <a:r>
                  <a:rPr lang="en-US" dirty="0"/>
                  <a:t>(of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), then it requires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edit operations to be aligned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261" y="3232183"/>
            <a:ext cx="3629952" cy="29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553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flipV="1">
            <a:off x="2901631" y="3506860"/>
            <a:ext cx="1101201" cy="2408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Longest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-Near-Alignment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Sliding window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identifies either the most recent </a:t>
                </a:r>
                <a:r>
                  <a:rPr lang="en-US" dirty="0">
                    <a:solidFill>
                      <a:srgbClr val="00B050"/>
                    </a:solidFill>
                  </a:rPr>
                  <a:t>region </a:t>
                </a:r>
                <a:r>
                  <a:rPr lang="en-US" dirty="0"/>
                  <a:t>or the most recent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edit operations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388449" y="3791808"/>
            <a:ext cx="6137761" cy="41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8448" y="5156714"/>
            <a:ext cx="6137761" cy="41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33985 -0.0025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Longest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-Near-Alignment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Algorithm keeps the </a:t>
                </a:r>
                <a:r>
                  <a:rPr lang="en-US" dirty="0"/>
                  <a:t>most recent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edit operations, location of the latest region, and the s</a:t>
                </a:r>
                <a:r>
                  <a:rPr lang="en-US" dirty="0">
                    <a:solidFill>
                      <a:schemeClr val="tx1"/>
                    </a:solidFill>
                  </a:rPr>
                  <a:t>liding window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Edit operations before the region are fixed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068146" y="3791809"/>
            <a:ext cx="2778368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46514" y="3791809"/>
            <a:ext cx="1679697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88449" y="3791808"/>
            <a:ext cx="1679697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09783" y="5156715"/>
            <a:ext cx="3431725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41508" y="5156713"/>
            <a:ext cx="1284702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88449" y="5156714"/>
            <a:ext cx="2074692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68146" y="4210777"/>
            <a:ext cx="420154" cy="9459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0291" y="4210777"/>
            <a:ext cx="420154" cy="9459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938965" y="4210777"/>
            <a:ext cx="3359127" cy="9459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16568" y="3791807"/>
            <a:ext cx="0" cy="4189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5795" y="5167612"/>
            <a:ext cx="0" cy="4189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99706" y="3791807"/>
            <a:ext cx="0" cy="4189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519874" y="3793377"/>
            <a:ext cx="0" cy="4189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845937" y="5147381"/>
            <a:ext cx="0" cy="4189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1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Longest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-Near-Alignment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Window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Locations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edit operations, each requiring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Total space: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257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Open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 we find the longest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-near-palindrome in the </a:t>
                </a:r>
                <a:r>
                  <a:rPr lang="en-US" i="1" dirty="0"/>
                  <a:t>edit</a:t>
                </a:r>
                <a:r>
                  <a:rPr lang="en-US" dirty="0"/>
                  <a:t> distance?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 we find the longest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-near-alignment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Longest palindromic subsequence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853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0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074" name="Picture 2" descr="Image result for thank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200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1" y="1600200"/>
            <a:ext cx="3634887" cy="3124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Longest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-Near-Palindrome Problem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which arrives in a data stream, identify the longest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-near-palindrome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a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which arrives in a data stream, find a “long”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-near-palindrome in space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&quot;No&quot; Symbol 3"/>
          <p:cNvSpPr/>
          <p:nvPr/>
        </p:nvSpPr>
        <p:spPr>
          <a:xfrm>
            <a:off x="5117902" y="1380586"/>
            <a:ext cx="1773936" cy="164909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900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8908" y="528225"/>
            <a:ext cx="2983523" cy="1325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29378"/>
            <a:ext cx="7429324" cy="17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8908" y="528225"/>
            <a:ext cx="2983523" cy="1325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6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3011</Words>
  <Application>Microsoft Office PowerPoint</Application>
  <PresentationFormat>Widescreen</PresentationFormat>
  <Paragraphs>256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Wingdings</vt:lpstr>
      <vt:lpstr>Office Theme</vt:lpstr>
      <vt:lpstr>Streaming for Aibohphobes: Longest Near-Palindrome under Hamming Distance</vt:lpstr>
      <vt:lpstr>Structure of Talk</vt:lpstr>
      <vt:lpstr>Palindrome</vt:lpstr>
      <vt:lpstr>d-Near-Palindrome</vt:lpstr>
      <vt:lpstr>Hamming Distance</vt:lpstr>
      <vt:lpstr>Streaming Model</vt:lpstr>
      <vt:lpstr>Longest d-Near-Palindrome Problem</vt:lpstr>
      <vt:lpstr>Applications</vt:lpstr>
      <vt:lpstr>Applications</vt:lpstr>
      <vt:lpstr>Applications</vt:lpstr>
      <vt:lpstr>Related Work</vt:lpstr>
      <vt:lpstr>Our results</vt:lpstr>
      <vt:lpstr>Comparison</vt:lpstr>
      <vt:lpstr>Structure of Talk</vt:lpstr>
      <vt:lpstr>Warm-up</vt:lpstr>
      <vt:lpstr>Karp-Rabin Fingerprints</vt:lpstr>
      <vt:lpstr>Properties of Karp-Rabin Fingerprints</vt:lpstr>
      <vt:lpstr>Identifying Palindromes</vt:lpstr>
      <vt:lpstr>Identifying Near-Palindromes?</vt:lpstr>
      <vt:lpstr>Identifying Near-Palindromes?</vt:lpstr>
      <vt:lpstr>Identifying Near-Palindromes? (CFP+16)</vt:lpstr>
      <vt:lpstr>Karp-Rabin Fingerprints for subpatterns</vt:lpstr>
      <vt:lpstr>Identifying Near-Palindromes?</vt:lpstr>
      <vt:lpstr>Identifying Near-Palindromes?</vt:lpstr>
      <vt:lpstr>Karp-Rabin Fingerprints for sub-subpatterns</vt:lpstr>
      <vt:lpstr>Second level Karp-Rabin Fingerprints </vt:lpstr>
      <vt:lpstr>In review</vt:lpstr>
      <vt:lpstr>Additive Error Algorithm</vt:lpstr>
      <vt:lpstr>Additive Error Algorithm</vt:lpstr>
      <vt:lpstr>Structure of Talk</vt:lpstr>
      <vt:lpstr>2-Pass Exact Algorithm</vt:lpstr>
      <vt:lpstr>2-Pass Exact Algorithm</vt:lpstr>
      <vt:lpstr>Structural Result of Palindromes (BEMS14)</vt:lpstr>
      <vt:lpstr>Structural Result of Palindromes (BEMS14)</vt:lpstr>
      <vt:lpstr>Structural Result of Palindromes (BEMS14)</vt:lpstr>
      <vt:lpstr>Structural Result of Palindromes (BEMS14)</vt:lpstr>
      <vt:lpstr>Structural Result of Palindromes (BEMS14)</vt:lpstr>
      <vt:lpstr>Structural Result of Palindromes (BEMS14)</vt:lpstr>
      <vt:lpstr>Structural Result of Palindromes (BEMS14)</vt:lpstr>
      <vt:lpstr>Structural Result of Near-Palindromes</vt:lpstr>
      <vt:lpstr>2-Pass Exact Algorithm</vt:lpstr>
      <vt:lpstr>2-Pass Exact Algorithm</vt:lpstr>
      <vt:lpstr>Structure of Talk</vt:lpstr>
      <vt:lpstr>Multiplicative Lower Bounds</vt:lpstr>
      <vt:lpstr>Multiplicative Lower Bounds</vt:lpstr>
      <vt:lpstr>Multiplicative Lower Bounds</vt:lpstr>
      <vt:lpstr>Multiplicative Lower Bounds</vt:lpstr>
      <vt:lpstr>Multiplicative Lower Bounds</vt:lpstr>
      <vt:lpstr>Multiplicative Lower Bounds</vt:lpstr>
      <vt:lpstr>In review</vt:lpstr>
      <vt:lpstr>Additive Lower Bounds</vt:lpstr>
      <vt:lpstr>Questions?</vt:lpstr>
      <vt:lpstr>Structure of Talk</vt:lpstr>
      <vt:lpstr>d-Near-Alignment</vt:lpstr>
      <vt:lpstr>Edit (Levenshtein) Distance</vt:lpstr>
      <vt:lpstr>Edit (Levenshtein) Distance</vt:lpstr>
      <vt:lpstr>Longest d-Near-Alignment Problem</vt:lpstr>
      <vt:lpstr>Results (All Edit Distance)</vt:lpstr>
      <vt:lpstr>Longest d-Near-Alignment</vt:lpstr>
      <vt:lpstr>Longest d-Near-Alignment</vt:lpstr>
      <vt:lpstr>Longest d-Near-Alignment</vt:lpstr>
      <vt:lpstr>Longest d-Near-Alignment</vt:lpstr>
      <vt:lpstr>Longest d-Near-Alignment</vt:lpstr>
      <vt:lpstr>Open Problems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Computational Complexity of Minimal Cumulative Cost Graph Pebbling</dc:title>
  <dc:creator>Samson S Zhou</dc:creator>
  <cp:lastModifiedBy>Samson S Zhou</cp:lastModifiedBy>
  <cp:revision>125</cp:revision>
  <dcterms:created xsi:type="dcterms:W3CDTF">2017-02-01T00:16:19Z</dcterms:created>
  <dcterms:modified xsi:type="dcterms:W3CDTF">2017-03-11T22:41:46Z</dcterms:modified>
</cp:coreProperties>
</file>