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538" r:id="rId3"/>
    <p:sldId id="701" r:id="rId4"/>
    <p:sldId id="700" r:id="rId5"/>
    <p:sldId id="703" r:id="rId6"/>
    <p:sldId id="702" r:id="rId7"/>
    <p:sldId id="679" r:id="rId8"/>
    <p:sldId id="704" r:id="rId9"/>
    <p:sldId id="705" r:id="rId10"/>
    <p:sldId id="706" r:id="rId11"/>
    <p:sldId id="707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7" r:id="rId20"/>
    <p:sldId id="816" r:id="rId21"/>
    <p:sldId id="818" r:id="rId22"/>
    <p:sldId id="819" r:id="rId23"/>
    <p:sldId id="820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31" r:id="rId32"/>
    <p:sldId id="832" r:id="rId33"/>
    <p:sldId id="845" r:id="rId34"/>
    <p:sldId id="833" r:id="rId35"/>
    <p:sldId id="834" r:id="rId36"/>
    <p:sldId id="835" r:id="rId37"/>
    <p:sldId id="836" r:id="rId38"/>
    <p:sldId id="837" r:id="rId39"/>
    <p:sldId id="838" r:id="rId40"/>
    <p:sldId id="839" r:id="rId41"/>
    <p:sldId id="840" r:id="rId42"/>
    <p:sldId id="841" r:id="rId43"/>
    <p:sldId id="842" r:id="rId44"/>
    <p:sldId id="843" r:id="rId45"/>
    <p:sldId id="844" r:id="rId46"/>
    <p:sldId id="846" r:id="rId47"/>
    <p:sldId id="851" r:id="rId48"/>
    <p:sldId id="847" r:id="rId49"/>
    <p:sldId id="848" r:id="rId50"/>
    <p:sldId id="849" r:id="rId51"/>
    <p:sldId id="850" r:id="rId52"/>
    <p:sldId id="43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85"/>
    <a:srgbClr val="DB9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F238-2D29-406D-8A6B-3DAF0D928AB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CDF01-EB93-4161-B239-8EA36F8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B9637-34D3-154D-96DA-D7F18DD9D8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8C5E-A0C1-437D-9F8D-B67B7B2F44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8C5E-A0C1-437D-9F8D-B67B7B2F44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AAE3-CA42-44D6-9532-4C736535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74CE5-5051-418E-AFA1-6B3EF584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455E-8B57-4A50-ACD0-777AC219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FF6D-844F-4B35-B59E-7539D220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FA54-0FC8-4E98-AC06-5983AB75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FC93-92DB-4ECD-81DF-49EF52BD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63FA-2FCB-4C29-B812-79E6FB12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6171-5B5C-412C-9865-A44DEBD1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0123-179F-4546-8136-579A021C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55B0-515B-48FA-80F7-36EA6B09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A678-0232-45FE-976B-4CB8EEF05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E65C4-D527-46CF-B333-0897E330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F3C9-44C6-4CED-9016-3CFA33D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3AE4-2994-4064-A1F6-F771D24F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8095-15E7-4395-920C-BB71B40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48-F492-4C12-9BB9-A3B50F14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46B9-A0E4-46F9-A907-6189D94B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72AE-C689-4D70-A1F4-7DF10662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A1EE-035D-4C63-8D32-73E534B0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A8F8-1ADC-43D9-9E9C-53EE5AC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1A8-D873-4715-9300-908D2B87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2907-BD9A-4AD2-8E5D-D2E0022F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D5CC-E16C-4E4A-B726-84EF8FDC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D0FA-1655-4CA0-95B3-57F566AE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44422-CB69-4E32-BB14-136A924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A5D4-702B-445D-9803-7C645281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695B-E4FD-4C1E-AE6F-F748E79CA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E07F-6307-41AB-A4FC-6EDC6E676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D3586-E349-45F8-BF31-39DC4249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08E0F-9493-4AF9-BCFC-C6530B19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5CE1-509E-4B8E-934D-2CDA9B0B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3E7D-5692-43A2-AD18-654B3092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F4FC7-3CD4-48CF-822B-ABC76419A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2E07-F0FA-48DF-9311-AAC43F13E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BB2F2-4B6B-42E2-A581-E427E7761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CD627-A8BB-4A7D-820E-5E3C56DF2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DF1EB-C2BC-4C3C-9C6E-E25CAD1D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67DD7-73F8-4D01-BCD0-9E59F0C2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80048-CE8D-4DDD-8D9B-C53F1DC9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2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2770-2823-4EF7-AC9D-7D13F677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0AC47-F4A3-494D-B9FC-4871422E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48666-2FB5-487E-A822-2CC395EC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492-D8FB-4BCA-AD5C-F2EC11D8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4F536-4840-4DA8-AEA2-5A7A7583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BB473-F930-495A-AB9B-F39AF02E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54AD2-4A4C-408A-9485-BEE29722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D420-3A23-4F56-81F0-49629BF6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9966-2BDE-476E-B828-28FC3415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4EAC4-9B36-47C6-A7CD-6FD4FD06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902A-D23C-41B2-920F-659FE561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394D9-E608-4AA5-829F-CCFB1728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1276-6BA6-4D65-B02E-6A601E4F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5E87-9000-4657-839A-DB95D8D5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D505A-1261-4A11-85AC-FA8A8EEBA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F849-FFFD-4804-8A5F-1A60732F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3F1EB-549A-47A4-9FB4-0CE0D51C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7155E-C58D-415B-B677-8B589F30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9259-F647-43CA-8407-30AFE08A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8545C-53F0-4653-B06E-F85756A3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3C14-BD3C-4B54-9015-8961F79B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5D14-6952-4890-98AD-91E3A09EB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1FD1-B34A-43E0-8202-2888DA5631C0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01C1B-AC81-48FA-A40A-BC184E0A0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E447-1D4B-49CA-ACE8-AE2F9DC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CF3F-8855-48A1-BA42-93872B028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0.jpeg"/><Relationship Id="rId7" Type="http://schemas.openxmlformats.org/officeDocument/2006/relationships/image" Target="../media/image6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jpeg"/><Relationship Id="rId10" Type="http://schemas.openxmlformats.org/officeDocument/2006/relationships/image" Target="../media/image70.png"/><Relationship Id="rId4" Type="http://schemas.openxmlformats.org/officeDocument/2006/relationships/image" Target="../media/image11.jpeg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8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84.png"/><Relationship Id="rId5" Type="http://schemas.openxmlformats.org/officeDocument/2006/relationships/image" Target="../media/image12.jpeg"/><Relationship Id="rId10" Type="http://schemas.openxmlformats.org/officeDocument/2006/relationships/image" Target="../media/image83.png"/><Relationship Id="rId4" Type="http://schemas.openxmlformats.org/officeDocument/2006/relationships/image" Target="../media/image11.jpeg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eg"/><Relationship Id="rId3" Type="http://schemas.openxmlformats.org/officeDocument/2006/relationships/image" Target="../media/image750.pn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3" Type="http://schemas.openxmlformats.org/officeDocument/2006/relationships/image" Target="../media/image76.jpg"/><Relationship Id="rId7" Type="http://schemas.openxmlformats.org/officeDocument/2006/relationships/image" Target="../media/image80.jp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3" Type="http://schemas.openxmlformats.org/officeDocument/2006/relationships/image" Target="../media/image77.jpg"/><Relationship Id="rId7" Type="http://schemas.openxmlformats.org/officeDocument/2006/relationships/image" Target="../media/image82.jp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3" Type="http://schemas.openxmlformats.org/officeDocument/2006/relationships/image" Target="../media/image77.jpg"/><Relationship Id="rId7" Type="http://schemas.openxmlformats.org/officeDocument/2006/relationships/image" Target="../media/image83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g"/><Relationship Id="rId5" Type="http://schemas.openxmlformats.org/officeDocument/2006/relationships/image" Target="../media/image80.jpg"/><Relationship Id="rId4" Type="http://schemas.openxmlformats.org/officeDocument/2006/relationships/image" Target="../media/image78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3" Type="http://schemas.openxmlformats.org/officeDocument/2006/relationships/image" Target="../media/image77.jpg"/><Relationship Id="rId7" Type="http://schemas.openxmlformats.org/officeDocument/2006/relationships/image" Target="../media/image84.jp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eg"/><Relationship Id="rId5" Type="http://schemas.openxmlformats.org/officeDocument/2006/relationships/image" Target="../media/image82.jpg"/><Relationship Id="rId4" Type="http://schemas.openxmlformats.org/officeDocument/2006/relationships/image" Target="../media/image78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77.jpg"/><Relationship Id="rId7" Type="http://schemas.openxmlformats.org/officeDocument/2006/relationships/image" Target="../media/image84.jp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eg"/><Relationship Id="rId5" Type="http://schemas.openxmlformats.org/officeDocument/2006/relationships/image" Target="../media/image82.jpg"/><Relationship Id="rId4" Type="http://schemas.openxmlformats.org/officeDocument/2006/relationships/image" Target="../media/image78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77.jpg"/><Relationship Id="rId7" Type="http://schemas.openxmlformats.org/officeDocument/2006/relationships/image" Target="../media/image84.jp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eg"/><Relationship Id="rId5" Type="http://schemas.openxmlformats.org/officeDocument/2006/relationships/image" Target="../media/image82.jpg"/><Relationship Id="rId4" Type="http://schemas.openxmlformats.org/officeDocument/2006/relationships/image" Target="../media/image7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7.png"/><Relationship Id="rId5" Type="http://schemas.openxmlformats.org/officeDocument/2006/relationships/image" Target="../media/image10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g"/><Relationship Id="rId3" Type="http://schemas.openxmlformats.org/officeDocument/2006/relationships/image" Target="../media/image77.jpg"/><Relationship Id="rId7" Type="http://schemas.openxmlformats.org/officeDocument/2006/relationships/image" Target="../media/image87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3.jpeg"/><Relationship Id="rId4" Type="http://schemas.openxmlformats.org/officeDocument/2006/relationships/image" Target="../media/image7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1.jpeg"/><Relationship Id="rId7" Type="http://schemas.openxmlformats.org/officeDocument/2006/relationships/image" Target="../media/image8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9.jpeg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9.pn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17" Type="http://schemas.openxmlformats.org/officeDocument/2006/relationships/image" Target="../media/image56.svg"/><Relationship Id="rId25" Type="http://schemas.openxmlformats.org/officeDocument/2006/relationships/image" Target="../media/image65.png"/><Relationship Id="rId2" Type="http://schemas.openxmlformats.org/officeDocument/2006/relationships/image" Target="../media/image28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24" Type="http://schemas.openxmlformats.org/officeDocument/2006/relationships/image" Target="../media/image3.pn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23" Type="http://schemas.openxmlformats.org/officeDocument/2006/relationships/image" Target="../media/image63.png"/><Relationship Id="rId10" Type="http://schemas.openxmlformats.org/officeDocument/2006/relationships/image" Target="../media/image49.png"/><Relationship Id="rId19" Type="http://schemas.openxmlformats.org/officeDocument/2006/relationships/image" Target="../media/image58.sv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Adversarially</a:t>
            </a:r>
            <a:r>
              <a:rPr lang="en-US" dirty="0"/>
              <a:t> Robust Submodular Maximization under Knapsack 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0653"/>
            <a:ext cx="9144000" cy="289860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MITRII </a:t>
            </a:r>
            <a:r>
              <a:rPr lang="en-US" sz="34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VDIUKHIN</a:t>
            </a:r>
          </a:p>
          <a:p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LOBODAN </a:t>
            </a: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ITROVI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Ć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3400" dirty="0">
                <a:solidFill>
                  <a:srgbClr val="C0000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RIGORY </a:t>
            </a:r>
            <a:r>
              <a:rPr lang="en-US" sz="3400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AROSLAVTSEV</a:t>
            </a:r>
          </a:p>
          <a:p>
            <a:r>
              <a:rPr lang="en-US" sz="3400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AMSON </a:t>
            </a:r>
            <a:r>
              <a:rPr lang="en-US" sz="3400" dirty="0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HOU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9AD46-158F-40AB-B9DC-CCB3380A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37" y="3429000"/>
            <a:ext cx="1131644" cy="11316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941D7F-1B06-48EB-849C-187BDEC70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999" y="3429000"/>
            <a:ext cx="1855369" cy="1131644"/>
          </a:xfrm>
          <a:prstGeom prst="rect">
            <a:avLst/>
          </a:prstGeom>
        </p:spPr>
      </p:pic>
      <p:pic>
        <p:nvPicPr>
          <p:cNvPr id="6" name="Picture 10" descr="Image result for loudspeaker icon">
            <a:extLst>
              <a:ext uri="{FF2B5EF4-FFF2-40B4-BE49-F238E27FC236}">
                <a16:creationId xmlns:a16="http://schemas.microsoft.com/office/drawing/2014/main" id="{59D83530-23C8-4844-9C1C-6DABF6461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7325342" y="4714043"/>
            <a:ext cx="611919" cy="63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7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Greedy 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Nemhauser</a:t>
            </a:r>
            <a:r>
              <a:rPr lang="en-US" dirty="0">
                <a:solidFill>
                  <a:srgbClr val="7030A0"/>
                </a:solidFill>
              </a:rPr>
              <a:t>, Wolsey, Fisher</a:t>
            </a:r>
            <a:r>
              <a:rPr lang="sr-Latn-BA" dirty="0"/>
              <a:t>,</a:t>
            </a:r>
            <a:r>
              <a:rPr lang="sr-Latn-BA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‘78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F559703-F024-42DE-88F1-643EAEE3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2318" y="1889370"/>
                <a:ext cx="10640137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charset="0"/>
                      </a:rPr>
                      <m:t>𝑉</m:t>
                    </m:r>
                    <m:r>
                      <a:rPr lang="en-US" sz="48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480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charset="0"/>
                      </a:rPr>
                      <m:t>{                                         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54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F559703-F024-42DE-88F1-643EAEE3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2318" y="1889370"/>
                <a:ext cx="10640137" cy="726923"/>
              </a:xfr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Image result for soda cup">
            <a:extLst>
              <a:ext uri="{FF2B5EF4-FFF2-40B4-BE49-F238E27FC236}">
                <a16:creationId xmlns:a16="http://schemas.microsoft.com/office/drawing/2014/main" id="{F8A46114-B410-4FFC-966F-B5496A56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646" y="149172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thai food cartoon">
            <a:extLst>
              <a:ext uri="{FF2B5EF4-FFF2-40B4-BE49-F238E27FC236}">
                <a16:creationId xmlns:a16="http://schemas.microsoft.com/office/drawing/2014/main" id="{852B10D6-B847-4E90-90A3-C805B56A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52" y="158790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tikka masala cartoon">
            <a:extLst>
              <a:ext uri="{FF2B5EF4-FFF2-40B4-BE49-F238E27FC236}">
                <a16:creationId xmlns:a16="http://schemas.microsoft.com/office/drawing/2014/main" id="{2EE7F440-65D4-463C-993D-9F5A0A32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526" y="169068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korean food cartoon">
            <a:extLst>
              <a:ext uri="{FF2B5EF4-FFF2-40B4-BE49-F238E27FC236}">
                <a16:creationId xmlns:a16="http://schemas.microsoft.com/office/drawing/2014/main" id="{E08FDD74-CC45-42AF-AD0E-99F1B00F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90" y="164468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gyro cartoon">
            <a:extLst>
              <a:ext uri="{FF2B5EF4-FFF2-40B4-BE49-F238E27FC236}">
                <a16:creationId xmlns:a16="http://schemas.microsoft.com/office/drawing/2014/main" id="{05563135-DEEB-4713-82CF-9E2D7980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22" y="173827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5ACEE0-038A-46E3-85A6-E96054B97AD7}"/>
                  </a:ext>
                </a:extLst>
              </p:cNvPr>
              <p:cNvSpPr txBox="1"/>
              <p:nvPr/>
            </p:nvSpPr>
            <p:spPr>
              <a:xfrm>
                <a:off x="589228" y="5176224"/>
                <a:ext cx="4916222" cy="6981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Goal:  </a:t>
                </a:r>
                <a:r>
                  <a:rPr lang="en-US" sz="2800" dirty="0"/>
                  <a:t>Find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charset="0"/>
                      </a:rPr>
                      <m:t>arg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>
                                <a:latin typeface="Cambria Math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i="1">
                                <a:latin typeface="Cambria Math" charset="0"/>
                              </a:rPr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charset="0"/>
                          </a:rPr>
                          <m:t>𝑓</m:t>
                        </m:r>
                        <m:r>
                          <a:rPr lang="en-US" sz="2800" i="1">
                            <a:latin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</a:rPr>
                          <m:t>𝑆</m:t>
                        </m:r>
                        <m:r>
                          <a:rPr lang="en-US" sz="280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5ACEE0-038A-46E3-85A6-E96054B9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" y="5176224"/>
                <a:ext cx="4916222" cy="698140"/>
              </a:xfrm>
              <a:prstGeom prst="rect">
                <a:avLst/>
              </a:prstGeom>
              <a:blipFill>
                <a:blip r:embed="rId8"/>
                <a:stretch>
                  <a:fillRect l="-2472" t="-6780"/>
                </a:stretch>
              </a:blipFill>
              <a:ln w="1905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6B00BD-586E-44C0-9DE8-C42F73548A06}"/>
                  </a:ext>
                </a:extLst>
              </p:cNvPr>
              <p:cNvSpPr txBox="1"/>
              <p:nvPr/>
            </p:nvSpPr>
            <p:spPr>
              <a:xfrm>
                <a:off x="4734560" y="5063629"/>
                <a:ext cx="660593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charset="0"/>
                            </a:rPr>
                            <m:t>                 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  <a:p>
                <a:endParaRPr lang="en-US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6B00BD-586E-44C0-9DE8-C42F73548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60" y="5063629"/>
                <a:ext cx="6605937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70662DA-1E2E-4EB9-8A26-D16159B51565}"/>
              </a:ext>
            </a:extLst>
          </p:cNvPr>
          <p:cNvSpPr/>
          <p:nvPr/>
        </p:nvSpPr>
        <p:spPr>
          <a:xfrm>
            <a:off x="3397024" y="3635230"/>
            <a:ext cx="279031" cy="3639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D14A3D-F9DF-43DC-B890-1C196397B1F5}"/>
              </a:ext>
            </a:extLst>
          </p:cNvPr>
          <p:cNvSpPr/>
          <p:nvPr/>
        </p:nvSpPr>
        <p:spPr>
          <a:xfrm>
            <a:off x="4837412" y="3733002"/>
            <a:ext cx="279031" cy="2695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AAAD41-21AF-479E-AAF0-13C08647EE67}"/>
              </a:ext>
            </a:extLst>
          </p:cNvPr>
          <p:cNvSpPr/>
          <p:nvPr/>
        </p:nvSpPr>
        <p:spPr>
          <a:xfrm>
            <a:off x="6601359" y="3523125"/>
            <a:ext cx="279031" cy="461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05383B-F3B8-465A-B684-77E8C244C21B}"/>
              </a:ext>
            </a:extLst>
          </p:cNvPr>
          <p:cNvSpPr/>
          <p:nvPr/>
        </p:nvSpPr>
        <p:spPr>
          <a:xfrm>
            <a:off x="8100077" y="3439662"/>
            <a:ext cx="279031" cy="557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1673B1-54A2-4CE8-84B8-493FA578CF5F}"/>
              </a:ext>
            </a:extLst>
          </p:cNvPr>
          <p:cNvSpPr/>
          <p:nvPr/>
        </p:nvSpPr>
        <p:spPr>
          <a:xfrm>
            <a:off x="9738310" y="3623663"/>
            <a:ext cx="279031" cy="3639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Image result for gyro cartoon">
            <a:extLst>
              <a:ext uri="{FF2B5EF4-FFF2-40B4-BE49-F238E27FC236}">
                <a16:creationId xmlns:a16="http://schemas.microsoft.com/office/drawing/2014/main" id="{E5D02227-18DD-4032-A9C6-95951C084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90" y="4757696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260956-E24C-472A-8E3F-520739C8BAE0}"/>
              </a:ext>
            </a:extLst>
          </p:cNvPr>
          <p:cNvSpPr txBox="1">
            <a:spLocks/>
          </p:cNvSpPr>
          <p:nvPr/>
        </p:nvSpPr>
        <p:spPr>
          <a:xfrm>
            <a:off x="677069" y="3521902"/>
            <a:ext cx="2675428" cy="4977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4000"/>
              <a:buNone/>
            </a:pPr>
            <a:r>
              <a:rPr lang="en-US" sz="3200" dirty="0"/>
              <a:t>Marginal gain:</a:t>
            </a:r>
          </a:p>
        </p:txBody>
      </p:sp>
    </p:spTree>
    <p:extLst>
      <p:ext uri="{BB962C8B-B14F-4D97-AF65-F5344CB8AC3E}">
        <p14:creationId xmlns:p14="http://schemas.microsoft.com/office/powerpoint/2010/main" val="1134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Greedy 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Nemhauser</a:t>
            </a:r>
            <a:r>
              <a:rPr lang="en-US" dirty="0">
                <a:solidFill>
                  <a:srgbClr val="7030A0"/>
                </a:solidFill>
              </a:rPr>
              <a:t>, Wolsey, Fisher</a:t>
            </a:r>
            <a:r>
              <a:rPr lang="sr-Latn-BA" dirty="0"/>
              <a:t>,</a:t>
            </a:r>
            <a:r>
              <a:rPr lang="sr-Latn-BA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‘78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F559703-F024-42DE-88F1-643EAEE37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2318" y="1889370"/>
                <a:ext cx="10640137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charset="0"/>
                      </a:rPr>
                      <m:t>𝑉</m:t>
                    </m:r>
                    <m:r>
                      <a:rPr lang="en-US" sz="48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480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charset="0"/>
                      </a:rPr>
                      <m:t>{                                         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54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F559703-F024-42DE-88F1-643EAEE37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2318" y="1889370"/>
                <a:ext cx="10640137" cy="726923"/>
              </a:xfr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Image result for soda cup">
            <a:extLst>
              <a:ext uri="{FF2B5EF4-FFF2-40B4-BE49-F238E27FC236}">
                <a16:creationId xmlns:a16="http://schemas.microsoft.com/office/drawing/2014/main" id="{F8A46114-B410-4FFC-966F-B5496A56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646" y="149172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thai food cartoon">
            <a:extLst>
              <a:ext uri="{FF2B5EF4-FFF2-40B4-BE49-F238E27FC236}">
                <a16:creationId xmlns:a16="http://schemas.microsoft.com/office/drawing/2014/main" id="{852B10D6-B847-4E90-90A3-C805B56AE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52" y="158790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tikka masala cartoon">
            <a:extLst>
              <a:ext uri="{FF2B5EF4-FFF2-40B4-BE49-F238E27FC236}">
                <a16:creationId xmlns:a16="http://schemas.microsoft.com/office/drawing/2014/main" id="{2EE7F440-65D4-463C-993D-9F5A0A32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526" y="169068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korean food cartoon">
            <a:extLst>
              <a:ext uri="{FF2B5EF4-FFF2-40B4-BE49-F238E27FC236}">
                <a16:creationId xmlns:a16="http://schemas.microsoft.com/office/drawing/2014/main" id="{E08FDD74-CC45-42AF-AD0E-99F1B00F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90" y="164468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5ACEE0-038A-46E3-85A6-E96054B97AD7}"/>
                  </a:ext>
                </a:extLst>
              </p:cNvPr>
              <p:cNvSpPr txBox="1"/>
              <p:nvPr/>
            </p:nvSpPr>
            <p:spPr>
              <a:xfrm>
                <a:off x="589228" y="5176224"/>
                <a:ext cx="4916222" cy="6981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Goal:  </a:t>
                </a:r>
                <a:r>
                  <a:rPr lang="en-US" sz="2800" dirty="0"/>
                  <a:t>Find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charset="0"/>
                      </a:rPr>
                      <m:t>arg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>
                                <a:latin typeface="Cambria Math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i="1">
                                <a:latin typeface="Cambria Math" charset="0"/>
                              </a:rPr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charset="0"/>
                          </a:rPr>
                          <m:t>𝑓</m:t>
                        </m:r>
                        <m:r>
                          <a:rPr lang="en-US" sz="2800" i="1">
                            <a:latin typeface="Cambria Math" charset="0"/>
                          </a:rPr>
                          <m:t>(</m:t>
                        </m:r>
                        <m:r>
                          <a:rPr lang="en-US" sz="2800" i="1">
                            <a:latin typeface="Cambria Math" charset="0"/>
                          </a:rPr>
                          <m:t>𝑆</m:t>
                        </m:r>
                        <m:r>
                          <a:rPr lang="en-US" sz="2800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5ACEE0-038A-46E3-85A6-E96054B97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" y="5176224"/>
                <a:ext cx="4916222" cy="698140"/>
              </a:xfrm>
              <a:prstGeom prst="rect">
                <a:avLst/>
              </a:prstGeom>
              <a:blipFill>
                <a:blip r:embed="rId7"/>
                <a:stretch>
                  <a:fillRect l="-2472" t="-6780"/>
                </a:stretch>
              </a:blipFill>
              <a:ln w="1905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6B00BD-586E-44C0-9DE8-C42F73548A06}"/>
                  </a:ext>
                </a:extLst>
              </p:cNvPr>
              <p:cNvSpPr txBox="1"/>
              <p:nvPr/>
            </p:nvSpPr>
            <p:spPr>
              <a:xfrm>
                <a:off x="4798678" y="5081773"/>
                <a:ext cx="64801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charset="0"/>
                            </a:rPr>
                            <m:t>                 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6B00BD-586E-44C0-9DE8-C42F73548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678" y="5081773"/>
                <a:ext cx="6480139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70662DA-1E2E-4EB9-8A26-D16159B51565}"/>
              </a:ext>
            </a:extLst>
          </p:cNvPr>
          <p:cNvSpPr/>
          <p:nvPr/>
        </p:nvSpPr>
        <p:spPr>
          <a:xfrm>
            <a:off x="3397024" y="3635230"/>
            <a:ext cx="279031" cy="3639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D14A3D-F9DF-43DC-B890-1C196397B1F5}"/>
              </a:ext>
            </a:extLst>
          </p:cNvPr>
          <p:cNvSpPr/>
          <p:nvPr/>
        </p:nvSpPr>
        <p:spPr>
          <a:xfrm>
            <a:off x="4837412" y="3733002"/>
            <a:ext cx="279031" cy="2695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AAAD41-21AF-479E-AAF0-13C08647EE67}"/>
              </a:ext>
            </a:extLst>
          </p:cNvPr>
          <p:cNvSpPr/>
          <p:nvPr/>
        </p:nvSpPr>
        <p:spPr>
          <a:xfrm>
            <a:off x="6601359" y="3523125"/>
            <a:ext cx="279031" cy="4611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1673B1-54A2-4CE8-84B8-493FA578CF5F}"/>
              </a:ext>
            </a:extLst>
          </p:cNvPr>
          <p:cNvSpPr/>
          <p:nvPr/>
        </p:nvSpPr>
        <p:spPr>
          <a:xfrm>
            <a:off x="9738310" y="3623663"/>
            <a:ext cx="279031" cy="3639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Image result for gyro cartoon">
            <a:extLst>
              <a:ext uri="{FF2B5EF4-FFF2-40B4-BE49-F238E27FC236}">
                <a16:creationId xmlns:a16="http://schemas.microsoft.com/office/drawing/2014/main" id="{E5D02227-18DD-4032-A9C6-95951C084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90" y="4757696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B37A75-F79B-424E-A054-CC74D2C171A9}"/>
              </a:ext>
            </a:extLst>
          </p:cNvPr>
          <p:cNvSpPr/>
          <p:nvPr/>
        </p:nvSpPr>
        <p:spPr>
          <a:xfrm>
            <a:off x="9738309" y="3771207"/>
            <a:ext cx="279031" cy="267573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4DB4BD-5C00-4949-8853-60C02A89AFE8}"/>
              </a:ext>
            </a:extLst>
          </p:cNvPr>
          <p:cNvSpPr/>
          <p:nvPr/>
        </p:nvSpPr>
        <p:spPr>
          <a:xfrm>
            <a:off x="6601358" y="3850375"/>
            <a:ext cx="276227" cy="190071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A72CD8-449E-4841-8D35-694096C5EEEB}"/>
              </a:ext>
            </a:extLst>
          </p:cNvPr>
          <p:cNvSpPr/>
          <p:nvPr/>
        </p:nvSpPr>
        <p:spPr>
          <a:xfrm>
            <a:off x="4840216" y="3871122"/>
            <a:ext cx="276227" cy="190071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349CF-19C3-4AD0-9579-3AD07ED8FE98}"/>
              </a:ext>
            </a:extLst>
          </p:cNvPr>
          <p:cNvSpPr/>
          <p:nvPr/>
        </p:nvSpPr>
        <p:spPr>
          <a:xfrm>
            <a:off x="3399828" y="3848709"/>
            <a:ext cx="276227" cy="190071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Image result for soda cup">
            <a:extLst>
              <a:ext uri="{FF2B5EF4-FFF2-40B4-BE49-F238E27FC236}">
                <a16:creationId xmlns:a16="http://schemas.microsoft.com/office/drawing/2014/main" id="{C6C97638-649D-477D-98A9-290E1E6B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166" y="4501127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B618AB-90ED-4715-8763-43970A7E374E}"/>
                  </a:ext>
                </a:extLst>
              </p:cNvPr>
              <p:cNvSpPr txBox="1"/>
              <p:nvPr/>
            </p:nvSpPr>
            <p:spPr>
              <a:xfrm>
                <a:off x="7713464" y="6000974"/>
                <a:ext cx="4208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1−1/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charset="0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OPT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B618AB-90ED-4715-8763-43970A7E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64" y="6000974"/>
                <a:ext cx="420808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3CB7051-FE34-4EE0-9305-42BCA2B02208}"/>
              </a:ext>
            </a:extLst>
          </p:cNvPr>
          <p:cNvSpPr txBox="1">
            <a:spLocks/>
          </p:cNvSpPr>
          <p:nvPr/>
        </p:nvSpPr>
        <p:spPr>
          <a:xfrm>
            <a:off x="677069" y="3521902"/>
            <a:ext cx="2675428" cy="4977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4000"/>
              <a:buNone/>
            </a:pPr>
            <a:r>
              <a:rPr lang="en-US" sz="3200" dirty="0"/>
              <a:t>Marginal gain:</a:t>
            </a:r>
          </a:p>
        </p:txBody>
      </p:sp>
    </p:spTree>
    <p:extLst>
      <p:ext uri="{BB962C8B-B14F-4D97-AF65-F5344CB8AC3E}">
        <p14:creationId xmlns:p14="http://schemas.microsoft.com/office/powerpoint/2010/main" val="37476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1D9F39F0-9147-446F-B071-7CD2EC916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140" y="5012407"/>
            <a:ext cx="1147648" cy="1368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5374B-C6E0-4727-BBBF-C998C2568CA8}"/>
              </a:ext>
            </a:extLst>
          </p:cNvPr>
          <p:cNvSpPr txBox="1"/>
          <p:nvPr/>
        </p:nvSpPr>
        <p:spPr>
          <a:xfrm>
            <a:off x="2221535" y="755217"/>
            <a:ext cx="180651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Traditional</a:t>
            </a:r>
          </a:p>
        </p:txBody>
      </p:sp>
      <p:pic>
        <p:nvPicPr>
          <p:cNvPr id="10" name="Picture 9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DDEA0D83-F74D-46FA-B6AF-15537B956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02" y="1596339"/>
            <a:ext cx="1611977" cy="1921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357C8-0152-4920-B7B7-0CAC3D3B96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71" y="1858027"/>
            <a:ext cx="428347" cy="295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6A1C3-A57E-4ADD-9BF3-706BD6C509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28" y="1862768"/>
            <a:ext cx="414759" cy="286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5FDD37-B771-4966-B519-46B95A219B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24" y="2184001"/>
            <a:ext cx="455304" cy="314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204D22-21B6-406F-A832-F706CA96E586}"/>
              </a:ext>
            </a:extLst>
          </p:cNvPr>
          <p:cNvSpPr txBox="1"/>
          <p:nvPr/>
        </p:nvSpPr>
        <p:spPr>
          <a:xfrm>
            <a:off x="7687338" y="746680"/>
            <a:ext cx="180651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Modern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B80456-3E70-4D7A-9CFA-54EF9E8F30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19" y="1686748"/>
            <a:ext cx="428347" cy="295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28AC71-8787-4409-8087-04EBACC32F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76" y="1691489"/>
            <a:ext cx="414759" cy="2861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F6BF73-8BFB-4E11-8169-77DCF14D4C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72" y="2012722"/>
            <a:ext cx="455304" cy="3141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98232E-B8E0-4821-9771-8FAF3B8D5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092" y="2271796"/>
            <a:ext cx="414759" cy="2861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A80B60-11AD-43EA-976E-BE5922C165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92" y="2456906"/>
            <a:ext cx="414759" cy="2861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B3DC358-FF95-461A-ADF3-017281D1C6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84" y="2256170"/>
            <a:ext cx="414759" cy="2861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60E573-6BE7-4B27-9C93-AA4FECAA5B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51" y="1612130"/>
            <a:ext cx="414759" cy="2861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DD0574-365D-474F-B31A-855A639AA8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96" y="2866204"/>
            <a:ext cx="414759" cy="2861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DC6FE4-D393-4D80-BD41-4697D56F9F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65" y="1677388"/>
            <a:ext cx="414759" cy="28618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E4CBA7-29EB-426E-BBD0-E958A0C4ADF8}"/>
              </a:ext>
            </a:extLst>
          </p:cNvPr>
          <p:cNvSpPr txBox="1"/>
          <p:nvPr/>
        </p:nvSpPr>
        <p:spPr>
          <a:xfrm>
            <a:off x="1440868" y="4252998"/>
            <a:ext cx="335694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206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Algorithms performed sequentially.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DD42B4-4FA9-4949-9E7C-53E7FB7C94FE}"/>
              </a:ext>
            </a:extLst>
          </p:cNvPr>
          <p:cNvCxnSpPr>
            <a:cxnSpLocks/>
          </p:cNvCxnSpPr>
          <p:nvPr/>
        </p:nvCxnSpPr>
        <p:spPr>
          <a:xfrm>
            <a:off x="5624398" y="826221"/>
            <a:ext cx="0" cy="523581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E553A9BA-E27D-4C24-AD8F-6DA4D46536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13" y="4280388"/>
            <a:ext cx="414759" cy="2861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1933513-4BB5-4C02-9FDE-C6F46E1CBD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745" y="4280388"/>
            <a:ext cx="414759" cy="28618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ADB3D6-40E5-44A4-A063-B5CC018B9B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077" y="4275956"/>
            <a:ext cx="414759" cy="286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37C48-CC99-4A0A-BE77-2A48F4527416}"/>
              </a:ext>
            </a:extLst>
          </p:cNvPr>
          <p:cNvSpPr txBox="1"/>
          <p:nvPr/>
        </p:nvSpPr>
        <p:spPr>
          <a:xfrm>
            <a:off x="6883743" y="403486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13D360-044F-4CA5-9D00-63DFAE0DB002}"/>
              </a:ext>
            </a:extLst>
          </p:cNvPr>
          <p:cNvSpPr txBox="1"/>
          <p:nvPr/>
        </p:nvSpPr>
        <p:spPr>
          <a:xfrm>
            <a:off x="9585440" y="403486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DD0BCD1-C023-48B3-9012-4672EDB027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09" y="4285264"/>
            <a:ext cx="414759" cy="286184"/>
          </a:xfrm>
          <a:prstGeom prst="rect">
            <a:avLst/>
          </a:prstGeom>
        </p:spPr>
      </p:pic>
      <p:sp>
        <p:nvSpPr>
          <p:cNvPr id="61" name="Arrow: Down 60">
            <a:extLst>
              <a:ext uri="{FF2B5EF4-FFF2-40B4-BE49-F238E27FC236}">
                <a16:creationId xmlns:a16="http://schemas.microsoft.com/office/drawing/2014/main" id="{E43E78B2-291B-4ED5-BA21-3C2F24770EC5}"/>
              </a:ext>
            </a:extLst>
          </p:cNvPr>
          <p:cNvSpPr/>
          <p:nvPr/>
        </p:nvSpPr>
        <p:spPr>
          <a:xfrm rot="10800000">
            <a:off x="8584083" y="4668497"/>
            <a:ext cx="364375" cy="58477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4C836C-735D-4C8B-BB42-C4184B7B41E5}"/>
              </a:ext>
            </a:extLst>
          </p:cNvPr>
          <p:cNvSpPr txBox="1"/>
          <p:nvPr/>
        </p:nvSpPr>
        <p:spPr>
          <a:xfrm>
            <a:off x="7920018" y="3528624"/>
            <a:ext cx="14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234690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/>
      <p:bldP spid="58" grpId="0"/>
      <p:bldP spid="61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1D9F39F0-9147-446F-B071-7CD2EC916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68" y="5083996"/>
            <a:ext cx="860736" cy="102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5374B-C6E0-4727-BBBF-C998C2568CA8}"/>
              </a:ext>
            </a:extLst>
          </p:cNvPr>
          <p:cNvSpPr txBox="1"/>
          <p:nvPr/>
        </p:nvSpPr>
        <p:spPr>
          <a:xfrm>
            <a:off x="2221535" y="755217"/>
            <a:ext cx="180651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Traditional</a:t>
            </a:r>
          </a:p>
        </p:txBody>
      </p:sp>
      <p:pic>
        <p:nvPicPr>
          <p:cNvPr id="10" name="Picture 9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DDEA0D83-F74D-46FA-B6AF-15537B9564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02" y="1596339"/>
            <a:ext cx="1611977" cy="1921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5357C8-0152-4920-B7B7-0CAC3D3B96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71" y="1858027"/>
            <a:ext cx="428347" cy="295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6A1C3-A57E-4ADD-9BF3-706BD6C509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28" y="1862768"/>
            <a:ext cx="414759" cy="286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5FDD37-B771-4966-B519-46B95A219B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24" y="2184001"/>
            <a:ext cx="455304" cy="3141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204D22-21B6-406F-A832-F706CA96E586}"/>
              </a:ext>
            </a:extLst>
          </p:cNvPr>
          <p:cNvSpPr txBox="1"/>
          <p:nvPr/>
        </p:nvSpPr>
        <p:spPr>
          <a:xfrm>
            <a:off x="7687338" y="746680"/>
            <a:ext cx="180651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Modern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B80456-3E70-4D7A-9CFA-54EF9E8F30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19" y="1686748"/>
            <a:ext cx="428347" cy="295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28AC71-8787-4409-8087-04EBACC32F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76" y="1691489"/>
            <a:ext cx="414759" cy="2861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F6BF73-8BFB-4E11-8169-77DCF14D4C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72" y="2012722"/>
            <a:ext cx="455304" cy="3141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98232E-B8E0-4821-9771-8FAF3B8D5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092" y="2271796"/>
            <a:ext cx="414759" cy="2861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A80B60-11AD-43EA-976E-BE5922C165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292" y="2456906"/>
            <a:ext cx="414759" cy="2861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B3DC358-FF95-461A-ADF3-017281D1C6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484" y="2256170"/>
            <a:ext cx="414759" cy="2861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60E573-6BE7-4B27-9C93-AA4FECAA5B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551" y="1612130"/>
            <a:ext cx="414759" cy="2861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DD0574-365D-474F-B31A-855A639AA8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96" y="2866204"/>
            <a:ext cx="414759" cy="2861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DC6FE4-D393-4D80-BD41-4697D56F9F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65" y="1677388"/>
            <a:ext cx="414759" cy="28618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E4CBA7-29EB-426E-BBD0-E958A0C4ADF8}"/>
              </a:ext>
            </a:extLst>
          </p:cNvPr>
          <p:cNvSpPr txBox="1"/>
          <p:nvPr/>
        </p:nvSpPr>
        <p:spPr>
          <a:xfrm>
            <a:off x="1440868" y="4252998"/>
            <a:ext cx="335694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206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Algorithms performed sequentially.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DD42B4-4FA9-4949-9E7C-53E7FB7C94FE}"/>
              </a:ext>
            </a:extLst>
          </p:cNvPr>
          <p:cNvCxnSpPr>
            <a:cxnSpLocks/>
          </p:cNvCxnSpPr>
          <p:nvPr/>
        </p:nvCxnSpPr>
        <p:spPr>
          <a:xfrm>
            <a:off x="5624398" y="826221"/>
            <a:ext cx="0" cy="523581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4C836C-735D-4C8B-BB42-C4184B7B41E5}"/>
              </a:ext>
            </a:extLst>
          </p:cNvPr>
          <p:cNvSpPr txBox="1"/>
          <p:nvPr/>
        </p:nvSpPr>
        <p:spPr>
          <a:xfrm>
            <a:off x="7877041" y="3417310"/>
            <a:ext cx="159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distributed</a:t>
            </a:r>
          </a:p>
        </p:txBody>
      </p:sp>
      <p:pic>
        <p:nvPicPr>
          <p:cNvPr id="31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54A28AAE-2485-4F61-A20E-502870DE34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860" y="5083996"/>
            <a:ext cx="860736" cy="1026213"/>
          </a:xfrm>
          <a:prstGeom prst="rect">
            <a:avLst/>
          </a:prstGeom>
        </p:spPr>
      </p:pic>
      <p:pic>
        <p:nvPicPr>
          <p:cNvPr id="33" name="Picture 32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29E3CD50-B9D9-4B78-BCCC-4CE580FB3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365" y="5083996"/>
            <a:ext cx="860736" cy="1026213"/>
          </a:xfrm>
          <a:prstGeom prst="rect">
            <a:avLst/>
          </a:prstGeom>
        </p:spPr>
      </p:pic>
      <p:pic>
        <p:nvPicPr>
          <p:cNvPr id="34" name="Picture 33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6417D174-65E6-46DD-8E7D-D58AF20F29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870" y="5083996"/>
            <a:ext cx="860736" cy="10262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9AC530-67DF-41CA-8826-9D0E4615CF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38" y="4623623"/>
            <a:ext cx="414759" cy="2861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28D90EE-3A96-48FC-9DE0-5BF67C072D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10" y="4201235"/>
            <a:ext cx="414759" cy="2861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1572F0C-F2C4-4906-AE04-E7FBFE208D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66" y="4133133"/>
            <a:ext cx="414759" cy="286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42824B6-A7B6-402B-8E09-21235F3211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390" y="4623623"/>
            <a:ext cx="414759" cy="2861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B634434-5631-448D-B031-3B768E4B68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62" y="4201235"/>
            <a:ext cx="414759" cy="28618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7E433BB-D06D-4FA1-85C5-0C47D43785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18" y="4133133"/>
            <a:ext cx="414759" cy="2861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5221770-3E7A-4552-BC70-75C56BF32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14" y="4633703"/>
            <a:ext cx="414759" cy="2861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6575659-AB22-41B7-98D7-F5C1FCF5F3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486" y="4211315"/>
            <a:ext cx="414759" cy="2861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66D684-2F7E-4B7E-8004-882A86FC04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42" y="4143213"/>
            <a:ext cx="414759" cy="2861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58AA38E-F545-4F22-A300-F7D9F4850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123" y="4639821"/>
            <a:ext cx="414759" cy="28618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1E19609-C02A-41BD-8B0B-27727098C5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395" y="4217433"/>
            <a:ext cx="414759" cy="28618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0E71DB-54A7-4916-A615-E0A0640419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551" y="4149331"/>
            <a:ext cx="414759" cy="2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Thresholding 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Badanidiyuru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Mirzasoleiman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Karbasi</a:t>
            </a:r>
            <a:r>
              <a:rPr lang="en-US" dirty="0">
                <a:solidFill>
                  <a:srgbClr val="7030A0"/>
                </a:solidFill>
              </a:rPr>
              <a:t>, Krause</a:t>
            </a:r>
            <a:r>
              <a:rPr lang="sr-Latn-BA" dirty="0"/>
              <a:t>,</a:t>
            </a:r>
            <a:r>
              <a:rPr lang="sr-Latn-BA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‘14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3600" dirty="0"/>
                  <a:t>Stream: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36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  <a:blipFill>
                <a:blip r:embed="rId2"/>
                <a:stretch>
                  <a:fillRect l="-1691" t="-2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Image result for soda cup">
            <a:extLst>
              <a:ext uri="{FF2B5EF4-FFF2-40B4-BE49-F238E27FC236}">
                <a16:creationId xmlns:a16="http://schemas.microsoft.com/office/drawing/2014/main" id="{7E751498-6305-477E-9854-AFF70EA8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046" y="173556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hai food cartoon">
            <a:extLst>
              <a:ext uri="{FF2B5EF4-FFF2-40B4-BE49-F238E27FC236}">
                <a16:creationId xmlns:a16="http://schemas.microsoft.com/office/drawing/2014/main" id="{51586BF4-E193-48FB-89A5-02496DA8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52" y="183174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tikka masala cartoon">
            <a:extLst>
              <a:ext uri="{FF2B5EF4-FFF2-40B4-BE49-F238E27FC236}">
                <a16:creationId xmlns:a16="http://schemas.microsoft.com/office/drawing/2014/main" id="{5FA5B3EE-42F3-48B5-8F15-95EDE79F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26" y="193452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korean food cartoon">
            <a:extLst>
              <a:ext uri="{FF2B5EF4-FFF2-40B4-BE49-F238E27FC236}">
                <a16:creationId xmlns:a16="http://schemas.microsoft.com/office/drawing/2014/main" id="{97EF9169-8754-4FD1-860C-B1E3AF9E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90" y="188852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gyro cartoon">
            <a:extLst>
              <a:ext uri="{FF2B5EF4-FFF2-40B4-BE49-F238E27FC236}">
                <a16:creationId xmlns:a16="http://schemas.microsoft.com/office/drawing/2014/main" id="{A3C794F3-AE9E-4185-9A5D-7E16C767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22" y="198211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4974869-6468-4E73-AB77-DCA39A19FC55}"/>
              </a:ext>
            </a:extLst>
          </p:cNvPr>
          <p:cNvSpPr/>
          <p:nvPr/>
        </p:nvSpPr>
        <p:spPr>
          <a:xfrm>
            <a:off x="3908441" y="4014880"/>
            <a:ext cx="442450" cy="6433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A590FB-6AA4-4BBA-BA6D-2E3866DE34E4}"/>
                  </a:ext>
                </a:extLst>
              </p:cNvPr>
              <p:cNvSpPr txBox="1"/>
              <p:nvPr/>
            </p:nvSpPr>
            <p:spPr>
              <a:xfrm>
                <a:off x="4521937" y="3862403"/>
                <a:ext cx="1602059" cy="7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≥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?</m:t>
                          </m:r>
                        </m:sup>
                      </m:sSup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OPT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A590FB-6AA4-4BBA-BA6D-2E3866DE3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37" y="3862403"/>
                <a:ext cx="1602059" cy="7957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4" descr="Image result for thai food cartoon">
            <a:extLst>
              <a:ext uri="{FF2B5EF4-FFF2-40B4-BE49-F238E27FC236}">
                <a16:creationId xmlns:a16="http://schemas.microsoft.com/office/drawing/2014/main" id="{47937EEB-3DB1-49DD-A242-23D398B1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21" y="5029447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0965EC-03ED-44EE-8863-B2CD4D6C8FF4}"/>
                  </a:ext>
                </a:extLst>
              </p:cNvPr>
              <p:cNvSpPr txBox="1"/>
              <p:nvPr/>
            </p:nvSpPr>
            <p:spPr>
              <a:xfrm>
                <a:off x="3281382" y="5371135"/>
                <a:ext cx="64801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5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5400" i="1">
                              <a:latin typeface="Cambria Math" charset="0"/>
                            </a:rPr>
                            <m:t>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0965EC-03ED-44EE-8863-B2CD4D6C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82" y="5371135"/>
                <a:ext cx="648013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7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53" grpId="0" animBg="1"/>
      <p:bldP spid="54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Thresholding 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Badanidiyuru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Mirzasoleiman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Karbasi</a:t>
            </a:r>
            <a:r>
              <a:rPr lang="en-US" dirty="0">
                <a:solidFill>
                  <a:srgbClr val="7030A0"/>
                </a:solidFill>
              </a:rPr>
              <a:t>, Krause</a:t>
            </a:r>
            <a:r>
              <a:rPr lang="sr-Latn-BA" dirty="0"/>
              <a:t>,</a:t>
            </a:r>
            <a:r>
              <a:rPr lang="sr-Latn-BA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‘14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3600" dirty="0"/>
                  <a:t>Stream: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36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  <a:blipFill>
                <a:blip r:embed="rId2"/>
                <a:stretch>
                  <a:fillRect l="-1691" t="-2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Image result for soda cup">
            <a:extLst>
              <a:ext uri="{FF2B5EF4-FFF2-40B4-BE49-F238E27FC236}">
                <a16:creationId xmlns:a16="http://schemas.microsoft.com/office/drawing/2014/main" id="{7E751498-6305-477E-9854-AFF70EA8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046" y="173556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hai food cartoon">
            <a:extLst>
              <a:ext uri="{FF2B5EF4-FFF2-40B4-BE49-F238E27FC236}">
                <a16:creationId xmlns:a16="http://schemas.microsoft.com/office/drawing/2014/main" id="{51586BF4-E193-48FB-89A5-02496DA8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52" y="183174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tikka masala cartoon">
            <a:extLst>
              <a:ext uri="{FF2B5EF4-FFF2-40B4-BE49-F238E27FC236}">
                <a16:creationId xmlns:a16="http://schemas.microsoft.com/office/drawing/2014/main" id="{5FA5B3EE-42F3-48B5-8F15-95EDE79F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26" y="193452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korean food cartoon">
            <a:extLst>
              <a:ext uri="{FF2B5EF4-FFF2-40B4-BE49-F238E27FC236}">
                <a16:creationId xmlns:a16="http://schemas.microsoft.com/office/drawing/2014/main" id="{97EF9169-8754-4FD1-860C-B1E3AF9E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90" y="188852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gyro cartoon">
            <a:extLst>
              <a:ext uri="{FF2B5EF4-FFF2-40B4-BE49-F238E27FC236}">
                <a16:creationId xmlns:a16="http://schemas.microsoft.com/office/drawing/2014/main" id="{A3C794F3-AE9E-4185-9A5D-7E16C767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22" y="198211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thai food cartoon">
            <a:extLst>
              <a:ext uri="{FF2B5EF4-FFF2-40B4-BE49-F238E27FC236}">
                <a16:creationId xmlns:a16="http://schemas.microsoft.com/office/drawing/2014/main" id="{47937EEB-3DB1-49DD-A242-23D398B1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21" y="5029447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EA0E66-08B3-4A2D-A30C-CA43587DE604}"/>
              </a:ext>
            </a:extLst>
          </p:cNvPr>
          <p:cNvSpPr/>
          <p:nvPr/>
        </p:nvSpPr>
        <p:spPr>
          <a:xfrm>
            <a:off x="5515631" y="4397245"/>
            <a:ext cx="442450" cy="24451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3FAC96-DD19-4592-8FF6-C87ECD4F5BCD}"/>
                  </a:ext>
                </a:extLst>
              </p:cNvPr>
              <p:cNvSpPr txBox="1"/>
              <p:nvPr/>
            </p:nvSpPr>
            <p:spPr>
              <a:xfrm>
                <a:off x="6096000" y="3892636"/>
                <a:ext cx="1602059" cy="7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≥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?</m:t>
                          </m:r>
                        </m:sup>
                      </m:sSup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OPT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3FAC96-DD19-4592-8FF6-C87ECD4F5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92636"/>
                <a:ext cx="1602059" cy="7957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AB2D5-A77E-4E6B-A483-01DA2BFA5F9C}"/>
                  </a:ext>
                </a:extLst>
              </p:cNvPr>
              <p:cNvSpPr txBox="1"/>
              <p:nvPr/>
            </p:nvSpPr>
            <p:spPr>
              <a:xfrm>
                <a:off x="3281382" y="5371135"/>
                <a:ext cx="64801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5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5400" i="1">
                              <a:latin typeface="Cambria Math" charset="0"/>
                            </a:rPr>
                            <m:t>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9AB2D5-A77E-4E6B-A483-01DA2BFA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82" y="5371135"/>
                <a:ext cx="648013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Thresholding 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Badanidiyuru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Mirzasoleiman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Karbasi</a:t>
            </a:r>
            <a:r>
              <a:rPr lang="en-US" dirty="0">
                <a:solidFill>
                  <a:srgbClr val="7030A0"/>
                </a:solidFill>
              </a:rPr>
              <a:t>, Krause</a:t>
            </a:r>
            <a:r>
              <a:rPr lang="sr-Latn-BA" dirty="0"/>
              <a:t>,</a:t>
            </a:r>
            <a:r>
              <a:rPr lang="sr-Latn-BA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‘14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3600" dirty="0"/>
                  <a:t>Stream: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36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  <a:blipFill>
                <a:blip r:embed="rId2"/>
                <a:stretch>
                  <a:fillRect l="-1691" t="-2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Image result for soda cup">
            <a:extLst>
              <a:ext uri="{FF2B5EF4-FFF2-40B4-BE49-F238E27FC236}">
                <a16:creationId xmlns:a16="http://schemas.microsoft.com/office/drawing/2014/main" id="{7E751498-6305-477E-9854-AFF70EA8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046" y="173556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hai food cartoon">
            <a:extLst>
              <a:ext uri="{FF2B5EF4-FFF2-40B4-BE49-F238E27FC236}">
                <a16:creationId xmlns:a16="http://schemas.microsoft.com/office/drawing/2014/main" id="{51586BF4-E193-48FB-89A5-02496DA8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52" y="183174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tikka masala cartoon">
            <a:extLst>
              <a:ext uri="{FF2B5EF4-FFF2-40B4-BE49-F238E27FC236}">
                <a16:creationId xmlns:a16="http://schemas.microsoft.com/office/drawing/2014/main" id="{5FA5B3EE-42F3-48B5-8F15-95EDE79F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26" y="193452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korean food cartoon">
            <a:extLst>
              <a:ext uri="{FF2B5EF4-FFF2-40B4-BE49-F238E27FC236}">
                <a16:creationId xmlns:a16="http://schemas.microsoft.com/office/drawing/2014/main" id="{97EF9169-8754-4FD1-860C-B1E3AF9E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90" y="188852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gyro cartoon">
            <a:extLst>
              <a:ext uri="{FF2B5EF4-FFF2-40B4-BE49-F238E27FC236}">
                <a16:creationId xmlns:a16="http://schemas.microsoft.com/office/drawing/2014/main" id="{A3C794F3-AE9E-4185-9A5D-7E16C767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22" y="198211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thai food cartoon">
            <a:extLst>
              <a:ext uri="{FF2B5EF4-FFF2-40B4-BE49-F238E27FC236}">
                <a16:creationId xmlns:a16="http://schemas.microsoft.com/office/drawing/2014/main" id="{47937EEB-3DB1-49DD-A242-23D398B1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21" y="5029447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BF12E7-9556-4130-B8F5-5E015F04BD23}"/>
                  </a:ext>
                </a:extLst>
              </p:cNvPr>
              <p:cNvSpPr txBox="1"/>
              <p:nvPr/>
            </p:nvSpPr>
            <p:spPr>
              <a:xfrm>
                <a:off x="7745808" y="3911299"/>
                <a:ext cx="1602059" cy="7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≥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?</m:t>
                          </m:r>
                        </m:sup>
                      </m:sSup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OPT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BF12E7-9556-4130-B8F5-5E015F04B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808" y="3911299"/>
                <a:ext cx="1602059" cy="7957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C79FFA7-834C-40EA-A85E-DF4BB63024AD}"/>
              </a:ext>
            </a:extLst>
          </p:cNvPr>
          <p:cNvSpPr/>
          <p:nvPr/>
        </p:nvSpPr>
        <p:spPr>
          <a:xfrm>
            <a:off x="7143126" y="4063776"/>
            <a:ext cx="442450" cy="643318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8" descr="Image result for korean food cartoon">
            <a:extLst>
              <a:ext uri="{FF2B5EF4-FFF2-40B4-BE49-F238E27FC236}">
                <a16:creationId xmlns:a16="http://schemas.microsoft.com/office/drawing/2014/main" id="{DC8E24D5-A0BA-44C0-9947-ADC114EB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38" y="5010978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196891-623F-4B85-8856-4521C12E00B2}"/>
                  </a:ext>
                </a:extLst>
              </p:cNvPr>
              <p:cNvSpPr txBox="1"/>
              <p:nvPr/>
            </p:nvSpPr>
            <p:spPr>
              <a:xfrm>
                <a:off x="3281382" y="5371135"/>
                <a:ext cx="64801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5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5400" i="1">
                              <a:latin typeface="Cambria Math" charset="0"/>
                            </a:rPr>
                            <m:t>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196891-623F-4B85-8856-4521C12E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82" y="5371135"/>
                <a:ext cx="648013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47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Thresholding 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Badanidiyuru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Mirzasoleiman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Karbasi</a:t>
            </a:r>
            <a:r>
              <a:rPr lang="en-US" dirty="0">
                <a:solidFill>
                  <a:srgbClr val="7030A0"/>
                </a:solidFill>
              </a:rPr>
              <a:t>, Krause</a:t>
            </a:r>
            <a:r>
              <a:rPr lang="sr-Latn-BA" dirty="0"/>
              <a:t>,</a:t>
            </a:r>
            <a:r>
              <a:rPr lang="sr-Latn-BA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‘14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3600" dirty="0"/>
                  <a:t>Stream: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  <a:blipFill>
                <a:blip r:embed="rId2"/>
                <a:stretch>
                  <a:fillRect l="-1691" t="-2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Image result for soda cup">
            <a:extLst>
              <a:ext uri="{FF2B5EF4-FFF2-40B4-BE49-F238E27FC236}">
                <a16:creationId xmlns:a16="http://schemas.microsoft.com/office/drawing/2014/main" id="{7E751498-6305-477E-9854-AFF70EA8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046" y="173556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hai food cartoon">
            <a:extLst>
              <a:ext uri="{FF2B5EF4-FFF2-40B4-BE49-F238E27FC236}">
                <a16:creationId xmlns:a16="http://schemas.microsoft.com/office/drawing/2014/main" id="{51586BF4-E193-48FB-89A5-02496DA8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52" y="183174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tikka masala cartoon">
            <a:extLst>
              <a:ext uri="{FF2B5EF4-FFF2-40B4-BE49-F238E27FC236}">
                <a16:creationId xmlns:a16="http://schemas.microsoft.com/office/drawing/2014/main" id="{5FA5B3EE-42F3-48B5-8F15-95EDE79F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26" y="193452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korean food cartoon">
            <a:extLst>
              <a:ext uri="{FF2B5EF4-FFF2-40B4-BE49-F238E27FC236}">
                <a16:creationId xmlns:a16="http://schemas.microsoft.com/office/drawing/2014/main" id="{97EF9169-8754-4FD1-860C-B1E3AF9E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90" y="188852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gyro cartoon">
            <a:extLst>
              <a:ext uri="{FF2B5EF4-FFF2-40B4-BE49-F238E27FC236}">
                <a16:creationId xmlns:a16="http://schemas.microsoft.com/office/drawing/2014/main" id="{A3C794F3-AE9E-4185-9A5D-7E16C767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22" y="198211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32C1CD-48D1-4DA2-A069-ACA8D8088540}"/>
                  </a:ext>
                </a:extLst>
              </p:cNvPr>
              <p:cNvSpPr txBox="1"/>
              <p:nvPr/>
            </p:nvSpPr>
            <p:spPr>
              <a:xfrm>
                <a:off x="3281382" y="5371135"/>
                <a:ext cx="64801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54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5400" i="1">
                              <a:latin typeface="Cambria Math" charset="0"/>
                            </a:rPr>
                            <m:t>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32C1CD-48D1-4DA2-A069-ACA8D8088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82" y="5371135"/>
                <a:ext cx="6480139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4" descr="Image result for thai food cartoon">
            <a:extLst>
              <a:ext uri="{FF2B5EF4-FFF2-40B4-BE49-F238E27FC236}">
                <a16:creationId xmlns:a16="http://schemas.microsoft.com/office/drawing/2014/main" id="{47937EEB-3DB1-49DD-A242-23D398B1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21" y="5029447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korean food cartoon">
            <a:extLst>
              <a:ext uri="{FF2B5EF4-FFF2-40B4-BE49-F238E27FC236}">
                <a16:creationId xmlns:a16="http://schemas.microsoft.com/office/drawing/2014/main" id="{DC8E24D5-A0BA-44C0-9947-ADC114EB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38" y="5010978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D11217-0F3F-42AA-9420-A4246BF8181D}"/>
                  </a:ext>
                </a:extLst>
              </p:cNvPr>
              <p:cNvSpPr txBox="1"/>
              <p:nvPr/>
            </p:nvSpPr>
            <p:spPr>
              <a:xfrm>
                <a:off x="9232888" y="3858172"/>
                <a:ext cx="1602059" cy="7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≥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?</m:t>
                          </m:r>
                        </m:sup>
                      </m:sSup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OPT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D11217-0F3F-42AA-9420-A4246BF8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888" y="3858172"/>
                <a:ext cx="1602059" cy="7957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C27EBAF-1D17-426D-9774-83F49687C077}"/>
              </a:ext>
            </a:extLst>
          </p:cNvPr>
          <p:cNvSpPr/>
          <p:nvPr/>
        </p:nvSpPr>
        <p:spPr>
          <a:xfrm>
            <a:off x="8518653" y="4433677"/>
            <a:ext cx="442450" cy="22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Thresholding 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Badanidiyuru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Mirzasoleiman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Karbasi</a:t>
            </a:r>
            <a:r>
              <a:rPr lang="en-US" dirty="0">
                <a:solidFill>
                  <a:srgbClr val="7030A0"/>
                </a:solidFill>
              </a:rPr>
              <a:t>, Krause</a:t>
            </a:r>
            <a:r>
              <a:rPr lang="sr-Latn-BA" dirty="0"/>
              <a:t>,</a:t>
            </a:r>
            <a:r>
              <a:rPr lang="sr-Latn-BA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‘14</a:t>
            </a:r>
            <a:r>
              <a:rPr lang="en-US" dirty="0"/>
              <a:t>]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3600" dirty="0"/>
                  <a:t>Stream: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  <a:blipFill>
                <a:blip r:embed="rId2"/>
                <a:stretch>
                  <a:fillRect l="-1691" t="-2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Image result for soda cup">
            <a:extLst>
              <a:ext uri="{FF2B5EF4-FFF2-40B4-BE49-F238E27FC236}">
                <a16:creationId xmlns:a16="http://schemas.microsoft.com/office/drawing/2014/main" id="{7E751498-6305-477E-9854-AFF70EA8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046" y="173556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hai food cartoon">
            <a:extLst>
              <a:ext uri="{FF2B5EF4-FFF2-40B4-BE49-F238E27FC236}">
                <a16:creationId xmlns:a16="http://schemas.microsoft.com/office/drawing/2014/main" id="{51586BF4-E193-48FB-89A5-02496DA8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52" y="183174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tikka masala cartoon">
            <a:extLst>
              <a:ext uri="{FF2B5EF4-FFF2-40B4-BE49-F238E27FC236}">
                <a16:creationId xmlns:a16="http://schemas.microsoft.com/office/drawing/2014/main" id="{5FA5B3EE-42F3-48B5-8F15-95EDE79F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26" y="193452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korean food cartoon">
            <a:extLst>
              <a:ext uri="{FF2B5EF4-FFF2-40B4-BE49-F238E27FC236}">
                <a16:creationId xmlns:a16="http://schemas.microsoft.com/office/drawing/2014/main" id="{97EF9169-8754-4FD1-860C-B1E3AF9E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90" y="188852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gyro cartoon">
            <a:extLst>
              <a:ext uri="{FF2B5EF4-FFF2-40B4-BE49-F238E27FC236}">
                <a16:creationId xmlns:a16="http://schemas.microsoft.com/office/drawing/2014/main" id="{A3C794F3-AE9E-4185-9A5D-7E16C767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22" y="198211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32C1CD-48D1-4DA2-A069-ACA8D8088540}"/>
                  </a:ext>
                </a:extLst>
              </p:cNvPr>
              <p:cNvSpPr txBox="1"/>
              <p:nvPr/>
            </p:nvSpPr>
            <p:spPr>
              <a:xfrm>
                <a:off x="3281382" y="5371135"/>
                <a:ext cx="69192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5400" b="0" i="1" smtClean="0">
                              <a:latin typeface="Cambria Math" charset="0"/>
                            </a:rPr>
                            <m:t>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32C1CD-48D1-4DA2-A069-ACA8D8088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82" y="5371135"/>
                <a:ext cx="6919258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4" descr="Image result for thai food cartoon">
            <a:extLst>
              <a:ext uri="{FF2B5EF4-FFF2-40B4-BE49-F238E27FC236}">
                <a16:creationId xmlns:a16="http://schemas.microsoft.com/office/drawing/2014/main" id="{47937EEB-3DB1-49DD-A242-23D398B1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021" y="5029447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korean food cartoon">
            <a:extLst>
              <a:ext uri="{FF2B5EF4-FFF2-40B4-BE49-F238E27FC236}">
                <a16:creationId xmlns:a16="http://schemas.microsoft.com/office/drawing/2014/main" id="{DC8E24D5-A0BA-44C0-9947-ADC114EB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38" y="5010978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AD260F-E533-47C7-81C4-C1ED479E7FEA}"/>
                  </a:ext>
                </a:extLst>
              </p:cNvPr>
              <p:cNvSpPr txBox="1"/>
              <p:nvPr/>
            </p:nvSpPr>
            <p:spPr>
              <a:xfrm>
                <a:off x="10589941" y="3889888"/>
                <a:ext cx="1602059" cy="795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≥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?</m:t>
                          </m:r>
                        </m:sup>
                      </m:sSup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OPT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AD260F-E533-47C7-81C4-C1ED479E7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941" y="3889888"/>
                <a:ext cx="1602059" cy="7957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E9D389F-0254-45C0-80AF-C1FCE2BEE475}"/>
              </a:ext>
            </a:extLst>
          </p:cNvPr>
          <p:cNvSpPr/>
          <p:nvPr/>
        </p:nvSpPr>
        <p:spPr>
          <a:xfrm>
            <a:off x="10032298" y="4060237"/>
            <a:ext cx="442450" cy="625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mage result for soda cup">
            <a:extLst>
              <a:ext uri="{FF2B5EF4-FFF2-40B4-BE49-F238E27FC236}">
                <a16:creationId xmlns:a16="http://schemas.microsoft.com/office/drawing/2014/main" id="{BC1759EB-9BB7-4597-8750-887E73629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822" y="4972397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17C503-67E0-44AC-B4A9-C56F612C843E}"/>
                  </a:ext>
                </a:extLst>
              </p:cNvPr>
              <p:cNvSpPr txBox="1"/>
              <p:nvPr/>
            </p:nvSpPr>
            <p:spPr>
              <a:xfrm>
                <a:off x="9611958" y="5473345"/>
                <a:ext cx="2381552" cy="874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≥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OPT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17C503-67E0-44AC-B4A9-C56F612C8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958" y="5473345"/>
                <a:ext cx="2381552" cy="874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F339D8DE-6B55-4AA5-BF30-22ADD9F4C909}"/>
              </a:ext>
            </a:extLst>
          </p:cNvPr>
          <p:cNvSpPr/>
          <p:nvPr/>
        </p:nvSpPr>
        <p:spPr>
          <a:xfrm>
            <a:off x="542130" y="4064232"/>
            <a:ext cx="2942451" cy="71343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AD1146-E970-4077-9879-8050024A0F72}"/>
                  </a:ext>
                </a:extLst>
              </p:cNvPr>
              <p:cNvSpPr txBox="1"/>
              <p:nvPr/>
            </p:nvSpPr>
            <p:spPr>
              <a:xfrm>
                <a:off x="555904" y="4196218"/>
                <a:ext cx="2928678" cy="44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latin typeface="Cambria Math" charset="0"/>
                      </a:rPr>
                      <m:t>OPT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b="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AD1146-E970-4077-9879-8050024A0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4" y="4196218"/>
                <a:ext cx="2928678" cy="442301"/>
              </a:xfrm>
              <a:prstGeom prst="rect">
                <a:avLst/>
              </a:prstGeom>
              <a:blipFill>
                <a:blip r:embed="rId11"/>
                <a:stretch>
                  <a:fillRect l="-208" r="-832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23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Second Objective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BA08A-2AA6-4B87-A2E1-CBA9F22F0BF3}"/>
              </a:ext>
            </a:extLst>
          </p:cNvPr>
          <p:cNvSpPr/>
          <p:nvPr/>
        </p:nvSpPr>
        <p:spPr>
          <a:xfrm>
            <a:off x="2987039" y="4765577"/>
            <a:ext cx="5962839" cy="1454727"/>
          </a:xfrm>
          <a:prstGeom prst="ellipse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E5E4FB9B-EDE1-4D9D-87C5-2AEC2FD095FC}"/>
              </a:ext>
            </a:extLst>
          </p:cNvPr>
          <p:cNvSpPr/>
          <p:nvPr/>
        </p:nvSpPr>
        <p:spPr>
          <a:xfrm>
            <a:off x="1752056" y="1670127"/>
            <a:ext cx="8316686" cy="23976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6CDB05-766B-48F4-9BCF-F7AD25439A7F}"/>
                  </a:ext>
                </a:extLst>
              </p:cNvPr>
              <p:cNvSpPr txBox="1"/>
              <p:nvPr/>
            </p:nvSpPr>
            <p:spPr>
              <a:xfrm>
                <a:off x="1891394" y="1673815"/>
                <a:ext cx="8177348" cy="2393989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4000"/>
                </a:pPr>
                <a:r>
                  <a:rPr lang="en-US" sz="2800" i="1" dirty="0"/>
                  <a:t>Submodular maximization under knapsack constraint</a:t>
                </a:r>
                <a:endParaRPr lang="en-US" sz="2800" dirty="0">
                  <a:latin typeface="Cambria Math" charset="0"/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4000"/>
                </a:pPr>
                <a14:m>
                  <m:oMath xmlns:m="http://schemas.openxmlformats.org/officeDocument/2006/math">
                    <m:r>
                      <a:rPr lang="en-US" sz="2800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submodular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0070C0"/>
                    </a:solidFill>
                  </a:rPr>
                  <a:t>monotone</a:t>
                </a:r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∅</m:t>
                        </m:r>
                      </m:e>
                    </m:d>
                    <m:r>
                      <a: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z="28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0</m:t>
                    </m:r>
                  </m:oMath>
                </a14:m>
                <a:endParaRPr lang="en-US" sz="2800" dirty="0"/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4000"/>
                </a:pPr>
                <a:r>
                  <a:rPr lang="en-US" sz="2800" dirty="0"/>
                  <a:t>Extract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small</a:t>
                </a:r>
                <a:r>
                  <a:rPr lang="en-US" sz="2800" dirty="0"/>
                  <a:t> representative subset out of a big dataset</a:t>
                </a:r>
                <a:endParaRPr lang="en-US" sz="280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charset="0"/>
                        </a:rPr>
                        <m:t>arg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>
                                  <a:latin typeface="Cambria Math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6CDB05-766B-48F4-9BCF-F7AD25439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94" y="1673815"/>
                <a:ext cx="8177348" cy="2393989"/>
              </a:xfrm>
              <a:prstGeom prst="rect">
                <a:avLst/>
              </a:prstGeom>
              <a:blipFill>
                <a:blip r:embed="rId2"/>
                <a:stretch>
                  <a:fillRect l="-1490" t="-2551" r="-745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114EB9A6-B8EB-4BB1-AD38-EE37D08C1E69}"/>
              </a:ext>
            </a:extLst>
          </p:cNvPr>
          <p:cNvSpPr/>
          <p:nvPr/>
        </p:nvSpPr>
        <p:spPr>
          <a:xfrm>
            <a:off x="2400822" y="4192684"/>
            <a:ext cx="6895055" cy="239398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Solving this problem exactly is NP-hard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832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Submodular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Ground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dirty="0"/>
                  <a:t> (items, sets, vertices)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Set function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rgbClr val="FF0000"/>
                    </a:solidFill>
                  </a:rPr>
                  <a:t>diminishing returns </a:t>
                </a:r>
                <a:r>
                  <a:rPr lang="en-US" dirty="0"/>
                  <a:t>property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AA141D2C-14A5-4C0B-B057-0064904E0F21}"/>
              </a:ext>
            </a:extLst>
          </p:cNvPr>
          <p:cNvSpPr/>
          <p:nvPr/>
        </p:nvSpPr>
        <p:spPr>
          <a:xfrm>
            <a:off x="843717" y="3840480"/>
            <a:ext cx="3206901" cy="20494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FF5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28DCC3-641E-4C53-85F4-56176D30EC6E}"/>
                  </a:ext>
                </a:extLst>
              </p:cNvPr>
              <p:cNvSpPr txBox="1"/>
              <p:nvPr/>
            </p:nvSpPr>
            <p:spPr>
              <a:xfrm>
                <a:off x="1072196" y="3994174"/>
                <a:ext cx="31063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Oracle access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r>
                  <a:rPr lang="en-US" sz="2400" b="0" dirty="0"/>
                  <a:t>Given a subset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𝑉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returns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28DCC3-641E-4C53-85F4-56176D30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96" y="3994174"/>
                <a:ext cx="3106371" cy="1200329"/>
              </a:xfrm>
              <a:prstGeom prst="rect">
                <a:avLst/>
              </a:prstGeom>
              <a:blipFill>
                <a:blip r:embed="rId5"/>
                <a:stretch>
                  <a:fillRect l="-314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FD9CC6-0AA1-497E-8FC1-C68C13A0F1A6}"/>
                  </a:ext>
                </a:extLst>
              </p:cNvPr>
              <p:cNvSpPr txBox="1"/>
              <p:nvPr/>
            </p:nvSpPr>
            <p:spPr>
              <a:xfrm>
                <a:off x="4443188" y="5106798"/>
                <a:ext cx="29440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FD9CC6-0AA1-497E-8FC1-C68C13A0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8" y="5106798"/>
                <a:ext cx="29440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1F79D-21C6-43BC-9051-2C99866DBC6B}"/>
                  </a:ext>
                </a:extLst>
              </p:cNvPr>
              <p:cNvSpPr txBox="1"/>
              <p:nvPr/>
            </p:nvSpPr>
            <p:spPr>
              <a:xfrm>
                <a:off x="8454945" y="5106797"/>
                <a:ext cx="28988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1F79D-21C6-43BC-9051-2C99866DB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45" y="5106797"/>
                <a:ext cx="28988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29A87-C97C-41B6-80CE-B6C761FE2018}"/>
                  </a:ext>
                </a:extLst>
              </p:cNvPr>
              <p:cNvSpPr txBox="1"/>
              <p:nvPr/>
            </p:nvSpPr>
            <p:spPr>
              <a:xfrm>
                <a:off x="7638947" y="4983687"/>
                <a:ext cx="5643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≥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29A87-C97C-41B6-80CE-B6C761FE2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947" y="4983687"/>
                <a:ext cx="56433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C19305-D57C-416F-8B7E-757B8BCC0772}"/>
                  </a:ext>
                </a:extLst>
              </p:cNvPr>
              <p:cNvSpPr txBox="1"/>
              <p:nvPr/>
            </p:nvSpPr>
            <p:spPr>
              <a:xfrm>
                <a:off x="4443188" y="4583533"/>
                <a:ext cx="28223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∀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∉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C19305-D57C-416F-8B7E-757B8BCC0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8" y="4583533"/>
                <a:ext cx="2822371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gandalf icon">
            <a:extLst>
              <a:ext uri="{FF2B5EF4-FFF2-40B4-BE49-F238E27FC236}">
                <a16:creationId xmlns:a16="http://schemas.microsoft.com/office/drawing/2014/main" id="{F14B5CB1-135A-4654-AE19-B2D1F4B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25" y="4846959"/>
            <a:ext cx="964962" cy="96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5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Thresholding in Review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1C5BF97-7418-41D6-AFFE-9157FFB4F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Key concept: marginal gain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marginal gain exceeds threshold, add item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Else, discard item.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about for knapsack constraints?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Could have item with good marginal gain, but really large size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1C5BF97-7418-41D6-AFFE-9157FFB4F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9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8" descr="Image result for korean food cartoon">
            <a:extLst>
              <a:ext uri="{FF2B5EF4-FFF2-40B4-BE49-F238E27FC236}">
                <a16:creationId xmlns:a16="http://schemas.microsoft.com/office/drawing/2014/main" id="{97EF9169-8754-4FD1-860C-B1E3AF9E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98" y="679533"/>
            <a:ext cx="3097226" cy="325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Knapsack Optimization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3600" dirty="0"/>
                  <a:t>Stream: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36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73F9AEFE-9004-4B1C-9675-30456CFB6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  <a:blipFill>
                <a:blip r:embed="rId3"/>
                <a:stretch>
                  <a:fillRect l="-1691" t="-2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2" descr="Image result for soda cup">
            <a:extLst>
              <a:ext uri="{FF2B5EF4-FFF2-40B4-BE49-F238E27FC236}">
                <a16:creationId xmlns:a16="http://schemas.microsoft.com/office/drawing/2014/main" id="{7E751498-6305-477E-9854-AFF70EA8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046" y="173556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thai food cartoon">
            <a:extLst>
              <a:ext uri="{FF2B5EF4-FFF2-40B4-BE49-F238E27FC236}">
                <a16:creationId xmlns:a16="http://schemas.microsoft.com/office/drawing/2014/main" id="{51586BF4-E193-48FB-89A5-02496DA8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74" y="1538340"/>
            <a:ext cx="3097225" cy="30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tikka masala cartoon">
            <a:extLst>
              <a:ext uri="{FF2B5EF4-FFF2-40B4-BE49-F238E27FC236}">
                <a16:creationId xmlns:a16="http://schemas.microsoft.com/office/drawing/2014/main" id="{5FA5B3EE-42F3-48B5-8F15-95EDE79F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68" y="3884504"/>
            <a:ext cx="1960780" cy="262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Image result for gyro cartoon">
            <a:extLst>
              <a:ext uri="{FF2B5EF4-FFF2-40B4-BE49-F238E27FC236}">
                <a16:creationId xmlns:a16="http://schemas.microsoft.com/office/drawing/2014/main" id="{A3C794F3-AE9E-4185-9A5D-7E16C767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202" y="483707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brown bag cartoon">
            <a:extLst>
              <a:ext uri="{FF2B5EF4-FFF2-40B4-BE49-F238E27FC236}">
                <a16:creationId xmlns:a16="http://schemas.microsoft.com/office/drawing/2014/main" id="{7B77DC4D-A786-4CB3-BFA2-B966DEC5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2" y="3917935"/>
            <a:ext cx="2047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Knapsack Optimization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1C5BF97-7418-41D6-AFFE-9157FFB4F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Key concept: marginal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marginal density exceeds threshold, add item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Else, discard density. Does it work?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1C5BF97-7418-41D6-AFFE-9157FFB4F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brown bag cartoon">
            <a:extLst>
              <a:ext uri="{FF2B5EF4-FFF2-40B4-BE49-F238E27FC236}">
                <a16:creationId xmlns:a16="http://schemas.microsoft.com/office/drawing/2014/main" id="{4B4BBEB0-1383-4E6A-9092-A975D30D3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582" y="4149120"/>
            <a:ext cx="2047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oda cup">
            <a:extLst>
              <a:ext uri="{FF2B5EF4-FFF2-40B4-BE49-F238E27FC236}">
                <a16:creationId xmlns:a16="http://schemas.microsoft.com/office/drawing/2014/main" id="{AE28219C-BCAB-4FAA-832F-6B9631A9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806" y="5072593"/>
            <a:ext cx="895914" cy="110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tikka masala cartoon">
            <a:extLst>
              <a:ext uri="{FF2B5EF4-FFF2-40B4-BE49-F238E27FC236}">
                <a16:creationId xmlns:a16="http://schemas.microsoft.com/office/drawing/2014/main" id="{B30A86F0-CBFC-4783-BC44-9CCB43A9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208" y="4072090"/>
            <a:ext cx="1872952" cy="25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8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Knapsack Optimization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1C5BF97-7418-41D6-AFFE-9157FFB4F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ALG 1: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If marginal density exceeds threshold, add item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Else, discard density.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ALG 2: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Keep “best” element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ALG: Return max(ALG 1, ALG 2)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1C5BF97-7418-41D6-AFFE-9157FFB4F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6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Adversarial Robust Submodular Optimization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C0720E5E-2038-4BF0-A928-963815D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8" y="2831149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CE7443-A52D-4F24-94B9-AEBAA658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00" y="1439323"/>
            <a:ext cx="1726386" cy="2555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72AA7-0DA7-4BD9-A280-37D0CB3E5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1439322"/>
            <a:ext cx="1724660" cy="255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6FD-ABF6-4B09-A06C-F12C909A7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1439321"/>
            <a:ext cx="1691444" cy="2555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A152F-5326-4CB7-8FAD-F532628B5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00" y="4133914"/>
            <a:ext cx="1733200" cy="2569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54823-737B-41AE-8DBD-50DB2BE79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4133915"/>
            <a:ext cx="1741568" cy="2569526"/>
          </a:xfrm>
          <a:prstGeom prst="rect">
            <a:avLst/>
          </a:prstGeom>
        </p:spPr>
      </p:pic>
      <p:pic>
        <p:nvPicPr>
          <p:cNvPr id="10" name="Picture 9" descr="A girl posing for a picture&#10;&#10;Description automatically generated">
            <a:extLst>
              <a:ext uri="{FF2B5EF4-FFF2-40B4-BE49-F238E27FC236}">
                <a16:creationId xmlns:a16="http://schemas.microsoft.com/office/drawing/2014/main" id="{098F835E-A3D6-4467-9438-3889918AE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4133914"/>
            <a:ext cx="1701950" cy="2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3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Adversarial Robust Submodular Optimization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C0720E5E-2038-4BF0-A928-963815D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8" y="2831149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72AA7-0DA7-4BD9-A280-37D0CB3E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1439322"/>
            <a:ext cx="1724660" cy="255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6FD-ABF6-4B09-A06C-F12C909A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1439321"/>
            <a:ext cx="1691444" cy="2555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A152F-5326-4CB7-8FAD-F532628B5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00" y="4133914"/>
            <a:ext cx="1733200" cy="2569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54823-737B-41AE-8DBD-50DB2BE79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4133915"/>
            <a:ext cx="1741568" cy="2569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DCCB25-A166-48C2-A26F-A65742732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7" y="1439321"/>
            <a:ext cx="1703369" cy="2555052"/>
          </a:xfrm>
          <a:prstGeom prst="rect">
            <a:avLst/>
          </a:prstGeom>
        </p:spPr>
      </p:pic>
      <p:pic>
        <p:nvPicPr>
          <p:cNvPr id="10" name="Picture 9" descr="A girl posing for a picture&#10;&#10;Description automatically generated">
            <a:extLst>
              <a:ext uri="{FF2B5EF4-FFF2-40B4-BE49-F238E27FC236}">
                <a16:creationId xmlns:a16="http://schemas.microsoft.com/office/drawing/2014/main" id="{D75095C7-C485-48D9-B2A3-3F01FAE65A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4133914"/>
            <a:ext cx="1701950" cy="2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Adversarial Robust Submodular Optimization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C0720E5E-2038-4BF0-A928-963815D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8" y="2831149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72AA7-0DA7-4BD9-A280-37D0CB3E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1439322"/>
            <a:ext cx="1724660" cy="255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6FD-ABF6-4B09-A06C-F12C909A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1439321"/>
            <a:ext cx="1691444" cy="2555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E54823-737B-41AE-8DBD-50DB2BE79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4133915"/>
            <a:ext cx="1741568" cy="2569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DCCB25-A166-48C2-A26F-A65742732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7" y="1439321"/>
            <a:ext cx="1703369" cy="2555052"/>
          </a:xfrm>
          <a:prstGeom prst="rect">
            <a:avLst/>
          </a:prstGeom>
        </p:spPr>
      </p:pic>
      <p:pic>
        <p:nvPicPr>
          <p:cNvPr id="2050" name="Picture 2" descr="Image result for sherlock holmes movie poster">
            <a:extLst>
              <a:ext uri="{FF2B5EF4-FFF2-40B4-BE49-F238E27FC236}">
                <a16:creationId xmlns:a16="http://schemas.microsoft.com/office/drawing/2014/main" id="{4EA92F77-6FBA-4913-AF40-6E0C0C0C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25" y="4133913"/>
            <a:ext cx="1728238" cy="258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irl posing for a picture&#10;&#10;Description automatically generated">
            <a:extLst>
              <a:ext uri="{FF2B5EF4-FFF2-40B4-BE49-F238E27FC236}">
                <a16:creationId xmlns:a16="http://schemas.microsoft.com/office/drawing/2014/main" id="{EF6B79D5-7184-46BC-8ED5-13EAA3D1A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4133914"/>
            <a:ext cx="1701950" cy="2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4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Adversarial Robust Submodular Optimization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C0720E5E-2038-4BF0-A928-963815D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8" y="2831149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72AA7-0DA7-4BD9-A280-37D0CB3E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1439322"/>
            <a:ext cx="1724660" cy="255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6FD-ABF6-4B09-A06C-F12C909A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1439321"/>
            <a:ext cx="1691444" cy="2555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DCCB25-A166-48C2-A26F-A65742732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7" y="1439321"/>
            <a:ext cx="1703369" cy="2555052"/>
          </a:xfrm>
          <a:prstGeom prst="rect">
            <a:avLst/>
          </a:prstGeom>
        </p:spPr>
      </p:pic>
      <p:pic>
        <p:nvPicPr>
          <p:cNvPr id="2050" name="Picture 2" descr="Image result for sherlock holmes movie poster">
            <a:extLst>
              <a:ext uri="{FF2B5EF4-FFF2-40B4-BE49-F238E27FC236}">
                <a16:creationId xmlns:a16="http://schemas.microsoft.com/office/drawing/2014/main" id="{4EA92F77-6FBA-4913-AF40-6E0C0C0C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25" y="4133913"/>
            <a:ext cx="1728238" cy="258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0B46F5-B67F-43DC-8549-C189D0D72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12" y="4133913"/>
            <a:ext cx="1754821" cy="2584022"/>
          </a:xfrm>
          <a:prstGeom prst="rect">
            <a:avLst/>
          </a:prstGeom>
        </p:spPr>
      </p:pic>
      <p:pic>
        <p:nvPicPr>
          <p:cNvPr id="10" name="Picture 9" descr="A girl posing for a picture&#10;&#10;Description automatically generated">
            <a:extLst>
              <a:ext uri="{FF2B5EF4-FFF2-40B4-BE49-F238E27FC236}">
                <a16:creationId xmlns:a16="http://schemas.microsoft.com/office/drawing/2014/main" id="{DE39A0D0-BEC1-41F9-80AF-D0163997A1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4133914"/>
            <a:ext cx="1701950" cy="25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0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Adversarial Robust Submodular Optimization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C0720E5E-2038-4BF0-A928-963815D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8" y="2831149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72AA7-0DA7-4BD9-A280-37D0CB3E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1439322"/>
            <a:ext cx="1724660" cy="255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6FD-ABF6-4B09-A06C-F12C909A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1439321"/>
            <a:ext cx="1691444" cy="2555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DCCB25-A166-48C2-A26F-A65742732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7" y="1439321"/>
            <a:ext cx="1703369" cy="2555052"/>
          </a:xfrm>
          <a:prstGeom prst="rect">
            <a:avLst/>
          </a:prstGeom>
        </p:spPr>
      </p:pic>
      <p:pic>
        <p:nvPicPr>
          <p:cNvPr id="2050" name="Picture 2" descr="Image result for sherlock holmes movie poster">
            <a:extLst>
              <a:ext uri="{FF2B5EF4-FFF2-40B4-BE49-F238E27FC236}">
                <a16:creationId xmlns:a16="http://schemas.microsoft.com/office/drawing/2014/main" id="{4EA92F77-6FBA-4913-AF40-6E0C0C0C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25" y="4133913"/>
            <a:ext cx="1728238" cy="258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0B46F5-B67F-43DC-8549-C189D0D72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12" y="4133913"/>
            <a:ext cx="1754821" cy="2584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03F34-1E96-4ABF-B953-99316AF5A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4133911"/>
            <a:ext cx="1720691" cy="25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5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Adversarial Robust Submodular Optimization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C0720E5E-2038-4BF0-A928-963815D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8" y="2831149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72AA7-0DA7-4BD9-A280-37D0CB3E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1439322"/>
            <a:ext cx="1724660" cy="255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6FD-ABF6-4B09-A06C-F12C909A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1439321"/>
            <a:ext cx="1691444" cy="2555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DCCB25-A166-48C2-A26F-A65742732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7" y="1439321"/>
            <a:ext cx="1703369" cy="2555052"/>
          </a:xfrm>
          <a:prstGeom prst="rect">
            <a:avLst/>
          </a:prstGeom>
        </p:spPr>
      </p:pic>
      <p:pic>
        <p:nvPicPr>
          <p:cNvPr id="2050" name="Picture 2" descr="Image result for sherlock holmes movie poster">
            <a:extLst>
              <a:ext uri="{FF2B5EF4-FFF2-40B4-BE49-F238E27FC236}">
                <a16:creationId xmlns:a16="http://schemas.microsoft.com/office/drawing/2014/main" id="{4EA92F77-6FBA-4913-AF40-6E0C0C0C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25" y="4133913"/>
            <a:ext cx="1728238" cy="258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0B46F5-B67F-43DC-8549-C189D0D72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12" y="4133913"/>
            <a:ext cx="1754821" cy="2584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03F34-1E96-4ABF-B953-99316AF5A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4133911"/>
            <a:ext cx="1720691" cy="2555052"/>
          </a:xfrm>
          <a:prstGeom prst="rect">
            <a:avLst/>
          </a:prstGeom>
        </p:spPr>
      </p:pic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3078FC8C-C0D3-4524-ABA6-499F164E4EF2}"/>
              </a:ext>
            </a:extLst>
          </p:cNvPr>
          <p:cNvSpPr/>
          <p:nvPr/>
        </p:nvSpPr>
        <p:spPr>
          <a:xfrm>
            <a:off x="4996520" y="2103438"/>
            <a:ext cx="1257221" cy="132556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E4FB46EF-032C-4141-BE1D-C0D0BDBC3472}"/>
              </a:ext>
            </a:extLst>
          </p:cNvPr>
          <p:cNvSpPr/>
          <p:nvPr/>
        </p:nvSpPr>
        <p:spPr>
          <a:xfrm>
            <a:off x="7243922" y="4748656"/>
            <a:ext cx="1257221" cy="132556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2EF4E05D-D607-4709-ACB9-E46535F74B54}"/>
              </a:ext>
            </a:extLst>
          </p:cNvPr>
          <p:cNvSpPr/>
          <p:nvPr/>
        </p:nvSpPr>
        <p:spPr>
          <a:xfrm>
            <a:off x="9484515" y="4763143"/>
            <a:ext cx="1257221" cy="132556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Image result for korean food cartoon">
            <a:extLst>
              <a:ext uri="{FF2B5EF4-FFF2-40B4-BE49-F238E27FC236}">
                <a16:creationId xmlns:a16="http://schemas.microsoft.com/office/drawing/2014/main" id="{FC640E69-926F-4E44-9989-7F0F05D4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73" y="3831634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8CC3CB1-07EB-4B6A-901F-D7970AAB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58" y="3825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Submodular Functions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2318" y="1889370"/>
                <a:ext cx="10640137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charset="0"/>
                      </a:rPr>
                      <m:t>𝑉</m:t>
                    </m:r>
                    <m:r>
                      <a:rPr lang="en-US" sz="48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4800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charset="0"/>
                      </a:rPr>
                      <m:t>{                                         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54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4800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2318" y="1889370"/>
                <a:ext cx="10640137" cy="726923"/>
              </a:xfr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soda cup">
            <a:extLst>
              <a:ext uri="{FF2B5EF4-FFF2-40B4-BE49-F238E27FC236}">
                <a16:creationId xmlns:a16="http://schemas.microsoft.com/office/drawing/2014/main" id="{C8637A25-662A-4298-95D2-45716019B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646" y="149172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hai food cartoon">
            <a:extLst>
              <a:ext uri="{FF2B5EF4-FFF2-40B4-BE49-F238E27FC236}">
                <a16:creationId xmlns:a16="http://schemas.microsoft.com/office/drawing/2014/main" id="{2EC40DC8-867B-4CB7-BE9F-7D739296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52" y="158790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ikka masala cartoon">
            <a:extLst>
              <a:ext uri="{FF2B5EF4-FFF2-40B4-BE49-F238E27FC236}">
                <a16:creationId xmlns:a16="http://schemas.microsoft.com/office/drawing/2014/main" id="{DC74387A-992C-4D0F-8B97-DE66B5BF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526" y="169068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korean food cartoon">
            <a:extLst>
              <a:ext uri="{FF2B5EF4-FFF2-40B4-BE49-F238E27FC236}">
                <a16:creationId xmlns:a16="http://schemas.microsoft.com/office/drawing/2014/main" id="{B65E66E2-78CD-4D34-8AFE-C3BEB2D91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690" y="164468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gyro cartoon">
            <a:extLst>
              <a:ext uri="{FF2B5EF4-FFF2-40B4-BE49-F238E27FC236}">
                <a16:creationId xmlns:a16="http://schemas.microsoft.com/office/drawing/2014/main" id="{3ED1881E-47EC-472E-8DA9-B0E2DD3A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22" y="173827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soda cup">
            <a:extLst>
              <a:ext uri="{FF2B5EF4-FFF2-40B4-BE49-F238E27FC236}">
                <a16:creationId xmlns:a16="http://schemas.microsoft.com/office/drawing/2014/main" id="{AB47D36C-4F6C-4541-9E4A-2D5FE041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6" y="3758901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thai food cartoon">
            <a:extLst>
              <a:ext uri="{FF2B5EF4-FFF2-40B4-BE49-F238E27FC236}">
                <a16:creationId xmlns:a16="http://schemas.microsoft.com/office/drawing/2014/main" id="{BBB2AFA7-8381-403D-BC77-87BE5B554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65" y="3908313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BB7C82-FC5B-4AEA-8E48-4D02A3D9D80D}"/>
              </a:ext>
            </a:extLst>
          </p:cNvPr>
          <p:cNvSpPr/>
          <p:nvPr/>
        </p:nvSpPr>
        <p:spPr>
          <a:xfrm>
            <a:off x="852806" y="3758901"/>
            <a:ext cx="4008740" cy="1726443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B84A7D0-DE2F-45E8-82FF-4174C2A88F67}"/>
              </a:ext>
            </a:extLst>
          </p:cNvPr>
          <p:cNvSpPr/>
          <p:nvPr/>
        </p:nvSpPr>
        <p:spPr>
          <a:xfrm>
            <a:off x="2087686" y="4401277"/>
            <a:ext cx="978408" cy="6130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Image result for soda cup">
            <a:extLst>
              <a:ext uri="{FF2B5EF4-FFF2-40B4-BE49-F238E27FC236}">
                <a16:creationId xmlns:a16="http://schemas.microsoft.com/office/drawing/2014/main" id="{0D49D67A-C4B3-4701-AABD-AC35F6FF4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70" y="3758901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thai food cartoon">
            <a:extLst>
              <a:ext uri="{FF2B5EF4-FFF2-40B4-BE49-F238E27FC236}">
                <a16:creationId xmlns:a16="http://schemas.microsoft.com/office/drawing/2014/main" id="{D1B6898A-CCC6-4A36-9DBC-2FACC12B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468" y="3908313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2F4EB-2513-4BB8-ADA8-0628D8D997A3}"/>
              </a:ext>
            </a:extLst>
          </p:cNvPr>
          <p:cNvSpPr/>
          <p:nvPr/>
        </p:nvSpPr>
        <p:spPr>
          <a:xfrm>
            <a:off x="6294382" y="3758901"/>
            <a:ext cx="5213167" cy="1726443"/>
          </a:xfrm>
          <a:prstGeom prst="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1DB1D6-E141-40AF-9A2B-1A37D6207B86}"/>
              </a:ext>
            </a:extLst>
          </p:cNvPr>
          <p:cNvSpPr/>
          <p:nvPr/>
        </p:nvSpPr>
        <p:spPr>
          <a:xfrm>
            <a:off x="8868724" y="4401277"/>
            <a:ext cx="978408" cy="6130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ED289C-8850-4EEE-8F5C-C2CACD21FB9F}"/>
                  </a:ext>
                </a:extLst>
              </p:cNvPr>
              <p:cNvSpPr txBox="1"/>
              <p:nvPr/>
            </p:nvSpPr>
            <p:spPr>
              <a:xfrm>
                <a:off x="1076924" y="5888179"/>
                <a:ext cx="706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ED289C-8850-4EEE-8F5C-C2CACD21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24" y="5888179"/>
                <a:ext cx="70678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1B7E95A5-C814-4EAE-B043-7C4C978EEAFA}"/>
              </a:ext>
            </a:extLst>
          </p:cNvPr>
          <p:cNvSpPr/>
          <p:nvPr/>
        </p:nvSpPr>
        <p:spPr>
          <a:xfrm rot="16200000" flipV="1">
            <a:off x="1430026" y="5282676"/>
            <a:ext cx="88576" cy="946451"/>
          </a:xfrm>
          <a:prstGeom prst="leftBrace">
            <a:avLst>
              <a:gd name="adj1" fmla="val 122383"/>
              <a:gd name="adj2" fmla="val 49436"/>
            </a:avLst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0523C38-8B1C-41B9-9253-6E31B00DE8D8}"/>
              </a:ext>
            </a:extLst>
          </p:cNvPr>
          <p:cNvSpPr/>
          <p:nvPr/>
        </p:nvSpPr>
        <p:spPr>
          <a:xfrm rot="16200000" flipV="1">
            <a:off x="7348126" y="4920734"/>
            <a:ext cx="289891" cy="1664079"/>
          </a:xfrm>
          <a:prstGeom prst="leftBrace">
            <a:avLst>
              <a:gd name="adj1" fmla="val 122383"/>
              <a:gd name="adj2" fmla="val 49436"/>
            </a:avLst>
          </a:prstGeom>
          <a:ln w="222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00172C-B871-499B-8B28-F9ECD3CBBFD4}"/>
                  </a:ext>
                </a:extLst>
              </p:cNvPr>
              <p:cNvSpPr txBox="1"/>
              <p:nvPr/>
            </p:nvSpPr>
            <p:spPr>
              <a:xfrm>
                <a:off x="7139679" y="5917273"/>
                <a:ext cx="7067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00172C-B871-499B-8B28-F9ECD3CB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679" y="5917273"/>
                <a:ext cx="706784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152A8B-D074-4BFD-A241-02CDA2EEFE3D}"/>
                  </a:ext>
                </a:extLst>
              </p:cNvPr>
              <p:cNvSpPr txBox="1"/>
              <p:nvPr/>
            </p:nvSpPr>
            <p:spPr>
              <a:xfrm>
                <a:off x="2262034" y="6237950"/>
                <a:ext cx="29440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152A8B-D074-4BFD-A241-02CDA2EEF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34" y="6237950"/>
                <a:ext cx="294409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0F8E7D-0D15-406C-9D3A-EE29790DC19A}"/>
                  </a:ext>
                </a:extLst>
              </p:cNvPr>
              <p:cNvSpPr txBox="1"/>
              <p:nvPr/>
            </p:nvSpPr>
            <p:spPr>
              <a:xfrm>
                <a:off x="6273791" y="6237949"/>
                <a:ext cx="28988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𝐵</m:t>
                      </m:r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0F8E7D-0D15-406C-9D3A-EE29790D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91" y="6237949"/>
                <a:ext cx="289885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845C7C-64C7-4D65-A379-0E412E2BA6F4}"/>
                  </a:ext>
                </a:extLst>
              </p:cNvPr>
              <p:cNvSpPr txBox="1"/>
              <p:nvPr/>
            </p:nvSpPr>
            <p:spPr>
              <a:xfrm>
                <a:off x="5457793" y="6114839"/>
                <a:ext cx="5643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2060"/>
                          </a:solidFill>
                          <a:latin typeface="Cambria Math" charset="0"/>
                        </a:rPr>
                        <m:t>≥</m:t>
                      </m:r>
                    </m:oMath>
                  </m:oMathPara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845C7C-64C7-4D65-A379-0E412E2B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793" y="6114839"/>
                <a:ext cx="564330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22" grpId="0"/>
      <p:bldP spid="23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Adversarial Robust Submodular Optimization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C0720E5E-2038-4BF0-A928-963815D0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8" y="2831149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72AA7-0DA7-4BD9-A280-37D0CB3E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03" y="1439322"/>
            <a:ext cx="1724660" cy="255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356FD-ABF6-4B09-A06C-F12C909A7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1439321"/>
            <a:ext cx="1691444" cy="2555052"/>
          </a:xfrm>
          <a:prstGeom prst="rect">
            <a:avLst/>
          </a:prstGeom>
        </p:spPr>
      </p:pic>
      <p:pic>
        <p:nvPicPr>
          <p:cNvPr id="2050" name="Picture 2" descr="Image result for sherlock holmes movie poster">
            <a:extLst>
              <a:ext uri="{FF2B5EF4-FFF2-40B4-BE49-F238E27FC236}">
                <a16:creationId xmlns:a16="http://schemas.microsoft.com/office/drawing/2014/main" id="{4EA92F77-6FBA-4913-AF40-6E0C0C0C0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25" y="4133913"/>
            <a:ext cx="1728238" cy="258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B47C6-EE7C-43F5-B912-27EBCD6F3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74" y="1439320"/>
            <a:ext cx="1729511" cy="2558449"/>
          </a:xfrm>
          <a:prstGeom prst="rect">
            <a:avLst/>
          </a:prstGeom>
        </p:spPr>
      </p:pic>
      <p:pic>
        <p:nvPicPr>
          <p:cNvPr id="3074" name="Picture 2" descr="Image result for jurassic park movie poster">
            <a:extLst>
              <a:ext uri="{FF2B5EF4-FFF2-40B4-BE49-F238E27FC236}">
                <a16:creationId xmlns:a16="http://schemas.microsoft.com/office/drawing/2014/main" id="{718A3564-3491-42A0-B434-A1A6C4BC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953" y="4133913"/>
            <a:ext cx="1744910" cy="258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20C55D-34C9-42D6-875A-FC5089EDB3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81" y="4133913"/>
            <a:ext cx="1714705" cy="25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Adversarial Robust Submodular Optimization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Monotone submodular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See all the data and make summary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that is removed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>
                                <a:latin typeface="Cambria Math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=∅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9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Results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Streaming algorithm for single knapsack, robust to the removal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Better streaming algorithm for single knapsack, robust to the removal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Streaming algorithm for multiple knapsack, robust to the removal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Distributed algorithm for multiple knapsack, robust to the removal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Size of our summaries are almost optimal.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Approach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5" name="Picture 2" descr="Image result for soda cup">
            <a:extLst>
              <a:ext uri="{FF2B5EF4-FFF2-40B4-BE49-F238E27FC236}">
                <a16:creationId xmlns:a16="http://schemas.microsoft.com/office/drawing/2014/main" id="{FE95461F-3D8E-44C1-AB9F-55AAE226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046" y="1735569"/>
            <a:ext cx="1234880" cy="15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hai food cartoon">
            <a:extLst>
              <a:ext uri="{FF2B5EF4-FFF2-40B4-BE49-F238E27FC236}">
                <a16:creationId xmlns:a16="http://schemas.microsoft.com/office/drawing/2014/main" id="{2F760413-C5E3-4CB4-A329-74021AA9C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552" y="1831748"/>
            <a:ext cx="1659406" cy="165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tikka masala cartoon">
            <a:extLst>
              <a:ext uri="{FF2B5EF4-FFF2-40B4-BE49-F238E27FC236}">
                <a16:creationId xmlns:a16="http://schemas.microsoft.com/office/drawing/2014/main" id="{0740F336-251C-42A0-86BC-DEFF4BDC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26" y="1934528"/>
            <a:ext cx="1216804" cy="16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korean food cartoon">
            <a:extLst>
              <a:ext uri="{FF2B5EF4-FFF2-40B4-BE49-F238E27FC236}">
                <a16:creationId xmlns:a16="http://schemas.microsoft.com/office/drawing/2014/main" id="{C9ECF554-8289-430F-8060-E89E05D38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90" y="1888522"/>
            <a:ext cx="1552776" cy="163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gyro cartoon">
            <a:extLst>
              <a:ext uri="{FF2B5EF4-FFF2-40B4-BE49-F238E27FC236}">
                <a16:creationId xmlns:a16="http://schemas.microsoft.com/office/drawing/2014/main" id="{21DD815C-BBD4-462B-8230-E25A8C09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22" y="1982111"/>
            <a:ext cx="1552776" cy="135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FEFB2E7-DF1F-41FE-B6FA-8D168B697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</p:spPr>
            <p:txBody>
              <a:bodyPr>
                <a:noAutofit/>
              </a:bodyPr>
              <a:lstStyle/>
              <a:p>
                <a:pPr marL="0" indent="0" defTabSz="91440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sz="3600" dirty="0"/>
                  <a:t>Stream: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           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FEFB2E7-DF1F-41FE-B6FA-8D168B697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022" y="2305930"/>
                <a:ext cx="11174135" cy="726923"/>
              </a:xfrm>
              <a:blipFill>
                <a:blip r:embed="rId7"/>
                <a:stretch>
                  <a:fillRect l="-1691" t="-2000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EA73ED0-98B8-470B-90E4-4CA24BA0C0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021" y="4197412"/>
                <a:ext cx="11174135" cy="16594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Algorithm to produce summary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i="1" dirty="0"/>
                  <a:t>.</a:t>
                </a:r>
              </a:p>
              <a:p>
                <a:pPr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Run Greedy 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EA73ED0-98B8-470B-90E4-4CA24BA0C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21" y="4197412"/>
                <a:ext cx="11174135" cy="1659406"/>
              </a:xfrm>
              <a:prstGeom prst="rect">
                <a:avLst/>
              </a:prstGeom>
              <a:blipFill>
                <a:blip r:embed="rId8"/>
                <a:stretch>
                  <a:fillRect l="-1255" t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758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Partitions and Buckets Data Structure [</a:t>
            </a:r>
            <a:r>
              <a:rPr lang="en-US" sz="3600" dirty="0" err="1">
                <a:solidFill>
                  <a:srgbClr val="7030A0"/>
                </a:solidFill>
              </a:rPr>
              <a:t>Bogunovic</a:t>
            </a:r>
            <a:r>
              <a:rPr lang="en-US" sz="3600" dirty="0">
                <a:solidFill>
                  <a:srgbClr val="7030A0"/>
                </a:solidFill>
              </a:rPr>
              <a:t>, Mitrovic, Scarlett, and </a:t>
            </a:r>
            <a:r>
              <a:rPr lang="en-US" sz="3600" dirty="0" err="1">
                <a:solidFill>
                  <a:srgbClr val="7030A0"/>
                </a:solidFill>
              </a:rPr>
              <a:t>Cevher</a:t>
            </a:r>
            <a:r>
              <a:rPr lang="en-US" sz="3600" dirty="0">
                <a:solidFill>
                  <a:srgbClr val="7030A0"/>
                </a:solidFill>
              </a:rPr>
              <a:t> ‘17</a:t>
            </a:r>
            <a:r>
              <a:rPr lang="en-US" sz="3600" dirty="0">
                <a:solidFill>
                  <a:srgbClr val="C00000"/>
                </a:solidFill>
              </a:rPr>
              <a:t>]</a:t>
            </a:r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AACDC6-2567-48C2-93A8-A55D946F4421}"/>
              </a:ext>
            </a:extLst>
          </p:cNvPr>
          <p:cNvCxnSpPr>
            <a:cxnSpLocks/>
          </p:cNvCxnSpPr>
          <p:nvPr/>
        </p:nvCxnSpPr>
        <p:spPr>
          <a:xfrm>
            <a:off x="263297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6841ED-7ED0-4D36-9B96-D29E61A21892}"/>
              </a:ext>
            </a:extLst>
          </p:cNvPr>
          <p:cNvCxnSpPr>
            <a:cxnSpLocks/>
          </p:cNvCxnSpPr>
          <p:nvPr/>
        </p:nvCxnSpPr>
        <p:spPr>
          <a:xfrm>
            <a:off x="318284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B7E314-78E9-4C5F-8746-45F8D4FEC497}"/>
              </a:ext>
            </a:extLst>
          </p:cNvPr>
          <p:cNvCxnSpPr>
            <a:cxnSpLocks/>
          </p:cNvCxnSpPr>
          <p:nvPr/>
        </p:nvCxnSpPr>
        <p:spPr>
          <a:xfrm>
            <a:off x="2632978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A0C221-F8E5-4E8F-97F8-189B1D4EB88A}"/>
              </a:ext>
            </a:extLst>
          </p:cNvPr>
          <p:cNvCxnSpPr>
            <a:cxnSpLocks/>
          </p:cNvCxnSpPr>
          <p:nvPr/>
        </p:nvCxnSpPr>
        <p:spPr>
          <a:xfrm>
            <a:off x="3482801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C3E672-7B5A-45BA-B0D0-2883FFD8563B}"/>
              </a:ext>
            </a:extLst>
          </p:cNvPr>
          <p:cNvCxnSpPr>
            <a:cxnSpLocks/>
          </p:cNvCxnSpPr>
          <p:nvPr/>
        </p:nvCxnSpPr>
        <p:spPr>
          <a:xfrm>
            <a:off x="403266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AFDC30-AF63-4697-8174-4633065BCE05}"/>
              </a:ext>
            </a:extLst>
          </p:cNvPr>
          <p:cNvCxnSpPr>
            <a:cxnSpLocks/>
          </p:cNvCxnSpPr>
          <p:nvPr/>
        </p:nvCxnSpPr>
        <p:spPr>
          <a:xfrm>
            <a:off x="3482801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3BF39B-8893-4974-8F8A-97CC0A482097}"/>
              </a:ext>
            </a:extLst>
          </p:cNvPr>
          <p:cNvCxnSpPr>
            <a:cxnSpLocks/>
          </p:cNvCxnSpPr>
          <p:nvPr/>
        </p:nvCxnSpPr>
        <p:spPr>
          <a:xfrm>
            <a:off x="4358456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BA2FDB-4F7D-4D82-819B-BFE6DF33D414}"/>
              </a:ext>
            </a:extLst>
          </p:cNvPr>
          <p:cNvCxnSpPr>
            <a:cxnSpLocks/>
          </p:cNvCxnSpPr>
          <p:nvPr/>
        </p:nvCxnSpPr>
        <p:spPr>
          <a:xfrm>
            <a:off x="490832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17DDCA-2059-4594-9C97-5A4E64179334}"/>
              </a:ext>
            </a:extLst>
          </p:cNvPr>
          <p:cNvCxnSpPr>
            <a:cxnSpLocks/>
          </p:cNvCxnSpPr>
          <p:nvPr/>
        </p:nvCxnSpPr>
        <p:spPr>
          <a:xfrm>
            <a:off x="4358456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2761AF-B99C-4DA2-AF5C-341BD63F1741}"/>
              </a:ext>
            </a:extLst>
          </p:cNvPr>
          <p:cNvCxnSpPr>
            <a:cxnSpLocks/>
          </p:cNvCxnSpPr>
          <p:nvPr/>
        </p:nvCxnSpPr>
        <p:spPr>
          <a:xfrm>
            <a:off x="528060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C97A35-380D-4261-AD7E-4322E9F36435}"/>
              </a:ext>
            </a:extLst>
          </p:cNvPr>
          <p:cNvCxnSpPr>
            <a:cxnSpLocks/>
          </p:cNvCxnSpPr>
          <p:nvPr/>
        </p:nvCxnSpPr>
        <p:spPr>
          <a:xfrm>
            <a:off x="5830472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71B95A-E4EA-4632-A5AB-01C781C87CDD}"/>
              </a:ext>
            </a:extLst>
          </p:cNvPr>
          <p:cNvCxnSpPr>
            <a:cxnSpLocks/>
          </p:cNvCxnSpPr>
          <p:nvPr/>
        </p:nvCxnSpPr>
        <p:spPr>
          <a:xfrm>
            <a:off x="5280605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45964F-69E7-4157-B0CA-3825C1BA4C74}"/>
              </a:ext>
            </a:extLst>
          </p:cNvPr>
          <p:cNvCxnSpPr>
            <a:cxnSpLocks/>
          </p:cNvCxnSpPr>
          <p:nvPr/>
        </p:nvCxnSpPr>
        <p:spPr>
          <a:xfrm>
            <a:off x="613042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666E48-9669-4C43-8030-46671EB2E10B}"/>
              </a:ext>
            </a:extLst>
          </p:cNvPr>
          <p:cNvCxnSpPr>
            <a:cxnSpLocks/>
          </p:cNvCxnSpPr>
          <p:nvPr/>
        </p:nvCxnSpPr>
        <p:spPr>
          <a:xfrm>
            <a:off x="668029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55AF1D-6192-4371-BC0E-BA5B5F790E84}"/>
              </a:ext>
            </a:extLst>
          </p:cNvPr>
          <p:cNvCxnSpPr>
            <a:cxnSpLocks/>
          </p:cNvCxnSpPr>
          <p:nvPr/>
        </p:nvCxnSpPr>
        <p:spPr>
          <a:xfrm>
            <a:off x="6130428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00642-EA80-4F6C-849E-7C222574C07A}"/>
              </a:ext>
            </a:extLst>
          </p:cNvPr>
          <p:cNvCxnSpPr>
            <a:cxnSpLocks/>
          </p:cNvCxnSpPr>
          <p:nvPr/>
        </p:nvCxnSpPr>
        <p:spPr>
          <a:xfrm>
            <a:off x="700608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ECF5C5-5EE9-4187-8F47-2D1992F1EF88}"/>
              </a:ext>
            </a:extLst>
          </p:cNvPr>
          <p:cNvCxnSpPr>
            <a:cxnSpLocks/>
          </p:cNvCxnSpPr>
          <p:nvPr/>
        </p:nvCxnSpPr>
        <p:spPr>
          <a:xfrm>
            <a:off x="7555950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03C82F-917F-4D63-98DB-CB0700F2665A}"/>
              </a:ext>
            </a:extLst>
          </p:cNvPr>
          <p:cNvCxnSpPr>
            <a:cxnSpLocks/>
          </p:cNvCxnSpPr>
          <p:nvPr/>
        </p:nvCxnSpPr>
        <p:spPr>
          <a:xfrm>
            <a:off x="7006083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19E5A0-3EEC-4969-AB95-D4AD47CE0095}"/>
              </a:ext>
            </a:extLst>
          </p:cNvPr>
          <p:cNvCxnSpPr>
            <a:cxnSpLocks/>
          </p:cNvCxnSpPr>
          <p:nvPr/>
        </p:nvCxnSpPr>
        <p:spPr>
          <a:xfrm>
            <a:off x="7948896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001DFE-B965-421F-8DF2-52D3A1AA5052}"/>
              </a:ext>
            </a:extLst>
          </p:cNvPr>
          <p:cNvCxnSpPr>
            <a:cxnSpLocks/>
          </p:cNvCxnSpPr>
          <p:nvPr/>
        </p:nvCxnSpPr>
        <p:spPr>
          <a:xfrm>
            <a:off x="849876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CF8B4A-5AD1-44E6-9761-D483C31A55D9}"/>
              </a:ext>
            </a:extLst>
          </p:cNvPr>
          <p:cNvCxnSpPr>
            <a:cxnSpLocks/>
          </p:cNvCxnSpPr>
          <p:nvPr/>
        </p:nvCxnSpPr>
        <p:spPr>
          <a:xfrm>
            <a:off x="7948896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E59847-D825-46E5-B862-A502E5A0CDAC}"/>
              </a:ext>
            </a:extLst>
          </p:cNvPr>
          <p:cNvCxnSpPr>
            <a:cxnSpLocks/>
          </p:cNvCxnSpPr>
          <p:nvPr/>
        </p:nvCxnSpPr>
        <p:spPr>
          <a:xfrm>
            <a:off x="8824551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970835-8D03-4637-9EC6-7B2AEAB5B290}"/>
              </a:ext>
            </a:extLst>
          </p:cNvPr>
          <p:cNvCxnSpPr>
            <a:cxnSpLocks/>
          </p:cNvCxnSpPr>
          <p:nvPr/>
        </p:nvCxnSpPr>
        <p:spPr>
          <a:xfrm>
            <a:off x="937441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86C0E-30AF-4EE8-B530-E67AE23560B5}"/>
              </a:ext>
            </a:extLst>
          </p:cNvPr>
          <p:cNvCxnSpPr>
            <a:cxnSpLocks/>
          </p:cNvCxnSpPr>
          <p:nvPr/>
        </p:nvCxnSpPr>
        <p:spPr>
          <a:xfrm>
            <a:off x="8824551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BAE36D-2291-4C22-8DE7-3E70E2827BC6}"/>
              </a:ext>
            </a:extLst>
          </p:cNvPr>
          <p:cNvCxnSpPr>
            <a:cxnSpLocks/>
          </p:cNvCxnSpPr>
          <p:nvPr/>
        </p:nvCxnSpPr>
        <p:spPr>
          <a:xfrm>
            <a:off x="2632977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F1CD00-FD6E-4DF9-9340-971DFA978B40}"/>
              </a:ext>
            </a:extLst>
          </p:cNvPr>
          <p:cNvCxnSpPr>
            <a:cxnSpLocks/>
          </p:cNvCxnSpPr>
          <p:nvPr/>
        </p:nvCxnSpPr>
        <p:spPr>
          <a:xfrm>
            <a:off x="3182844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827A6E-1F1F-4B14-98EA-316D9F237CD7}"/>
              </a:ext>
            </a:extLst>
          </p:cNvPr>
          <p:cNvCxnSpPr>
            <a:cxnSpLocks/>
          </p:cNvCxnSpPr>
          <p:nvPr/>
        </p:nvCxnSpPr>
        <p:spPr>
          <a:xfrm>
            <a:off x="2632977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E9FE83-6824-427D-8629-C34E407C51AF}"/>
              </a:ext>
            </a:extLst>
          </p:cNvPr>
          <p:cNvCxnSpPr>
            <a:cxnSpLocks/>
          </p:cNvCxnSpPr>
          <p:nvPr/>
        </p:nvCxnSpPr>
        <p:spPr>
          <a:xfrm>
            <a:off x="3482800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4A1F2B-8744-4A0E-9D1F-A65FDF75B78D}"/>
              </a:ext>
            </a:extLst>
          </p:cNvPr>
          <p:cNvCxnSpPr>
            <a:cxnSpLocks/>
          </p:cNvCxnSpPr>
          <p:nvPr/>
        </p:nvCxnSpPr>
        <p:spPr>
          <a:xfrm>
            <a:off x="4032667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929E08-7C3E-4825-B078-69D58473C099}"/>
              </a:ext>
            </a:extLst>
          </p:cNvPr>
          <p:cNvCxnSpPr>
            <a:cxnSpLocks/>
          </p:cNvCxnSpPr>
          <p:nvPr/>
        </p:nvCxnSpPr>
        <p:spPr>
          <a:xfrm>
            <a:off x="3482800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974D48-50D3-43D9-A243-A58BB4B528D7}"/>
              </a:ext>
            </a:extLst>
          </p:cNvPr>
          <p:cNvCxnSpPr>
            <a:cxnSpLocks/>
          </p:cNvCxnSpPr>
          <p:nvPr/>
        </p:nvCxnSpPr>
        <p:spPr>
          <a:xfrm>
            <a:off x="4358455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6AA744-4907-4C3C-87F6-8ACE39AFD1EE}"/>
              </a:ext>
            </a:extLst>
          </p:cNvPr>
          <p:cNvCxnSpPr>
            <a:cxnSpLocks/>
          </p:cNvCxnSpPr>
          <p:nvPr/>
        </p:nvCxnSpPr>
        <p:spPr>
          <a:xfrm>
            <a:off x="4908322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FB2A2-17DB-4FF7-97C7-A36D7BF52ABD}"/>
              </a:ext>
            </a:extLst>
          </p:cNvPr>
          <p:cNvCxnSpPr>
            <a:cxnSpLocks/>
          </p:cNvCxnSpPr>
          <p:nvPr/>
        </p:nvCxnSpPr>
        <p:spPr>
          <a:xfrm>
            <a:off x="4358455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4E0772-5C40-4018-AE2F-ED8141672B1A}"/>
              </a:ext>
            </a:extLst>
          </p:cNvPr>
          <p:cNvCxnSpPr>
            <a:cxnSpLocks/>
          </p:cNvCxnSpPr>
          <p:nvPr/>
        </p:nvCxnSpPr>
        <p:spPr>
          <a:xfrm>
            <a:off x="5280604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D83E76-58C2-41BA-8120-B1BFD8A54F1B}"/>
              </a:ext>
            </a:extLst>
          </p:cNvPr>
          <p:cNvCxnSpPr>
            <a:cxnSpLocks/>
          </p:cNvCxnSpPr>
          <p:nvPr/>
        </p:nvCxnSpPr>
        <p:spPr>
          <a:xfrm>
            <a:off x="5830471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DEDB6A-5A74-4930-AD3B-C67E6984FF71}"/>
              </a:ext>
            </a:extLst>
          </p:cNvPr>
          <p:cNvCxnSpPr>
            <a:cxnSpLocks/>
          </p:cNvCxnSpPr>
          <p:nvPr/>
        </p:nvCxnSpPr>
        <p:spPr>
          <a:xfrm>
            <a:off x="5280604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DBC3AEB-7357-4AD9-B265-50302E502539}"/>
              </a:ext>
            </a:extLst>
          </p:cNvPr>
          <p:cNvCxnSpPr>
            <a:cxnSpLocks/>
          </p:cNvCxnSpPr>
          <p:nvPr/>
        </p:nvCxnSpPr>
        <p:spPr>
          <a:xfrm>
            <a:off x="2632977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B51BED-7736-4201-979C-E03FCD93ECF4}"/>
              </a:ext>
            </a:extLst>
          </p:cNvPr>
          <p:cNvCxnSpPr>
            <a:cxnSpLocks/>
          </p:cNvCxnSpPr>
          <p:nvPr/>
        </p:nvCxnSpPr>
        <p:spPr>
          <a:xfrm>
            <a:off x="3182844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0ECC30-1088-49C7-B114-C60BF515FCCB}"/>
              </a:ext>
            </a:extLst>
          </p:cNvPr>
          <p:cNvCxnSpPr>
            <a:cxnSpLocks/>
          </p:cNvCxnSpPr>
          <p:nvPr/>
        </p:nvCxnSpPr>
        <p:spPr>
          <a:xfrm>
            <a:off x="2632977" y="4727718"/>
            <a:ext cx="549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85C469-7C67-49F1-8133-9B941FC2BE4E}"/>
              </a:ext>
            </a:extLst>
          </p:cNvPr>
          <p:cNvCxnSpPr>
            <a:cxnSpLocks/>
          </p:cNvCxnSpPr>
          <p:nvPr/>
        </p:nvCxnSpPr>
        <p:spPr>
          <a:xfrm>
            <a:off x="3482800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AEBB3B-73E7-44E7-90AA-AD4E25F2B0CC}"/>
              </a:ext>
            </a:extLst>
          </p:cNvPr>
          <p:cNvCxnSpPr>
            <a:cxnSpLocks/>
          </p:cNvCxnSpPr>
          <p:nvPr/>
        </p:nvCxnSpPr>
        <p:spPr>
          <a:xfrm>
            <a:off x="4032667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77662E8-98B5-4B7E-B876-6377D0938A00}"/>
              </a:ext>
            </a:extLst>
          </p:cNvPr>
          <p:cNvCxnSpPr>
            <a:cxnSpLocks/>
          </p:cNvCxnSpPr>
          <p:nvPr/>
        </p:nvCxnSpPr>
        <p:spPr>
          <a:xfrm>
            <a:off x="3482800" y="4727718"/>
            <a:ext cx="549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E7A673-8787-4D31-B43D-1FC5B59462C5}"/>
              </a:ext>
            </a:extLst>
          </p:cNvPr>
          <p:cNvCxnSpPr>
            <a:cxnSpLocks/>
          </p:cNvCxnSpPr>
          <p:nvPr/>
        </p:nvCxnSpPr>
        <p:spPr>
          <a:xfrm>
            <a:off x="2632976" y="5106071"/>
            <a:ext cx="0" cy="597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F0D9F0F-09AC-4739-A51B-AAF6BE8088F9}"/>
              </a:ext>
            </a:extLst>
          </p:cNvPr>
          <p:cNvCxnSpPr>
            <a:cxnSpLocks/>
          </p:cNvCxnSpPr>
          <p:nvPr/>
        </p:nvCxnSpPr>
        <p:spPr>
          <a:xfrm>
            <a:off x="3182843" y="5106071"/>
            <a:ext cx="0" cy="597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7EB256-186A-4B43-AC03-0C16117E1556}"/>
              </a:ext>
            </a:extLst>
          </p:cNvPr>
          <p:cNvCxnSpPr>
            <a:cxnSpLocks/>
          </p:cNvCxnSpPr>
          <p:nvPr/>
        </p:nvCxnSpPr>
        <p:spPr>
          <a:xfrm>
            <a:off x="2632976" y="5703078"/>
            <a:ext cx="5498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4BDFCE7-D74B-4020-9364-2D06CC2D1560}"/>
              </a:ext>
            </a:extLst>
          </p:cNvPr>
          <p:cNvSpPr/>
          <p:nvPr/>
        </p:nvSpPr>
        <p:spPr>
          <a:xfrm>
            <a:off x="871931" y="517374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39BC5B-CB6A-4056-9B41-700DF9B3FD4D}"/>
              </a:ext>
            </a:extLst>
          </p:cNvPr>
          <p:cNvSpPr/>
          <p:nvPr/>
        </p:nvSpPr>
        <p:spPr>
          <a:xfrm>
            <a:off x="871931" y="419838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65FB06-9B1D-44F3-9265-5466D3C87D69}"/>
              </a:ext>
            </a:extLst>
          </p:cNvPr>
          <p:cNvSpPr/>
          <p:nvPr/>
        </p:nvSpPr>
        <p:spPr>
          <a:xfrm>
            <a:off x="878801" y="322302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B9FCB0-1E81-4F03-B0F6-38591D522B24}"/>
              </a:ext>
            </a:extLst>
          </p:cNvPr>
          <p:cNvSpPr/>
          <p:nvPr/>
        </p:nvSpPr>
        <p:spPr>
          <a:xfrm>
            <a:off x="878801" y="2273676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3</a:t>
            </a:r>
          </a:p>
        </p:txBody>
      </p:sp>
      <p:pic>
        <p:nvPicPr>
          <p:cNvPr id="82" name="Picture 2" descr="Image result for soda cup">
            <a:extLst>
              <a:ext uri="{FF2B5EF4-FFF2-40B4-BE49-F238E27FC236}">
                <a16:creationId xmlns:a16="http://schemas.microsoft.com/office/drawing/2014/main" id="{A76156D6-3EEF-4C66-82CA-C77ACBF9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61" y="4351369"/>
            <a:ext cx="1024434" cy="12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7FE7D3-6101-41C2-84B8-B4F45879B4A2}"/>
                  </a:ext>
                </a:extLst>
              </p:cNvPr>
              <p:cNvSpPr/>
              <p:nvPr/>
            </p:nvSpPr>
            <p:spPr>
              <a:xfrm>
                <a:off x="10343309" y="2143415"/>
                <a:ext cx="376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7FE7D3-6101-41C2-84B8-B4F45879B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09" y="2143415"/>
                <a:ext cx="3769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17779-99BA-4E82-BEED-B6A1E3CCF638}"/>
                  </a:ext>
                </a:extLst>
              </p:cNvPr>
              <p:cNvSpPr/>
              <p:nvPr/>
            </p:nvSpPr>
            <p:spPr>
              <a:xfrm>
                <a:off x="10157312" y="3124871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17779-99BA-4E82-BEED-B6A1E3CC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3124871"/>
                <a:ext cx="7489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5E1227B-8C0C-425F-BB2B-3BA120AD0DF3}"/>
                  </a:ext>
                </a:extLst>
              </p:cNvPr>
              <p:cNvSpPr/>
              <p:nvPr/>
            </p:nvSpPr>
            <p:spPr>
              <a:xfrm>
                <a:off x="10157312" y="4089759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5E1227B-8C0C-425F-BB2B-3BA120AD0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4089759"/>
                <a:ext cx="7489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6D901A-876D-4EE0-95B6-E1D985CF8A7F}"/>
                  </a:ext>
                </a:extLst>
              </p:cNvPr>
              <p:cNvSpPr/>
              <p:nvPr/>
            </p:nvSpPr>
            <p:spPr>
              <a:xfrm>
                <a:off x="10157312" y="5020662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6D901A-876D-4EE0-95B6-E1D985CF8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5020662"/>
                <a:ext cx="748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24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Partitions and Buckets Data Structure [</a:t>
            </a:r>
            <a:r>
              <a:rPr lang="en-US" sz="3600" dirty="0" err="1">
                <a:solidFill>
                  <a:srgbClr val="7030A0"/>
                </a:solidFill>
              </a:rPr>
              <a:t>Bogunovic</a:t>
            </a:r>
            <a:r>
              <a:rPr lang="en-US" sz="3600" dirty="0">
                <a:solidFill>
                  <a:srgbClr val="7030A0"/>
                </a:solidFill>
              </a:rPr>
              <a:t>, Mitrovic, Scarlett, and </a:t>
            </a:r>
            <a:r>
              <a:rPr lang="en-US" sz="3600" dirty="0" err="1">
                <a:solidFill>
                  <a:srgbClr val="7030A0"/>
                </a:solidFill>
              </a:rPr>
              <a:t>Cevher</a:t>
            </a:r>
            <a:r>
              <a:rPr lang="en-US" sz="3600" dirty="0">
                <a:solidFill>
                  <a:srgbClr val="7030A0"/>
                </a:solidFill>
              </a:rPr>
              <a:t> ‘17</a:t>
            </a:r>
            <a:r>
              <a:rPr lang="en-US" sz="3600" dirty="0">
                <a:solidFill>
                  <a:srgbClr val="C00000"/>
                </a:solidFill>
              </a:rPr>
              <a:t>]</a:t>
            </a:r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AACDC6-2567-48C2-93A8-A55D946F4421}"/>
              </a:ext>
            </a:extLst>
          </p:cNvPr>
          <p:cNvCxnSpPr>
            <a:cxnSpLocks/>
          </p:cNvCxnSpPr>
          <p:nvPr/>
        </p:nvCxnSpPr>
        <p:spPr>
          <a:xfrm>
            <a:off x="263297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6841ED-7ED0-4D36-9B96-D29E61A21892}"/>
              </a:ext>
            </a:extLst>
          </p:cNvPr>
          <p:cNvCxnSpPr>
            <a:cxnSpLocks/>
          </p:cNvCxnSpPr>
          <p:nvPr/>
        </p:nvCxnSpPr>
        <p:spPr>
          <a:xfrm>
            <a:off x="318284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B7E314-78E9-4C5F-8746-45F8D4FEC497}"/>
              </a:ext>
            </a:extLst>
          </p:cNvPr>
          <p:cNvCxnSpPr>
            <a:cxnSpLocks/>
          </p:cNvCxnSpPr>
          <p:nvPr/>
        </p:nvCxnSpPr>
        <p:spPr>
          <a:xfrm>
            <a:off x="2632978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A0C221-F8E5-4E8F-97F8-189B1D4EB88A}"/>
              </a:ext>
            </a:extLst>
          </p:cNvPr>
          <p:cNvCxnSpPr>
            <a:cxnSpLocks/>
          </p:cNvCxnSpPr>
          <p:nvPr/>
        </p:nvCxnSpPr>
        <p:spPr>
          <a:xfrm>
            <a:off x="3482801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C3E672-7B5A-45BA-B0D0-2883FFD8563B}"/>
              </a:ext>
            </a:extLst>
          </p:cNvPr>
          <p:cNvCxnSpPr>
            <a:cxnSpLocks/>
          </p:cNvCxnSpPr>
          <p:nvPr/>
        </p:nvCxnSpPr>
        <p:spPr>
          <a:xfrm>
            <a:off x="403266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AFDC30-AF63-4697-8174-4633065BCE05}"/>
              </a:ext>
            </a:extLst>
          </p:cNvPr>
          <p:cNvCxnSpPr>
            <a:cxnSpLocks/>
          </p:cNvCxnSpPr>
          <p:nvPr/>
        </p:nvCxnSpPr>
        <p:spPr>
          <a:xfrm>
            <a:off x="3482801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3BF39B-8893-4974-8F8A-97CC0A482097}"/>
              </a:ext>
            </a:extLst>
          </p:cNvPr>
          <p:cNvCxnSpPr>
            <a:cxnSpLocks/>
          </p:cNvCxnSpPr>
          <p:nvPr/>
        </p:nvCxnSpPr>
        <p:spPr>
          <a:xfrm>
            <a:off x="4358456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BA2FDB-4F7D-4D82-819B-BFE6DF33D414}"/>
              </a:ext>
            </a:extLst>
          </p:cNvPr>
          <p:cNvCxnSpPr>
            <a:cxnSpLocks/>
          </p:cNvCxnSpPr>
          <p:nvPr/>
        </p:nvCxnSpPr>
        <p:spPr>
          <a:xfrm>
            <a:off x="490832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17DDCA-2059-4594-9C97-5A4E64179334}"/>
              </a:ext>
            </a:extLst>
          </p:cNvPr>
          <p:cNvCxnSpPr>
            <a:cxnSpLocks/>
          </p:cNvCxnSpPr>
          <p:nvPr/>
        </p:nvCxnSpPr>
        <p:spPr>
          <a:xfrm>
            <a:off x="4358456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2761AF-B99C-4DA2-AF5C-341BD63F1741}"/>
              </a:ext>
            </a:extLst>
          </p:cNvPr>
          <p:cNvCxnSpPr>
            <a:cxnSpLocks/>
          </p:cNvCxnSpPr>
          <p:nvPr/>
        </p:nvCxnSpPr>
        <p:spPr>
          <a:xfrm>
            <a:off x="528060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C97A35-380D-4261-AD7E-4322E9F36435}"/>
              </a:ext>
            </a:extLst>
          </p:cNvPr>
          <p:cNvCxnSpPr>
            <a:cxnSpLocks/>
          </p:cNvCxnSpPr>
          <p:nvPr/>
        </p:nvCxnSpPr>
        <p:spPr>
          <a:xfrm>
            <a:off x="5830472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71B95A-E4EA-4632-A5AB-01C781C87CDD}"/>
              </a:ext>
            </a:extLst>
          </p:cNvPr>
          <p:cNvCxnSpPr>
            <a:cxnSpLocks/>
          </p:cNvCxnSpPr>
          <p:nvPr/>
        </p:nvCxnSpPr>
        <p:spPr>
          <a:xfrm>
            <a:off x="5280605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45964F-69E7-4157-B0CA-3825C1BA4C74}"/>
              </a:ext>
            </a:extLst>
          </p:cNvPr>
          <p:cNvCxnSpPr>
            <a:cxnSpLocks/>
          </p:cNvCxnSpPr>
          <p:nvPr/>
        </p:nvCxnSpPr>
        <p:spPr>
          <a:xfrm>
            <a:off x="613042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666E48-9669-4C43-8030-46671EB2E10B}"/>
              </a:ext>
            </a:extLst>
          </p:cNvPr>
          <p:cNvCxnSpPr>
            <a:cxnSpLocks/>
          </p:cNvCxnSpPr>
          <p:nvPr/>
        </p:nvCxnSpPr>
        <p:spPr>
          <a:xfrm>
            <a:off x="668029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55AF1D-6192-4371-BC0E-BA5B5F790E84}"/>
              </a:ext>
            </a:extLst>
          </p:cNvPr>
          <p:cNvCxnSpPr>
            <a:cxnSpLocks/>
          </p:cNvCxnSpPr>
          <p:nvPr/>
        </p:nvCxnSpPr>
        <p:spPr>
          <a:xfrm>
            <a:off x="6130428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00642-EA80-4F6C-849E-7C222574C07A}"/>
              </a:ext>
            </a:extLst>
          </p:cNvPr>
          <p:cNvCxnSpPr>
            <a:cxnSpLocks/>
          </p:cNvCxnSpPr>
          <p:nvPr/>
        </p:nvCxnSpPr>
        <p:spPr>
          <a:xfrm>
            <a:off x="700608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ECF5C5-5EE9-4187-8F47-2D1992F1EF88}"/>
              </a:ext>
            </a:extLst>
          </p:cNvPr>
          <p:cNvCxnSpPr>
            <a:cxnSpLocks/>
          </p:cNvCxnSpPr>
          <p:nvPr/>
        </p:nvCxnSpPr>
        <p:spPr>
          <a:xfrm>
            <a:off x="7555950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03C82F-917F-4D63-98DB-CB0700F2665A}"/>
              </a:ext>
            </a:extLst>
          </p:cNvPr>
          <p:cNvCxnSpPr>
            <a:cxnSpLocks/>
          </p:cNvCxnSpPr>
          <p:nvPr/>
        </p:nvCxnSpPr>
        <p:spPr>
          <a:xfrm>
            <a:off x="7006083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19E5A0-3EEC-4969-AB95-D4AD47CE0095}"/>
              </a:ext>
            </a:extLst>
          </p:cNvPr>
          <p:cNvCxnSpPr>
            <a:cxnSpLocks/>
          </p:cNvCxnSpPr>
          <p:nvPr/>
        </p:nvCxnSpPr>
        <p:spPr>
          <a:xfrm>
            <a:off x="7948896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001DFE-B965-421F-8DF2-52D3A1AA5052}"/>
              </a:ext>
            </a:extLst>
          </p:cNvPr>
          <p:cNvCxnSpPr>
            <a:cxnSpLocks/>
          </p:cNvCxnSpPr>
          <p:nvPr/>
        </p:nvCxnSpPr>
        <p:spPr>
          <a:xfrm>
            <a:off x="849876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CF8B4A-5AD1-44E6-9761-D483C31A55D9}"/>
              </a:ext>
            </a:extLst>
          </p:cNvPr>
          <p:cNvCxnSpPr>
            <a:cxnSpLocks/>
          </p:cNvCxnSpPr>
          <p:nvPr/>
        </p:nvCxnSpPr>
        <p:spPr>
          <a:xfrm>
            <a:off x="7948896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E59847-D825-46E5-B862-A502E5A0CDAC}"/>
              </a:ext>
            </a:extLst>
          </p:cNvPr>
          <p:cNvCxnSpPr>
            <a:cxnSpLocks/>
          </p:cNvCxnSpPr>
          <p:nvPr/>
        </p:nvCxnSpPr>
        <p:spPr>
          <a:xfrm>
            <a:off x="8824551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970835-8D03-4637-9EC6-7B2AEAB5B290}"/>
              </a:ext>
            </a:extLst>
          </p:cNvPr>
          <p:cNvCxnSpPr>
            <a:cxnSpLocks/>
          </p:cNvCxnSpPr>
          <p:nvPr/>
        </p:nvCxnSpPr>
        <p:spPr>
          <a:xfrm>
            <a:off x="937441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86C0E-30AF-4EE8-B530-E67AE23560B5}"/>
              </a:ext>
            </a:extLst>
          </p:cNvPr>
          <p:cNvCxnSpPr>
            <a:cxnSpLocks/>
          </p:cNvCxnSpPr>
          <p:nvPr/>
        </p:nvCxnSpPr>
        <p:spPr>
          <a:xfrm>
            <a:off x="8824551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BAE36D-2291-4C22-8DE7-3E70E2827BC6}"/>
              </a:ext>
            </a:extLst>
          </p:cNvPr>
          <p:cNvCxnSpPr>
            <a:cxnSpLocks/>
          </p:cNvCxnSpPr>
          <p:nvPr/>
        </p:nvCxnSpPr>
        <p:spPr>
          <a:xfrm>
            <a:off x="2632977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F1CD00-FD6E-4DF9-9340-971DFA978B40}"/>
              </a:ext>
            </a:extLst>
          </p:cNvPr>
          <p:cNvCxnSpPr>
            <a:cxnSpLocks/>
          </p:cNvCxnSpPr>
          <p:nvPr/>
        </p:nvCxnSpPr>
        <p:spPr>
          <a:xfrm>
            <a:off x="3182844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827A6E-1F1F-4B14-98EA-316D9F237CD7}"/>
              </a:ext>
            </a:extLst>
          </p:cNvPr>
          <p:cNvCxnSpPr>
            <a:cxnSpLocks/>
          </p:cNvCxnSpPr>
          <p:nvPr/>
        </p:nvCxnSpPr>
        <p:spPr>
          <a:xfrm>
            <a:off x="2632977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E9FE83-6824-427D-8629-C34E407C51AF}"/>
              </a:ext>
            </a:extLst>
          </p:cNvPr>
          <p:cNvCxnSpPr>
            <a:cxnSpLocks/>
          </p:cNvCxnSpPr>
          <p:nvPr/>
        </p:nvCxnSpPr>
        <p:spPr>
          <a:xfrm>
            <a:off x="3482800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4A1F2B-8744-4A0E-9D1F-A65FDF75B78D}"/>
              </a:ext>
            </a:extLst>
          </p:cNvPr>
          <p:cNvCxnSpPr>
            <a:cxnSpLocks/>
          </p:cNvCxnSpPr>
          <p:nvPr/>
        </p:nvCxnSpPr>
        <p:spPr>
          <a:xfrm>
            <a:off x="4032667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929E08-7C3E-4825-B078-69D58473C099}"/>
              </a:ext>
            </a:extLst>
          </p:cNvPr>
          <p:cNvCxnSpPr>
            <a:cxnSpLocks/>
          </p:cNvCxnSpPr>
          <p:nvPr/>
        </p:nvCxnSpPr>
        <p:spPr>
          <a:xfrm>
            <a:off x="3482800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974D48-50D3-43D9-A243-A58BB4B528D7}"/>
              </a:ext>
            </a:extLst>
          </p:cNvPr>
          <p:cNvCxnSpPr>
            <a:cxnSpLocks/>
          </p:cNvCxnSpPr>
          <p:nvPr/>
        </p:nvCxnSpPr>
        <p:spPr>
          <a:xfrm>
            <a:off x="4358455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6AA744-4907-4C3C-87F6-8ACE39AFD1EE}"/>
              </a:ext>
            </a:extLst>
          </p:cNvPr>
          <p:cNvCxnSpPr>
            <a:cxnSpLocks/>
          </p:cNvCxnSpPr>
          <p:nvPr/>
        </p:nvCxnSpPr>
        <p:spPr>
          <a:xfrm>
            <a:off x="4908322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FB2A2-17DB-4FF7-97C7-A36D7BF52ABD}"/>
              </a:ext>
            </a:extLst>
          </p:cNvPr>
          <p:cNvCxnSpPr>
            <a:cxnSpLocks/>
          </p:cNvCxnSpPr>
          <p:nvPr/>
        </p:nvCxnSpPr>
        <p:spPr>
          <a:xfrm>
            <a:off x="4358455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4E0772-5C40-4018-AE2F-ED8141672B1A}"/>
              </a:ext>
            </a:extLst>
          </p:cNvPr>
          <p:cNvCxnSpPr>
            <a:cxnSpLocks/>
          </p:cNvCxnSpPr>
          <p:nvPr/>
        </p:nvCxnSpPr>
        <p:spPr>
          <a:xfrm>
            <a:off x="5280604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D83E76-58C2-41BA-8120-B1BFD8A54F1B}"/>
              </a:ext>
            </a:extLst>
          </p:cNvPr>
          <p:cNvCxnSpPr>
            <a:cxnSpLocks/>
          </p:cNvCxnSpPr>
          <p:nvPr/>
        </p:nvCxnSpPr>
        <p:spPr>
          <a:xfrm>
            <a:off x="5830471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DEDB6A-5A74-4930-AD3B-C67E6984FF71}"/>
              </a:ext>
            </a:extLst>
          </p:cNvPr>
          <p:cNvCxnSpPr>
            <a:cxnSpLocks/>
          </p:cNvCxnSpPr>
          <p:nvPr/>
        </p:nvCxnSpPr>
        <p:spPr>
          <a:xfrm>
            <a:off x="5280604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DBC3AEB-7357-4AD9-B265-50302E502539}"/>
              </a:ext>
            </a:extLst>
          </p:cNvPr>
          <p:cNvCxnSpPr>
            <a:cxnSpLocks/>
          </p:cNvCxnSpPr>
          <p:nvPr/>
        </p:nvCxnSpPr>
        <p:spPr>
          <a:xfrm>
            <a:off x="2632977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B51BED-7736-4201-979C-E03FCD93ECF4}"/>
              </a:ext>
            </a:extLst>
          </p:cNvPr>
          <p:cNvCxnSpPr>
            <a:cxnSpLocks/>
          </p:cNvCxnSpPr>
          <p:nvPr/>
        </p:nvCxnSpPr>
        <p:spPr>
          <a:xfrm>
            <a:off x="3182844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0ECC30-1088-49C7-B114-C60BF515FCCB}"/>
              </a:ext>
            </a:extLst>
          </p:cNvPr>
          <p:cNvCxnSpPr>
            <a:cxnSpLocks/>
          </p:cNvCxnSpPr>
          <p:nvPr/>
        </p:nvCxnSpPr>
        <p:spPr>
          <a:xfrm>
            <a:off x="2632977" y="4727718"/>
            <a:ext cx="549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85C469-7C67-49F1-8133-9B941FC2BE4E}"/>
              </a:ext>
            </a:extLst>
          </p:cNvPr>
          <p:cNvCxnSpPr>
            <a:cxnSpLocks/>
          </p:cNvCxnSpPr>
          <p:nvPr/>
        </p:nvCxnSpPr>
        <p:spPr>
          <a:xfrm>
            <a:off x="3482800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AEBB3B-73E7-44E7-90AA-AD4E25F2B0CC}"/>
              </a:ext>
            </a:extLst>
          </p:cNvPr>
          <p:cNvCxnSpPr>
            <a:cxnSpLocks/>
          </p:cNvCxnSpPr>
          <p:nvPr/>
        </p:nvCxnSpPr>
        <p:spPr>
          <a:xfrm>
            <a:off x="4032667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77662E8-98B5-4B7E-B876-6377D0938A00}"/>
              </a:ext>
            </a:extLst>
          </p:cNvPr>
          <p:cNvCxnSpPr>
            <a:cxnSpLocks/>
          </p:cNvCxnSpPr>
          <p:nvPr/>
        </p:nvCxnSpPr>
        <p:spPr>
          <a:xfrm>
            <a:off x="3482800" y="4727718"/>
            <a:ext cx="549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E7A673-8787-4D31-B43D-1FC5B59462C5}"/>
              </a:ext>
            </a:extLst>
          </p:cNvPr>
          <p:cNvCxnSpPr>
            <a:cxnSpLocks/>
          </p:cNvCxnSpPr>
          <p:nvPr/>
        </p:nvCxnSpPr>
        <p:spPr>
          <a:xfrm>
            <a:off x="2632976" y="5106071"/>
            <a:ext cx="0" cy="597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F0D9F0F-09AC-4739-A51B-AAF6BE8088F9}"/>
              </a:ext>
            </a:extLst>
          </p:cNvPr>
          <p:cNvCxnSpPr>
            <a:cxnSpLocks/>
          </p:cNvCxnSpPr>
          <p:nvPr/>
        </p:nvCxnSpPr>
        <p:spPr>
          <a:xfrm>
            <a:off x="3182843" y="5106071"/>
            <a:ext cx="0" cy="597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7EB256-186A-4B43-AC03-0C16117E1556}"/>
              </a:ext>
            </a:extLst>
          </p:cNvPr>
          <p:cNvCxnSpPr>
            <a:cxnSpLocks/>
          </p:cNvCxnSpPr>
          <p:nvPr/>
        </p:nvCxnSpPr>
        <p:spPr>
          <a:xfrm>
            <a:off x="2632976" y="5703078"/>
            <a:ext cx="5498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4BDFCE7-D74B-4020-9364-2D06CC2D1560}"/>
              </a:ext>
            </a:extLst>
          </p:cNvPr>
          <p:cNvSpPr/>
          <p:nvPr/>
        </p:nvSpPr>
        <p:spPr>
          <a:xfrm>
            <a:off x="871931" y="517374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39BC5B-CB6A-4056-9B41-700DF9B3FD4D}"/>
              </a:ext>
            </a:extLst>
          </p:cNvPr>
          <p:cNvSpPr/>
          <p:nvPr/>
        </p:nvSpPr>
        <p:spPr>
          <a:xfrm>
            <a:off x="871931" y="419838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65FB06-9B1D-44F3-9265-5466D3C87D69}"/>
              </a:ext>
            </a:extLst>
          </p:cNvPr>
          <p:cNvSpPr/>
          <p:nvPr/>
        </p:nvSpPr>
        <p:spPr>
          <a:xfrm>
            <a:off x="878801" y="322302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B9FCB0-1E81-4F03-B0F6-38591D522B24}"/>
              </a:ext>
            </a:extLst>
          </p:cNvPr>
          <p:cNvSpPr/>
          <p:nvPr/>
        </p:nvSpPr>
        <p:spPr>
          <a:xfrm>
            <a:off x="878801" y="2273676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3</a:t>
            </a:r>
          </a:p>
        </p:txBody>
      </p:sp>
      <p:pic>
        <p:nvPicPr>
          <p:cNvPr id="82" name="Picture 2" descr="Image result for soda cup">
            <a:extLst>
              <a:ext uri="{FF2B5EF4-FFF2-40B4-BE49-F238E27FC236}">
                <a16:creationId xmlns:a16="http://schemas.microsoft.com/office/drawing/2014/main" id="{A76156D6-3EEF-4C66-82CA-C77ACBF9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61" y="4351369"/>
            <a:ext cx="1024434" cy="12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7FE7D3-6101-41C2-84B8-B4F45879B4A2}"/>
                  </a:ext>
                </a:extLst>
              </p:cNvPr>
              <p:cNvSpPr/>
              <p:nvPr/>
            </p:nvSpPr>
            <p:spPr>
              <a:xfrm>
                <a:off x="10343309" y="2143415"/>
                <a:ext cx="376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7FE7D3-6101-41C2-84B8-B4F45879B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09" y="2143415"/>
                <a:ext cx="3769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17779-99BA-4E82-BEED-B6A1E3CCF638}"/>
                  </a:ext>
                </a:extLst>
              </p:cNvPr>
              <p:cNvSpPr/>
              <p:nvPr/>
            </p:nvSpPr>
            <p:spPr>
              <a:xfrm>
                <a:off x="10157312" y="3124871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17779-99BA-4E82-BEED-B6A1E3CC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3124871"/>
                <a:ext cx="7489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5E1227B-8C0C-425F-BB2B-3BA120AD0DF3}"/>
                  </a:ext>
                </a:extLst>
              </p:cNvPr>
              <p:cNvSpPr/>
              <p:nvPr/>
            </p:nvSpPr>
            <p:spPr>
              <a:xfrm>
                <a:off x="10157312" y="4089759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5E1227B-8C0C-425F-BB2B-3BA120AD0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4089759"/>
                <a:ext cx="7489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6D901A-876D-4EE0-95B6-E1D985CF8A7F}"/>
                  </a:ext>
                </a:extLst>
              </p:cNvPr>
              <p:cNvSpPr/>
              <p:nvPr/>
            </p:nvSpPr>
            <p:spPr>
              <a:xfrm>
                <a:off x="10157312" y="5020662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6D901A-876D-4EE0-95B6-E1D985CF8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5020662"/>
                <a:ext cx="748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01750D-D4B2-4FD1-A40C-008257EDD519}"/>
                  </a:ext>
                </a:extLst>
              </p:cNvPr>
              <p:cNvSpPr txBox="1"/>
              <p:nvPr/>
            </p:nvSpPr>
            <p:spPr>
              <a:xfrm>
                <a:off x="7061272" y="4907258"/>
                <a:ext cx="1602059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≥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?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01750D-D4B2-4FD1-A40C-008257EDD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72" y="4907258"/>
                <a:ext cx="1602059" cy="5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Partitions and Buckets Data Structure [</a:t>
            </a:r>
            <a:r>
              <a:rPr lang="en-US" sz="3600" dirty="0" err="1">
                <a:solidFill>
                  <a:srgbClr val="7030A0"/>
                </a:solidFill>
              </a:rPr>
              <a:t>Bogunovic</a:t>
            </a:r>
            <a:r>
              <a:rPr lang="en-US" sz="3600" dirty="0">
                <a:solidFill>
                  <a:srgbClr val="7030A0"/>
                </a:solidFill>
              </a:rPr>
              <a:t>, Mitrovic, Scarlett, and </a:t>
            </a:r>
            <a:r>
              <a:rPr lang="en-US" sz="3600" dirty="0" err="1">
                <a:solidFill>
                  <a:srgbClr val="7030A0"/>
                </a:solidFill>
              </a:rPr>
              <a:t>Cevher</a:t>
            </a:r>
            <a:r>
              <a:rPr lang="en-US" sz="3600" dirty="0">
                <a:solidFill>
                  <a:srgbClr val="7030A0"/>
                </a:solidFill>
              </a:rPr>
              <a:t> ‘17</a:t>
            </a:r>
            <a:r>
              <a:rPr lang="en-US" sz="3600" dirty="0">
                <a:solidFill>
                  <a:srgbClr val="C00000"/>
                </a:solidFill>
              </a:rPr>
              <a:t>]</a:t>
            </a:r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AACDC6-2567-48C2-93A8-A55D946F4421}"/>
              </a:ext>
            </a:extLst>
          </p:cNvPr>
          <p:cNvCxnSpPr>
            <a:cxnSpLocks/>
          </p:cNvCxnSpPr>
          <p:nvPr/>
        </p:nvCxnSpPr>
        <p:spPr>
          <a:xfrm>
            <a:off x="263297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6841ED-7ED0-4D36-9B96-D29E61A21892}"/>
              </a:ext>
            </a:extLst>
          </p:cNvPr>
          <p:cNvCxnSpPr>
            <a:cxnSpLocks/>
          </p:cNvCxnSpPr>
          <p:nvPr/>
        </p:nvCxnSpPr>
        <p:spPr>
          <a:xfrm>
            <a:off x="318284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B7E314-78E9-4C5F-8746-45F8D4FEC497}"/>
              </a:ext>
            </a:extLst>
          </p:cNvPr>
          <p:cNvCxnSpPr>
            <a:cxnSpLocks/>
          </p:cNvCxnSpPr>
          <p:nvPr/>
        </p:nvCxnSpPr>
        <p:spPr>
          <a:xfrm>
            <a:off x="2632978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A0C221-F8E5-4E8F-97F8-189B1D4EB88A}"/>
              </a:ext>
            </a:extLst>
          </p:cNvPr>
          <p:cNvCxnSpPr>
            <a:cxnSpLocks/>
          </p:cNvCxnSpPr>
          <p:nvPr/>
        </p:nvCxnSpPr>
        <p:spPr>
          <a:xfrm>
            <a:off x="3482801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C3E672-7B5A-45BA-B0D0-2883FFD8563B}"/>
              </a:ext>
            </a:extLst>
          </p:cNvPr>
          <p:cNvCxnSpPr>
            <a:cxnSpLocks/>
          </p:cNvCxnSpPr>
          <p:nvPr/>
        </p:nvCxnSpPr>
        <p:spPr>
          <a:xfrm>
            <a:off x="403266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AFDC30-AF63-4697-8174-4633065BCE05}"/>
              </a:ext>
            </a:extLst>
          </p:cNvPr>
          <p:cNvCxnSpPr>
            <a:cxnSpLocks/>
          </p:cNvCxnSpPr>
          <p:nvPr/>
        </p:nvCxnSpPr>
        <p:spPr>
          <a:xfrm>
            <a:off x="3482801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3BF39B-8893-4974-8F8A-97CC0A482097}"/>
              </a:ext>
            </a:extLst>
          </p:cNvPr>
          <p:cNvCxnSpPr>
            <a:cxnSpLocks/>
          </p:cNvCxnSpPr>
          <p:nvPr/>
        </p:nvCxnSpPr>
        <p:spPr>
          <a:xfrm>
            <a:off x="4358456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BA2FDB-4F7D-4D82-819B-BFE6DF33D414}"/>
              </a:ext>
            </a:extLst>
          </p:cNvPr>
          <p:cNvCxnSpPr>
            <a:cxnSpLocks/>
          </p:cNvCxnSpPr>
          <p:nvPr/>
        </p:nvCxnSpPr>
        <p:spPr>
          <a:xfrm>
            <a:off x="490832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17DDCA-2059-4594-9C97-5A4E64179334}"/>
              </a:ext>
            </a:extLst>
          </p:cNvPr>
          <p:cNvCxnSpPr>
            <a:cxnSpLocks/>
          </p:cNvCxnSpPr>
          <p:nvPr/>
        </p:nvCxnSpPr>
        <p:spPr>
          <a:xfrm>
            <a:off x="4358456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2761AF-B99C-4DA2-AF5C-341BD63F1741}"/>
              </a:ext>
            </a:extLst>
          </p:cNvPr>
          <p:cNvCxnSpPr>
            <a:cxnSpLocks/>
          </p:cNvCxnSpPr>
          <p:nvPr/>
        </p:nvCxnSpPr>
        <p:spPr>
          <a:xfrm>
            <a:off x="528060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C97A35-380D-4261-AD7E-4322E9F36435}"/>
              </a:ext>
            </a:extLst>
          </p:cNvPr>
          <p:cNvCxnSpPr>
            <a:cxnSpLocks/>
          </p:cNvCxnSpPr>
          <p:nvPr/>
        </p:nvCxnSpPr>
        <p:spPr>
          <a:xfrm>
            <a:off x="5830472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71B95A-E4EA-4632-A5AB-01C781C87CDD}"/>
              </a:ext>
            </a:extLst>
          </p:cNvPr>
          <p:cNvCxnSpPr>
            <a:cxnSpLocks/>
          </p:cNvCxnSpPr>
          <p:nvPr/>
        </p:nvCxnSpPr>
        <p:spPr>
          <a:xfrm>
            <a:off x="5280605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45964F-69E7-4157-B0CA-3825C1BA4C74}"/>
              </a:ext>
            </a:extLst>
          </p:cNvPr>
          <p:cNvCxnSpPr>
            <a:cxnSpLocks/>
          </p:cNvCxnSpPr>
          <p:nvPr/>
        </p:nvCxnSpPr>
        <p:spPr>
          <a:xfrm>
            <a:off x="613042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666E48-9669-4C43-8030-46671EB2E10B}"/>
              </a:ext>
            </a:extLst>
          </p:cNvPr>
          <p:cNvCxnSpPr>
            <a:cxnSpLocks/>
          </p:cNvCxnSpPr>
          <p:nvPr/>
        </p:nvCxnSpPr>
        <p:spPr>
          <a:xfrm>
            <a:off x="668029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55AF1D-6192-4371-BC0E-BA5B5F790E84}"/>
              </a:ext>
            </a:extLst>
          </p:cNvPr>
          <p:cNvCxnSpPr>
            <a:cxnSpLocks/>
          </p:cNvCxnSpPr>
          <p:nvPr/>
        </p:nvCxnSpPr>
        <p:spPr>
          <a:xfrm>
            <a:off x="6130428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00642-EA80-4F6C-849E-7C222574C07A}"/>
              </a:ext>
            </a:extLst>
          </p:cNvPr>
          <p:cNvCxnSpPr>
            <a:cxnSpLocks/>
          </p:cNvCxnSpPr>
          <p:nvPr/>
        </p:nvCxnSpPr>
        <p:spPr>
          <a:xfrm>
            <a:off x="700608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ECF5C5-5EE9-4187-8F47-2D1992F1EF88}"/>
              </a:ext>
            </a:extLst>
          </p:cNvPr>
          <p:cNvCxnSpPr>
            <a:cxnSpLocks/>
          </p:cNvCxnSpPr>
          <p:nvPr/>
        </p:nvCxnSpPr>
        <p:spPr>
          <a:xfrm>
            <a:off x="7555950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03C82F-917F-4D63-98DB-CB0700F2665A}"/>
              </a:ext>
            </a:extLst>
          </p:cNvPr>
          <p:cNvCxnSpPr>
            <a:cxnSpLocks/>
          </p:cNvCxnSpPr>
          <p:nvPr/>
        </p:nvCxnSpPr>
        <p:spPr>
          <a:xfrm>
            <a:off x="7006083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19E5A0-3EEC-4969-AB95-D4AD47CE0095}"/>
              </a:ext>
            </a:extLst>
          </p:cNvPr>
          <p:cNvCxnSpPr>
            <a:cxnSpLocks/>
          </p:cNvCxnSpPr>
          <p:nvPr/>
        </p:nvCxnSpPr>
        <p:spPr>
          <a:xfrm>
            <a:off x="7948896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001DFE-B965-421F-8DF2-52D3A1AA5052}"/>
              </a:ext>
            </a:extLst>
          </p:cNvPr>
          <p:cNvCxnSpPr>
            <a:cxnSpLocks/>
          </p:cNvCxnSpPr>
          <p:nvPr/>
        </p:nvCxnSpPr>
        <p:spPr>
          <a:xfrm>
            <a:off x="849876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CF8B4A-5AD1-44E6-9761-D483C31A55D9}"/>
              </a:ext>
            </a:extLst>
          </p:cNvPr>
          <p:cNvCxnSpPr>
            <a:cxnSpLocks/>
          </p:cNvCxnSpPr>
          <p:nvPr/>
        </p:nvCxnSpPr>
        <p:spPr>
          <a:xfrm>
            <a:off x="7948896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E59847-D825-46E5-B862-A502E5A0CDAC}"/>
              </a:ext>
            </a:extLst>
          </p:cNvPr>
          <p:cNvCxnSpPr>
            <a:cxnSpLocks/>
          </p:cNvCxnSpPr>
          <p:nvPr/>
        </p:nvCxnSpPr>
        <p:spPr>
          <a:xfrm>
            <a:off x="8824551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970835-8D03-4637-9EC6-7B2AEAB5B290}"/>
              </a:ext>
            </a:extLst>
          </p:cNvPr>
          <p:cNvCxnSpPr>
            <a:cxnSpLocks/>
          </p:cNvCxnSpPr>
          <p:nvPr/>
        </p:nvCxnSpPr>
        <p:spPr>
          <a:xfrm>
            <a:off x="937441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86C0E-30AF-4EE8-B530-E67AE23560B5}"/>
              </a:ext>
            </a:extLst>
          </p:cNvPr>
          <p:cNvCxnSpPr>
            <a:cxnSpLocks/>
          </p:cNvCxnSpPr>
          <p:nvPr/>
        </p:nvCxnSpPr>
        <p:spPr>
          <a:xfrm>
            <a:off x="8824551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BAE36D-2291-4C22-8DE7-3E70E2827BC6}"/>
              </a:ext>
            </a:extLst>
          </p:cNvPr>
          <p:cNvCxnSpPr>
            <a:cxnSpLocks/>
          </p:cNvCxnSpPr>
          <p:nvPr/>
        </p:nvCxnSpPr>
        <p:spPr>
          <a:xfrm>
            <a:off x="2632977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F1CD00-FD6E-4DF9-9340-971DFA978B40}"/>
              </a:ext>
            </a:extLst>
          </p:cNvPr>
          <p:cNvCxnSpPr>
            <a:cxnSpLocks/>
          </p:cNvCxnSpPr>
          <p:nvPr/>
        </p:nvCxnSpPr>
        <p:spPr>
          <a:xfrm>
            <a:off x="3182844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827A6E-1F1F-4B14-98EA-316D9F237CD7}"/>
              </a:ext>
            </a:extLst>
          </p:cNvPr>
          <p:cNvCxnSpPr>
            <a:cxnSpLocks/>
          </p:cNvCxnSpPr>
          <p:nvPr/>
        </p:nvCxnSpPr>
        <p:spPr>
          <a:xfrm>
            <a:off x="2632977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E9FE83-6824-427D-8629-C34E407C51AF}"/>
              </a:ext>
            </a:extLst>
          </p:cNvPr>
          <p:cNvCxnSpPr>
            <a:cxnSpLocks/>
          </p:cNvCxnSpPr>
          <p:nvPr/>
        </p:nvCxnSpPr>
        <p:spPr>
          <a:xfrm>
            <a:off x="3482800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4A1F2B-8744-4A0E-9D1F-A65FDF75B78D}"/>
              </a:ext>
            </a:extLst>
          </p:cNvPr>
          <p:cNvCxnSpPr>
            <a:cxnSpLocks/>
          </p:cNvCxnSpPr>
          <p:nvPr/>
        </p:nvCxnSpPr>
        <p:spPr>
          <a:xfrm>
            <a:off x="4032667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929E08-7C3E-4825-B078-69D58473C099}"/>
              </a:ext>
            </a:extLst>
          </p:cNvPr>
          <p:cNvCxnSpPr>
            <a:cxnSpLocks/>
          </p:cNvCxnSpPr>
          <p:nvPr/>
        </p:nvCxnSpPr>
        <p:spPr>
          <a:xfrm>
            <a:off x="3482800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974D48-50D3-43D9-A243-A58BB4B528D7}"/>
              </a:ext>
            </a:extLst>
          </p:cNvPr>
          <p:cNvCxnSpPr>
            <a:cxnSpLocks/>
          </p:cNvCxnSpPr>
          <p:nvPr/>
        </p:nvCxnSpPr>
        <p:spPr>
          <a:xfrm>
            <a:off x="4358455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6AA744-4907-4C3C-87F6-8ACE39AFD1EE}"/>
              </a:ext>
            </a:extLst>
          </p:cNvPr>
          <p:cNvCxnSpPr>
            <a:cxnSpLocks/>
          </p:cNvCxnSpPr>
          <p:nvPr/>
        </p:nvCxnSpPr>
        <p:spPr>
          <a:xfrm>
            <a:off x="4908322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FB2A2-17DB-4FF7-97C7-A36D7BF52ABD}"/>
              </a:ext>
            </a:extLst>
          </p:cNvPr>
          <p:cNvCxnSpPr>
            <a:cxnSpLocks/>
          </p:cNvCxnSpPr>
          <p:nvPr/>
        </p:nvCxnSpPr>
        <p:spPr>
          <a:xfrm>
            <a:off x="4358455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4E0772-5C40-4018-AE2F-ED8141672B1A}"/>
              </a:ext>
            </a:extLst>
          </p:cNvPr>
          <p:cNvCxnSpPr>
            <a:cxnSpLocks/>
          </p:cNvCxnSpPr>
          <p:nvPr/>
        </p:nvCxnSpPr>
        <p:spPr>
          <a:xfrm>
            <a:off x="5280604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D83E76-58C2-41BA-8120-B1BFD8A54F1B}"/>
              </a:ext>
            </a:extLst>
          </p:cNvPr>
          <p:cNvCxnSpPr>
            <a:cxnSpLocks/>
          </p:cNvCxnSpPr>
          <p:nvPr/>
        </p:nvCxnSpPr>
        <p:spPr>
          <a:xfrm>
            <a:off x="5830471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DEDB6A-5A74-4930-AD3B-C67E6984FF71}"/>
              </a:ext>
            </a:extLst>
          </p:cNvPr>
          <p:cNvCxnSpPr>
            <a:cxnSpLocks/>
          </p:cNvCxnSpPr>
          <p:nvPr/>
        </p:nvCxnSpPr>
        <p:spPr>
          <a:xfrm>
            <a:off x="5280604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DBC3AEB-7357-4AD9-B265-50302E502539}"/>
              </a:ext>
            </a:extLst>
          </p:cNvPr>
          <p:cNvCxnSpPr>
            <a:cxnSpLocks/>
          </p:cNvCxnSpPr>
          <p:nvPr/>
        </p:nvCxnSpPr>
        <p:spPr>
          <a:xfrm>
            <a:off x="2632977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B51BED-7736-4201-979C-E03FCD93ECF4}"/>
              </a:ext>
            </a:extLst>
          </p:cNvPr>
          <p:cNvCxnSpPr>
            <a:cxnSpLocks/>
          </p:cNvCxnSpPr>
          <p:nvPr/>
        </p:nvCxnSpPr>
        <p:spPr>
          <a:xfrm>
            <a:off x="3182844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0ECC30-1088-49C7-B114-C60BF515FCCB}"/>
              </a:ext>
            </a:extLst>
          </p:cNvPr>
          <p:cNvCxnSpPr>
            <a:cxnSpLocks/>
          </p:cNvCxnSpPr>
          <p:nvPr/>
        </p:nvCxnSpPr>
        <p:spPr>
          <a:xfrm>
            <a:off x="2632977" y="4727718"/>
            <a:ext cx="549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85C469-7C67-49F1-8133-9B941FC2BE4E}"/>
              </a:ext>
            </a:extLst>
          </p:cNvPr>
          <p:cNvCxnSpPr>
            <a:cxnSpLocks/>
          </p:cNvCxnSpPr>
          <p:nvPr/>
        </p:nvCxnSpPr>
        <p:spPr>
          <a:xfrm>
            <a:off x="3482800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AEBB3B-73E7-44E7-90AA-AD4E25F2B0CC}"/>
              </a:ext>
            </a:extLst>
          </p:cNvPr>
          <p:cNvCxnSpPr>
            <a:cxnSpLocks/>
          </p:cNvCxnSpPr>
          <p:nvPr/>
        </p:nvCxnSpPr>
        <p:spPr>
          <a:xfrm>
            <a:off x="4032667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77662E8-98B5-4B7E-B876-6377D0938A00}"/>
              </a:ext>
            </a:extLst>
          </p:cNvPr>
          <p:cNvCxnSpPr>
            <a:cxnSpLocks/>
          </p:cNvCxnSpPr>
          <p:nvPr/>
        </p:nvCxnSpPr>
        <p:spPr>
          <a:xfrm>
            <a:off x="3482800" y="4727718"/>
            <a:ext cx="549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E7A673-8787-4D31-B43D-1FC5B59462C5}"/>
              </a:ext>
            </a:extLst>
          </p:cNvPr>
          <p:cNvCxnSpPr>
            <a:cxnSpLocks/>
          </p:cNvCxnSpPr>
          <p:nvPr/>
        </p:nvCxnSpPr>
        <p:spPr>
          <a:xfrm>
            <a:off x="2632976" y="5106071"/>
            <a:ext cx="0" cy="597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F0D9F0F-09AC-4739-A51B-AAF6BE8088F9}"/>
              </a:ext>
            </a:extLst>
          </p:cNvPr>
          <p:cNvCxnSpPr>
            <a:cxnSpLocks/>
          </p:cNvCxnSpPr>
          <p:nvPr/>
        </p:nvCxnSpPr>
        <p:spPr>
          <a:xfrm>
            <a:off x="3182843" y="5106071"/>
            <a:ext cx="0" cy="597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7EB256-186A-4B43-AC03-0C16117E1556}"/>
              </a:ext>
            </a:extLst>
          </p:cNvPr>
          <p:cNvCxnSpPr>
            <a:cxnSpLocks/>
          </p:cNvCxnSpPr>
          <p:nvPr/>
        </p:nvCxnSpPr>
        <p:spPr>
          <a:xfrm>
            <a:off x="2632976" y="5703078"/>
            <a:ext cx="5498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4BDFCE7-D74B-4020-9364-2D06CC2D1560}"/>
              </a:ext>
            </a:extLst>
          </p:cNvPr>
          <p:cNvSpPr/>
          <p:nvPr/>
        </p:nvSpPr>
        <p:spPr>
          <a:xfrm>
            <a:off x="871931" y="517374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39BC5B-CB6A-4056-9B41-700DF9B3FD4D}"/>
              </a:ext>
            </a:extLst>
          </p:cNvPr>
          <p:cNvSpPr/>
          <p:nvPr/>
        </p:nvSpPr>
        <p:spPr>
          <a:xfrm>
            <a:off x="871931" y="419838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65FB06-9B1D-44F3-9265-5466D3C87D69}"/>
              </a:ext>
            </a:extLst>
          </p:cNvPr>
          <p:cNvSpPr/>
          <p:nvPr/>
        </p:nvSpPr>
        <p:spPr>
          <a:xfrm>
            <a:off x="878801" y="322302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B9FCB0-1E81-4F03-B0F6-38591D522B24}"/>
              </a:ext>
            </a:extLst>
          </p:cNvPr>
          <p:cNvSpPr/>
          <p:nvPr/>
        </p:nvSpPr>
        <p:spPr>
          <a:xfrm>
            <a:off x="878801" y="2273676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3</a:t>
            </a:r>
          </a:p>
        </p:txBody>
      </p:sp>
      <p:pic>
        <p:nvPicPr>
          <p:cNvPr id="82" name="Picture 2" descr="Image result for soda cup">
            <a:extLst>
              <a:ext uri="{FF2B5EF4-FFF2-40B4-BE49-F238E27FC236}">
                <a16:creationId xmlns:a16="http://schemas.microsoft.com/office/drawing/2014/main" id="{A76156D6-3EEF-4C66-82CA-C77ACBF9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61" y="4351369"/>
            <a:ext cx="1024434" cy="12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7FE7D3-6101-41C2-84B8-B4F45879B4A2}"/>
                  </a:ext>
                </a:extLst>
              </p:cNvPr>
              <p:cNvSpPr/>
              <p:nvPr/>
            </p:nvSpPr>
            <p:spPr>
              <a:xfrm>
                <a:off x="10343309" y="2143415"/>
                <a:ext cx="376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7FE7D3-6101-41C2-84B8-B4F45879B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09" y="2143415"/>
                <a:ext cx="3769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17779-99BA-4E82-BEED-B6A1E3CCF638}"/>
                  </a:ext>
                </a:extLst>
              </p:cNvPr>
              <p:cNvSpPr/>
              <p:nvPr/>
            </p:nvSpPr>
            <p:spPr>
              <a:xfrm>
                <a:off x="10157312" y="3124871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17779-99BA-4E82-BEED-B6A1E3CC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3124871"/>
                <a:ext cx="7489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5E1227B-8C0C-425F-BB2B-3BA120AD0DF3}"/>
                  </a:ext>
                </a:extLst>
              </p:cNvPr>
              <p:cNvSpPr/>
              <p:nvPr/>
            </p:nvSpPr>
            <p:spPr>
              <a:xfrm>
                <a:off x="10157312" y="4089759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5E1227B-8C0C-425F-BB2B-3BA120AD0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4089759"/>
                <a:ext cx="7489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6D901A-876D-4EE0-95B6-E1D985CF8A7F}"/>
                  </a:ext>
                </a:extLst>
              </p:cNvPr>
              <p:cNvSpPr/>
              <p:nvPr/>
            </p:nvSpPr>
            <p:spPr>
              <a:xfrm>
                <a:off x="10157312" y="5020662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6D901A-876D-4EE0-95B6-E1D985CF8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5020662"/>
                <a:ext cx="748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01750D-D4B2-4FD1-A40C-008257EDD519}"/>
                  </a:ext>
                </a:extLst>
              </p:cNvPr>
              <p:cNvSpPr txBox="1"/>
              <p:nvPr/>
            </p:nvSpPr>
            <p:spPr>
              <a:xfrm>
                <a:off x="7061272" y="4907258"/>
                <a:ext cx="1602059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≥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?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01750D-D4B2-4FD1-A40C-008257EDD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72" y="4907258"/>
                <a:ext cx="1602059" cy="5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80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Image result for soda cup">
            <a:extLst>
              <a:ext uri="{FF2B5EF4-FFF2-40B4-BE49-F238E27FC236}">
                <a16:creationId xmlns:a16="http://schemas.microsoft.com/office/drawing/2014/main" id="{C3674A05-D920-40E4-B233-2342406D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06" y="3993003"/>
            <a:ext cx="605661" cy="74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Partitions and Buckets Data Structure [</a:t>
            </a:r>
            <a:r>
              <a:rPr lang="en-US" sz="3600" dirty="0" err="1">
                <a:solidFill>
                  <a:srgbClr val="7030A0"/>
                </a:solidFill>
              </a:rPr>
              <a:t>Bogunovic</a:t>
            </a:r>
            <a:r>
              <a:rPr lang="en-US" sz="3600" dirty="0">
                <a:solidFill>
                  <a:srgbClr val="7030A0"/>
                </a:solidFill>
              </a:rPr>
              <a:t>, Mitrovic, Scarlett, and </a:t>
            </a:r>
            <a:r>
              <a:rPr lang="en-US" sz="3600" dirty="0" err="1">
                <a:solidFill>
                  <a:srgbClr val="7030A0"/>
                </a:solidFill>
              </a:rPr>
              <a:t>Cevher</a:t>
            </a:r>
            <a:r>
              <a:rPr lang="en-US" sz="3600" dirty="0">
                <a:solidFill>
                  <a:srgbClr val="7030A0"/>
                </a:solidFill>
              </a:rPr>
              <a:t> ‘17</a:t>
            </a:r>
            <a:r>
              <a:rPr lang="en-US" sz="3600" dirty="0">
                <a:solidFill>
                  <a:srgbClr val="C00000"/>
                </a:solidFill>
              </a:rPr>
              <a:t>]</a:t>
            </a:r>
            <a:endParaRPr lang="en-US" sz="3600" dirty="0">
              <a:solidFill>
                <a:srgbClr val="00206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AACDC6-2567-48C2-93A8-A55D946F4421}"/>
              </a:ext>
            </a:extLst>
          </p:cNvPr>
          <p:cNvCxnSpPr>
            <a:cxnSpLocks/>
          </p:cNvCxnSpPr>
          <p:nvPr/>
        </p:nvCxnSpPr>
        <p:spPr>
          <a:xfrm>
            <a:off x="263297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6841ED-7ED0-4D36-9B96-D29E61A21892}"/>
              </a:ext>
            </a:extLst>
          </p:cNvPr>
          <p:cNvCxnSpPr>
            <a:cxnSpLocks/>
          </p:cNvCxnSpPr>
          <p:nvPr/>
        </p:nvCxnSpPr>
        <p:spPr>
          <a:xfrm>
            <a:off x="318284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B7E314-78E9-4C5F-8746-45F8D4FEC497}"/>
              </a:ext>
            </a:extLst>
          </p:cNvPr>
          <p:cNvCxnSpPr>
            <a:cxnSpLocks/>
          </p:cNvCxnSpPr>
          <p:nvPr/>
        </p:nvCxnSpPr>
        <p:spPr>
          <a:xfrm>
            <a:off x="2632978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A0C221-F8E5-4E8F-97F8-189B1D4EB88A}"/>
              </a:ext>
            </a:extLst>
          </p:cNvPr>
          <p:cNvCxnSpPr>
            <a:cxnSpLocks/>
          </p:cNvCxnSpPr>
          <p:nvPr/>
        </p:nvCxnSpPr>
        <p:spPr>
          <a:xfrm>
            <a:off x="3482801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C3E672-7B5A-45BA-B0D0-2883FFD8563B}"/>
              </a:ext>
            </a:extLst>
          </p:cNvPr>
          <p:cNvCxnSpPr>
            <a:cxnSpLocks/>
          </p:cNvCxnSpPr>
          <p:nvPr/>
        </p:nvCxnSpPr>
        <p:spPr>
          <a:xfrm>
            <a:off x="403266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AFDC30-AF63-4697-8174-4633065BCE05}"/>
              </a:ext>
            </a:extLst>
          </p:cNvPr>
          <p:cNvCxnSpPr>
            <a:cxnSpLocks/>
          </p:cNvCxnSpPr>
          <p:nvPr/>
        </p:nvCxnSpPr>
        <p:spPr>
          <a:xfrm>
            <a:off x="3482801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3BF39B-8893-4974-8F8A-97CC0A482097}"/>
              </a:ext>
            </a:extLst>
          </p:cNvPr>
          <p:cNvCxnSpPr>
            <a:cxnSpLocks/>
          </p:cNvCxnSpPr>
          <p:nvPr/>
        </p:nvCxnSpPr>
        <p:spPr>
          <a:xfrm>
            <a:off x="4358456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BA2FDB-4F7D-4D82-819B-BFE6DF33D414}"/>
              </a:ext>
            </a:extLst>
          </p:cNvPr>
          <p:cNvCxnSpPr>
            <a:cxnSpLocks/>
          </p:cNvCxnSpPr>
          <p:nvPr/>
        </p:nvCxnSpPr>
        <p:spPr>
          <a:xfrm>
            <a:off x="490832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17DDCA-2059-4594-9C97-5A4E64179334}"/>
              </a:ext>
            </a:extLst>
          </p:cNvPr>
          <p:cNvCxnSpPr>
            <a:cxnSpLocks/>
          </p:cNvCxnSpPr>
          <p:nvPr/>
        </p:nvCxnSpPr>
        <p:spPr>
          <a:xfrm>
            <a:off x="4358456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2761AF-B99C-4DA2-AF5C-341BD63F1741}"/>
              </a:ext>
            </a:extLst>
          </p:cNvPr>
          <p:cNvCxnSpPr>
            <a:cxnSpLocks/>
          </p:cNvCxnSpPr>
          <p:nvPr/>
        </p:nvCxnSpPr>
        <p:spPr>
          <a:xfrm>
            <a:off x="528060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C97A35-380D-4261-AD7E-4322E9F36435}"/>
              </a:ext>
            </a:extLst>
          </p:cNvPr>
          <p:cNvCxnSpPr>
            <a:cxnSpLocks/>
          </p:cNvCxnSpPr>
          <p:nvPr/>
        </p:nvCxnSpPr>
        <p:spPr>
          <a:xfrm>
            <a:off x="5830472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71B95A-E4EA-4632-A5AB-01C781C87CDD}"/>
              </a:ext>
            </a:extLst>
          </p:cNvPr>
          <p:cNvCxnSpPr>
            <a:cxnSpLocks/>
          </p:cNvCxnSpPr>
          <p:nvPr/>
        </p:nvCxnSpPr>
        <p:spPr>
          <a:xfrm>
            <a:off x="5280605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45964F-69E7-4157-B0CA-3825C1BA4C74}"/>
              </a:ext>
            </a:extLst>
          </p:cNvPr>
          <p:cNvCxnSpPr>
            <a:cxnSpLocks/>
          </p:cNvCxnSpPr>
          <p:nvPr/>
        </p:nvCxnSpPr>
        <p:spPr>
          <a:xfrm>
            <a:off x="613042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666E48-9669-4C43-8030-46671EB2E10B}"/>
              </a:ext>
            </a:extLst>
          </p:cNvPr>
          <p:cNvCxnSpPr>
            <a:cxnSpLocks/>
          </p:cNvCxnSpPr>
          <p:nvPr/>
        </p:nvCxnSpPr>
        <p:spPr>
          <a:xfrm>
            <a:off x="6680295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55AF1D-6192-4371-BC0E-BA5B5F790E84}"/>
              </a:ext>
            </a:extLst>
          </p:cNvPr>
          <p:cNvCxnSpPr>
            <a:cxnSpLocks/>
          </p:cNvCxnSpPr>
          <p:nvPr/>
        </p:nvCxnSpPr>
        <p:spPr>
          <a:xfrm>
            <a:off x="6130428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00642-EA80-4F6C-849E-7C222574C07A}"/>
              </a:ext>
            </a:extLst>
          </p:cNvPr>
          <p:cNvCxnSpPr>
            <a:cxnSpLocks/>
          </p:cNvCxnSpPr>
          <p:nvPr/>
        </p:nvCxnSpPr>
        <p:spPr>
          <a:xfrm>
            <a:off x="700608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ECF5C5-5EE9-4187-8F47-2D1992F1EF88}"/>
              </a:ext>
            </a:extLst>
          </p:cNvPr>
          <p:cNvCxnSpPr>
            <a:cxnSpLocks/>
          </p:cNvCxnSpPr>
          <p:nvPr/>
        </p:nvCxnSpPr>
        <p:spPr>
          <a:xfrm>
            <a:off x="7555950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03C82F-917F-4D63-98DB-CB0700F2665A}"/>
              </a:ext>
            </a:extLst>
          </p:cNvPr>
          <p:cNvCxnSpPr>
            <a:cxnSpLocks/>
          </p:cNvCxnSpPr>
          <p:nvPr/>
        </p:nvCxnSpPr>
        <p:spPr>
          <a:xfrm>
            <a:off x="7006083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19E5A0-3EEC-4969-AB95-D4AD47CE0095}"/>
              </a:ext>
            </a:extLst>
          </p:cNvPr>
          <p:cNvCxnSpPr>
            <a:cxnSpLocks/>
          </p:cNvCxnSpPr>
          <p:nvPr/>
        </p:nvCxnSpPr>
        <p:spPr>
          <a:xfrm>
            <a:off x="7948896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001DFE-B965-421F-8DF2-52D3A1AA5052}"/>
              </a:ext>
            </a:extLst>
          </p:cNvPr>
          <p:cNvCxnSpPr>
            <a:cxnSpLocks/>
          </p:cNvCxnSpPr>
          <p:nvPr/>
        </p:nvCxnSpPr>
        <p:spPr>
          <a:xfrm>
            <a:off x="8498763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CF8B4A-5AD1-44E6-9761-D483C31A55D9}"/>
              </a:ext>
            </a:extLst>
          </p:cNvPr>
          <p:cNvCxnSpPr>
            <a:cxnSpLocks/>
          </p:cNvCxnSpPr>
          <p:nvPr/>
        </p:nvCxnSpPr>
        <p:spPr>
          <a:xfrm>
            <a:off x="7948896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E59847-D825-46E5-B862-A502E5A0CDAC}"/>
              </a:ext>
            </a:extLst>
          </p:cNvPr>
          <p:cNvCxnSpPr>
            <a:cxnSpLocks/>
          </p:cNvCxnSpPr>
          <p:nvPr/>
        </p:nvCxnSpPr>
        <p:spPr>
          <a:xfrm>
            <a:off x="8824551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970835-8D03-4637-9EC6-7B2AEAB5B290}"/>
              </a:ext>
            </a:extLst>
          </p:cNvPr>
          <p:cNvCxnSpPr>
            <a:cxnSpLocks/>
          </p:cNvCxnSpPr>
          <p:nvPr/>
        </p:nvCxnSpPr>
        <p:spPr>
          <a:xfrm>
            <a:off x="9374418" y="2143415"/>
            <a:ext cx="0" cy="59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86C0E-30AF-4EE8-B530-E67AE23560B5}"/>
              </a:ext>
            </a:extLst>
          </p:cNvPr>
          <p:cNvCxnSpPr>
            <a:cxnSpLocks/>
          </p:cNvCxnSpPr>
          <p:nvPr/>
        </p:nvCxnSpPr>
        <p:spPr>
          <a:xfrm>
            <a:off x="8824551" y="2740422"/>
            <a:ext cx="5498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BAE36D-2291-4C22-8DE7-3E70E2827BC6}"/>
              </a:ext>
            </a:extLst>
          </p:cNvPr>
          <p:cNvCxnSpPr>
            <a:cxnSpLocks/>
          </p:cNvCxnSpPr>
          <p:nvPr/>
        </p:nvCxnSpPr>
        <p:spPr>
          <a:xfrm>
            <a:off x="2632977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F1CD00-FD6E-4DF9-9340-971DFA978B40}"/>
              </a:ext>
            </a:extLst>
          </p:cNvPr>
          <p:cNvCxnSpPr>
            <a:cxnSpLocks/>
          </p:cNvCxnSpPr>
          <p:nvPr/>
        </p:nvCxnSpPr>
        <p:spPr>
          <a:xfrm>
            <a:off x="3182844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827A6E-1F1F-4B14-98EA-316D9F237CD7}"/>
              </a:ext>
            </a:extLst>
          </p:cNvPr>
          <p:cNvCxnSpPr>
            <a:cxnSpLocks/>
          </p:cNvCxnSpPr>
          <p:nvPr/>
        </p:nvCxnSpPr>
        <p:spPr>
          <a:xfrm>
            <a:off x="2632977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E9FE83-6824-427D-8629-C34E407C51AF}"/>
              </a:ext>
            </a:extLst>
          </p:cNvPr>
          <p:cNvCxnSpPr>
            <a:cxnSpLocks/>
          </p:cNvCxnSpPr>
          <p:nvPr/>
        </p:nvCxnSpPr>
        <p:spPr>
          <a:xfrm>
            <a:off x="3482800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4A1F2B-8744-4A0E-9D1F-A65FDF75B78D}"/>
              </a:ext>
            </a:extLst>
          </p:cNvPr>
          <p:cNvCxnSpPr>
            <a:cxnSpLocks/>
          </p:cNvCxnSpPr>
          <p:nvPr/>
        </p:nvCxnSpPr>
        <p:spPr>
          <a:xfrm>
            <a:off x="4032667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929E08-7C3E-4825-B078-69D58473C099}"/>
              </a:ext>
            </a:extLst>
          </p:cNvPr>
          <p:cNvCxnSpPr>
            <a:cxnSpLocks/>
          </p:cNvCxnSpPr>
          <p:nvPr/>
        </p:nvCxnSpPr>
        <p:spPr>
          <a:xfrm>
            <a:off x="3482800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974D48-50D3-43D9-A243-A58BB4B528D7}"/>
              </a:ext>
            </a:extLst>
          </p:cNvPr>
          <p:cNvCxnSpPr>
            <a:cxnSpLocks/>
          </p:cNvCxnSpPr>
          <p:nvPr/>
        </p:nvCxnSpPr>
        <p:spPr>
          <a:xfrm>
            <a:off x="4358455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6AA744-4907-4C3C-87F6-8ACE39AFD1EE}"/>
              </a:ext>
            </a:extLst>
          </p:cNvPr>
          <p:cNvCxnSpPr>
            <a:cxnSpLocks/>
          </p:cNvCxnSpPr>
          <p:nvPr/>
        </p:nvCxnSpPr>
        <p:spPr>
          <a:xfrm>
            <a:off x="4908322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FB2A2-17DB-4FF7-97C7-A36D7BF52ABD}"/>
              </a:ext>
            </a:extLst>
          </p:cNvPr>
          <p:cNvCxnSpPr>
            <a:cxnSpLocks/>
          </p:cNvCxnSpPr>
          <p:nvPr/>
        </p:nvCxnSpPr>
        <p:spPr>
          <a:xfrm>
            <a:off x="4358455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4E0772-5C40-4018-AE2F-ED8141672B1A}"/>
              </a:ext>
            </a:extLst>
          </p:cNvPr>
          <p:cNvCxnSpPr>
            <a:cxnSpLocks/>
          </p:cNvCxnSpPr>
          <p:nvPr/>
        </p:nvCxnSpPr>
        <p:spPr>
          <a:xfrm>
            <a:off x="5280604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D83E76-58C2-41BA-8120-B1BFD8A54F1B}"/>
              </a:ext>
            </a:extLst>
          </p:cNvPr>
          <p:cNvCxnSpPr>
            <a:cxnSpLocks/>
          </p:cNvCxnSpPr>
          <p:nvPr/>
        </p:nvCxnSpPr>
        <p:spPr>
          <a:xfrm>
            <a:off x="5830471" y="3124871"/>
            <a:ext cx="0" cy="597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DEDB6A-5A74-4930-AD3B-C67E6984FF71}"/>
              </a:ext>
            </a:extLst>
          </p:cNvPr>
          <p:cNvCxnSpPr>
            <a:cxnSpLocks/>
          </p:cNvCxnSpPr>
          <p:nvPr/>
        </p:nvCxnSpPr>
        <p:spPr>
          <a:xfrm>
            <a:off x="5280604" y="3721878"/>
            <a:ext cx="549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DBC3AEB-7357-4AD9-B265-50302E502539}"/>
              </a:ext>
            </a:extLst>
          </p:cNvPr>
          <p:cNvCxnSpPr>
            <a:cxnSpLocks/>
          </p:cNvCxnSpPr>
          <p:nvPr/>
        </p:nvCxnSpPr>
        <p:spPr>
          <a:xfrm>
            <a:off x="2632977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B51BED-7736-4201-979C-E03FCD93ECF4}"/>
              </a:ext>
            </a:extLst>
          </p:cNvPr>
          <p:cNvCxnSpPr>
            <a:cxnSpLocks/>
          </p:cNvCxnSpPr>
          <p:nvPr/>
        </p:nvCxnSpPr>
        <p:spPr>
          <a:xfrm>
            <a:off x="3182844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0ECC30-1088-49C7-B114-C60BF515FCCB}"/>
              </a:ext>
            </a:extLst>
          </p:cNvPr>
          <p:cNvCxnSpPr>
            <a:cxnSpLocks/>
          </p:cNvCxnSpPr>
          <p:nvPr/>
        </p:nvCxnSpPr>
        <p:spPr>
          <a:xfrm>
            <a:off x="2632977" y="4727718"/>
            <a:ext cx="549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85C469-7C67-49F1-8133-9B941FC2BE4E}"/>
              </a:ext>
            </a:extLst>
          </p:cNvPr>
          <p:cNvCxnSpPr>
            <a:cxnSpLocks/>
          </p:cNvCxnSpPr>
          <p:nvPr/>
        </p:nvCxnSpPr>
        <p:spPr>
          <a:xfrm>
            <a:off x="3482800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AEBB3B-73E7-44E7-90AA-AD4E25F2B0CC}"/>
              </a:ext>
            </a:extLst>
          </p:cNvPr>
          <p:cNvCxnSpPr>
            <a:cxnSpLocks/>
          </p:cNvCxnSpPr>
          <p:nvPr/>
        </p:nvCxnSpPr>
        <p:spPr>
          <a:xfrm>
            <a:off x="4032667" y="4130711"/>
            <a:ext cx="0" cy="597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77662E8-98B5-4B7E-B876-6377D0938A00}"/>
              </a:ext>
            </a:extLst>
          </p:cNvPr>
          <p:cNvCxnSpPr>
            <a:cxnSpLocks/>
          </p:cNvCxnSpPr>
          <p:nvPr/>
        </p:nvCxnSpPr>
        <p:spPr>
          <a:xfrm>
            <a:off x="3482800" y="4727718"/>
            <a:ext cx="5498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E7A673-8787-4D31-B43D-1FC5B59462C5}"/>
              </a:ext>
            </a:extLst>
          </p:cNvPr>
          <p:cNvCxnSpPr>
            <a:cxnSpLocks/>
          </p:cNvCxnSpPr>
          <p:nvPr/>
        </p:nvCxnSpPr>
        <p:spPr>
          <a:xfrm>
            <a:off x="2632976" y="5106071"/>
            <a:ext cx="0" cy="597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F0D9F0F-09AC-4739-A51B-AAF6BE8088F9}"/>
              </a:ext>
            </a:extLst>
          </p:cNvPr>
          <p:cNvCxnSpPr>
            <a:cxnSpLocks/>
          </p:cNvCxnSpPr>
          <p:nvPr/>
        </p:nvCxnSpPr>
        <p:spPr>
          <a:xfrm>
            <a:off x="3182843" y="5106071"/>
            <a:ext cx="0" cy="5970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7EB256-186A-4B43-AC03-0C16117E1556}"/>
              </a:ext>
            </a:extLst>
          </p:cNvPr>
          <p:cNvCxnSpPr>
            <a:cxnSpLocks/>
          </p:cNvCxnSpPr>
          <p:nvPr/>
        </p:nvCxnSpPr>
        <p:spPr>
          <a:xfrm>
            <a:off x="2632976" y="5703078"/>
            <a:ext cx="5498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4BDFCE7-D74B-4020-9364-2D06CC2D1560}"/>
              </a:ext>
            </a:extLst>
          </p:cNvPr>
          <p:cNvSpPr/>
          <p:nvPr/>
        </p:nvSpPr>
        <p:spPr>
          <a:xfrm>
            <a:off x="871931" y="517374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39BC5B-CB6A-4056-9B41-700DF9B3FD4D}"/>
              </a:ext>
            </a:extLst>
          </p:cNvPr>
          <p:cNvSpPr/>
          <p:nvPr/>
        </p:nvSpPr>
        <p:spPr>
          <a:xfrm>
            <a:off x="871931" y="419838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65FB06-9B1D-44F3-9265-5466D3C87D69}"/>
              </a:ext>
            </a:extLst>
          </p:cNvPr>
          <p:cNvSpPr/>
          <p:nvPr/>
        </p:nvSpPr>
        <p:spPr>
          <a:xfrm>
            <a:off x="878801" y="3223021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FB9FCB0-1E81-4F03-B0F6-38591D522B24}"/>
              </a:ext>
            </a:extLst>
          </p:cNvPr>
          <p:cNvSpPr/>
          <p:nvPr/>
        </p:nvSpPr>
        <p:spPr>
          <a:xfrm>
            <a:off x="878801" y="2273676"/>
            <a:ext cx="148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Partition 3</a:t>
            </a:r>
          </a:p>
        </p:txBody>
      </p:sp>
      <p:pic>
        <p:nvPicPr>
          <p:cNvPr id="82" name="Picture 2" descr="Image result for soda cup">
            <a:extLst>
              <a:ext uri="{FF2B5EF4-FFF2-40B4-BE49-F238E27FC236}">
                <a16:creationId xmlns:a16="http://schemas.microsoft.com/office/drawing/2014/main" id="{A76156D6-3EEF-4C66-82CA-C77ACBF95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61" y="4351369"/>
            <a:ext cx="1024434" cy="12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7FE7D3-6101-41C2-84B8-B4F45879B4A2}"/>
                  </a:ext>
                </a:extLst>
              </p:cNvPr>
              <p:cNvSpPr/>
              <p:nvPr/>
            </p:nvSpPr>
            <p:spPr>
              <a:xfrm>
                <a:off x="10343309" y="2143415"/>
                <a:ext cx="376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57FE7D3-6101-41C2-84B8-B4F45879B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309" y="2143415"/>
                <a:ext cx="3769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17779-99BA-4E82-BEED-B6A1E3CCF638}"/>
                  </a:ext>
                </a:extLst>
              </p:cNvPr>
              <p:cNvSpPr/>
              <p:nvPr/>
            </p:nvSpPr>
            <p:spPr>
              <a:xfrm>
                <a:off x="10157312" y="3124871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17779-99BA-4E82-BEED-B6A1E3CC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3124871"/>
                <a:ext cx="7489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5E1227B-8C0C-425F-BB2B-3BA120AD0DF3}"/>
                  </a:ext>
                </a:extLst>
              </p:cNvPr>
              <p:cNvSpPr/>
              <p:nvPr/>
            </p:nvSpPr>
            <p:spPr>
              <a:xfrm>
                <a:off x="10157312" y="4089759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5E1227B-8C0C-425F-BB2B-3BA120AD0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4089759"/>
                <a:ext cx="7489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6D901A-876D-4EE0-95B6-E1D985CF8A7F}"/>
                  </a:ext>
                </a:extLst>
              </p:cNvPr>
              <p:cNvSpPr/>
              <p:nvPr/>
            </p:nvSpPr>
            <p:spPr>
              <a:xfrm>
                <a:off x="10157312" y="5020662"/>
                <a:ext cx="74893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76D901A-876D-4EE0-95B6-E1D985CF8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12" y="5020662"/>
                <a:ext cx="748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01750D-D4B2-4FD1-A40C-008257EDD519}"/>
                  </a:ext>
                </a:extLst>
              </p:cNvPr>
              <p:cNvSpPr txBox="1"/>
              <p:nvPr/>
            </p:nvSpPr>
            <p:spPr>
              <a:xfrm>
                <a:off x="7061272" y="4907258"/>
                <a:ext cx="1602059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≥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?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/4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01750D-D4B2-4FD1-A40C-008257EDD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72" y="4907258"/>
                <a:ext cx="1602059" cy="5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8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Partitions and Buckets Data Structure [</a:t>
            </a:r>
            <a:r>
              <a:rPr lang="en-US" sz="3600" dirty="0" err="1">
                <a:solidFill>
                  <a:srgbClr val="7030A0"/>
                </a:solidFill>
              </a:rPr>
              <a:t>Bogunovic</a:t>
            </a:r>
            <a:r>
              <a:rPr lang="en-US" sz="3600" dirty="0">
                <a:solidFill>
                  <a:srgbClr val="7030A0"/>
                </a:solidFill>
              </a:rPr>
              <a:t>, Mitrovic, Scarlett, and </a:t>
            </a:r>
            <a:r>
              <a:rPr lang="en-US" sz="3600" dirty="0" err="1">
                <a:solidFill>
                  <a:srgbClr val="7030A0"/>
                </a:solidFill>
              </a:rPr>
              <a:t>Cevher</a:t>
            </a:r>
            <a:r>
              <a:rPr lang="en-US" sz="3600" dirty="0">
                <a:solidFill>
                  <a:srgbClr val="7030A0"/>
                </a:solidFill>
              </a:rPr>
              <a:t> ‘17</a:t>
            </a:r>
            <a:r>
              <a:rPr lang="en-US" sz="3600" dirty="0">
                <a:solidFill>
                  <a:srgbClr val="C00000"/>
                </a:solidFill>
              </a:rPr>
              <a:t>]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AAA657-2F2D-478D-84E6-17D496C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Items in high partitions are more valuable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Bad approximation if they are deleted, so we need more buckets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Items in low partitions are not as valuable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Still have good approximation if many buckets are full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If many items are deleted from high partitions, but buckets in low partitions are not full, must still have captured “good” items</a:t>
            </a:r>
          </a:p>
        </p:txBody>
      </p:sp>
    </p:spTree>
    <p:extLst>
      <p:ext uri="{BB962C8B-B14F-4D97-AF65-F5344CB8AC3E}">
        <p14:creationId xmlns:p14="http://schemas.microsoft.com/office/powerpoint/2010/main" val="99865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Towards Knapsack Constraints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AAA657-2F2D-478D-84E6-17D496C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Initial idea: replace marginal gain with marginal density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Problem: big items can’t fit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Hotfix: double the size of each bucket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3CC981-0912-43FD-B069-E941F488D59D}"/>
              </a:ext>
            </a:extLst>
          </p:cNvPr>
          <p:cNvCxnSpPr>
            <a:cxnSpLocks/>
          </p:cNvCxnSpPr>
          <p:nvPr/>
        </p:nvCxnSpPr>
        <p:spPr>
          <a:xfrm>
            <a:off x="4348565" y="2987041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184F03-49CF-4A93-9FC0-7DFC2AF0FDED}"/>
              </a:ext>
            </a:extLst>
          </p:cNvPr>
          <p:cNvCxnSpPr>
            <a:cxnSpLocks/>
          </p:cNvCxnSpPr>
          <p:nvPr/>
        </p:nvCxnSpPr>
        <p:spPr>
          <a:xfrm>
            <a:off x="5525449" y="3000657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AF60D-55BF-4332-A543-1F9A8E4D1F90}"/>
              </a:ext>
            </a:extLst>
          </p:cNvPr>
          <p:cNvCxnSpPr>
            <a:cxnSpLocks/>
          </p:cNvCxnSpPr>
          <p:nvPr/>
        </p:nvCxnSpPr>
        <p:spPr>
          <a:xfrm>
            <a:off x="4348565" y="4027940"/>
            <a:ext cx="1176884" cy="136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2A6567E-2897-4663-83D1-22B1C378E3F7}"/>
              </a:ext>
            </a:extLst>
          </p:cNvPr>
          <p:cNvSpPr/>
          <p:nvPr/>
        </p:nvSpPr>
        <p:spPr>
          <a:xfrm>
            <a:off x="1988903" y="3171713"/>
            <a:ext cx="170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Partition 0</a:t>
            </a:r>
          </a:p>
        </p:txBody>
      </p:sp>
      <p:pic>
        <p:nvPicPr>
          <p:cNvPr id="10" name="Picture 2" descr="Image result for soda cup">
            <a:extLst>
              <a:ext uri="{FF2B5EF4-FFF2-40B4-BE49-F238E27FC236}">
                <a16:creationId xmlns:a16="http://schemas.microsoft.com/office/drawing/2014/main" id="{BECA63C4-308A-4619-A5D5-653E2804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65" y="3171713"/>
            <a:ext cx="417445" cy="5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korean food cartoon">
            <a:extLst>
              <a:ext uri="{FF2B5EF4-FFF2-40B4-BE49-F238E27FC236}">
                <a16:creationId xmlns:a16="http://schemas.microsoft.com/office/drawing/2014/main" id="{0F3B1E81-7A4A-46EC-9F15-A6921097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595" y="2747498"/>
            <a:ext cx="1473219" cy="154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9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BA9C4E-2063-4457-A57A-BD2BE0F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46" y="619307"/>
            <a:ext cx="10515600" cy="817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Applications of Submodular Functions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9C6A8-38F8-4F52-B0C3-8288D745B9F9}"/>
              </a:ext>
            </a:extLst>
          </p:cNvPr>
          <p:cNvSpPr txBox="1"/>
          <p:nvPr/>
        </p:nvSpPr>
        <p:spPr>
          <a:xfrm>
            <a:off x="633046" y="1885071"/>
            <a:ext cx="74015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/>
              <a:t>Viral marketing [</a:t>
            </a:r>
            <a:r>
              <a:rPr lang="en-US" sz="2600" dirty="0">
                <a:solidFill>
                  <a:srgbClr val="7030A0"/>
                </a:solidFill>
              </a:rPr>
              <a:t>Kempe et al.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2003</a:t>
            </a:r>
            <a:r>
              <a:rPr lang="en-US" sz="2600" dirty="0"/>
              <a:t>]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/>
              <a:t>Feature selection [</a:t>
            </a:r>
            <a:r>
              <a:rPr lang="en-US" sz="2600" dirty="0">
                <a:solidFill>
                  <a:srgbClr val="7030A0"/>
                </a:solidFill>
              </a:rPr>
              <a:t>Krause &amp; </a:t>
            </a:r>
            <a:r>
              <a:rPr lang="en-US" sz="2600" dirty="0" err="1">
                <a:solidFill>
                  <a:srgbClr val="7030A0"/>
                </a:solidFill>
              </a:rPr>
              <a:t>Guestrin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2005</a:t>
            </a:r>
            <a:r>
              <a:rPr lang="en-US" sz="2600" dirty="0"/>
              <a:t>]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/>
              <a:t>Clustering [</a:t>
            </a:r>
            <a:r>
              <a:rPr lang="en-US" sz="2600" dirty="0">
                <a:solidFill>
                  <a:srgbClr val="7030A0"/>
                </a:solidFill>
              </a:rPr>
              <a:t>Narasimhan &amp; </a:t>
            </a:r>
            <a:r>
              <a:rPr lang="en-US" sz="2600" dirty="0" err="1">
                <a:solidFill>
                  <a:srgbClr val="7030A0"/>
                </a:solidFill>
              </a:rPr>
              <a:t>Bilmes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2005</a:t>
            </a:r>
            <a:r>
              <a:rPr lang="en-US" sz="2600" dirty="0"/>
              <a:t>]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/>
              <a:t>Search result diversification [</a:t>
            </a:r>
            <a:r>
              <a:rPr lang="en-US" sz="2600" dirty="0">
                <a:solidFill>
                  <a:srgbClr val="7030A0"/>
                </a:solidFill>
              </a:rPr>
              <a:t>Agrawal et al.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2009</a:t>
            </a:r>
            <a:r>
              <a:rPr lang="en-US" sz="2600" dirty="0"/>
              <a:t>]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/>
              <a:t>Recommender systems [</a:t>
            </a:r>
            <a:r>
              <a:rPr lang="en-US" sz="2600" dirty="0">
                <a:solidFill>
                  <a:srgbClr val="7030A0"/>
                </a:solidFill>
              </a:rPr>
              <a:t>El-</a:t>
            </a:r>
            <a:r>
              <a:rPr lang="en-US" sz="2600" dirty="0" err="1">
                <a:solidFill>
                  <a:srgbClr val="7030A0"/>
                </a:solidFill>
              </a:rPr>
              <a:t>Arini</a:t>
            </a:r>
            <a:r>
              <a:rPr lang="en-US" sz="2600" dirty="0">
                <a:solidFill>
                  <a:srgbClr val="7030A0"/>
                </a:solidFill>
              </a:rPr>
              <a:t> &amp; </a:t>
            </a:r>
            <a:r>
              <a:rPr lang="en-US" sz="2600" dirty="0" err="1">
                <a:solidFill>
                  <a:srgbClr val="7030A0"/>
                </a:solidFill>
              </a:rPr>
              <a:t>Guestrin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2011</a:t>
            </a:r>
            <a:r>
              <a:rPr lang="en-US" sz="2600" dirty="0"/>
              <a:t>]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/>
              <a:t>Active learning [</a:t>
            </a:r>
            <a:r>
              <a:rPr lang="en-US" sz="2600" dirty="0" err="1">
                <a:solidFill>
                  <a:srgbClr val="7030A0"/>
                </a:solidFill>
              </a:rPr>
              <a:t>Golovin</a:t>
            </a:r>
            <a:r>
              <a:rPr lang="en-US" sz="2600" dirty="0">
                <a:solidFill>
                  <a:srgbClr val="7030A0"/>
                </a:solidFill>
              </a:rPr>
              <a:t> &amp; Krause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2011</a:t>
            </a:r>
            <a:r>
              <a:rPr lang="en-US" sz="2600" dirty="0"/>
              <a:t>]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/>
              <a:t>Document summarization [</a:t>
            </a:r>
            <a:r>
              <a:rPr lang="en-US" sz="2600" dirty="0">
                <a:solidFill>
                  <a:srgbClr val="7030A0"/>
                </a:solidFill>
              </a:rPr>
              <a:t>Lin &amp; </a:t>
            </a:r>
            <a:r>
              <a:rPr lang="en-US" sz="2600" dirty="0" err="1">
                <a:solidFill>
                  <a:srgbClr val="7030A0"/>
                </a:solidFill>
              </a:rPr>
              <a:t>Bilmes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2011</a:t>
            </a:r>
            <a:r>
              <a:rPr lang="en-US" sz="2600" dirty="0"/>
              <a:t>]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/>
              <a:t>Data subset selection [</a:t>
            </a:r>
            <a:r>
              <a:rPr lang="en-US" sz="2600" dirty="0">
                <a:solidFill>
                  <a:srgbClr val="7030A0"/>
                </a:solidFill>
              </a:rPr>
              <a:t>Wei, </a:t>
            </a:r>
            <a:r>
              <a:rPr lang="en-US" sz="2600" dirty="0" err="1">
                <a:solidFill>
                  <a:srgbClr val="7030A0"/>
                </a:solidFill>
              </a:rPr>
              <a:t>Iyer</a:t>
            </a:r>
            <a:r>
              <a:rPr lang="en-US" sz="2600" dirty="0">
                <a:solidFill>
                  <a:srgbClr val="7030A0"/>
                </a:solidFill>
              </a:rPr>
              <a:t> &amp; </a:t>
            </a:r>
            <a:r>
              <a:rPr lang="en-US" sz="2600" dirty="0" err="1">
                <a:solidFill>
                  <a:srgbClr val="7030A0"/>
                </a:solidFill>
              </a:rPr>
              <a:t>Bilmes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2015</a:t>
            </a:r>
            <a:r>
              <a:rPr lang="en-US" sz="2600" dirty="0"/>
              <a:t>]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dirty="0" err="1"/>
              <a:t>etc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0871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soda cup">
            <a:extLst>
              <a:ext uri="{FF2B5EF4-FFF2-40B4-BE49-F238E27FC236}">
                <a16:creationId xmlns:a16="http://schemas.microsoft.com/office/drawing/2014/main" id="{98740D4F-B86F-43BD-BA77-8BFF6F7D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872" y="3145779"/>
            <a:ext cx="417445" cy="5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soda cup">
            <a:extLst>
              <a:ext uri="{FF2B5EF4-FFF2-40B4-BE49-F238E27FC236}">
                <a16:creationId xmlns:a16="http://schemas.microsoft.com/office/drawing/2014/main" id="{E2437E12-9E45-493B-B970-8218E81B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04" y="3145779"/>
            <a:ext cx="417445" cy="5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soda cup">
            <a:extLst>
              <a:ext uri="{FF2B5EF4-FFF2-40B4-BE49-F238E27FC236}">
                <a16:creationId xmlns:a16="http://schemas.microsoft.com/office/drawing/2014/main" id="{83D1573E-DB01-4F12-AE9B-01C4AF8A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06" y="3145779"/>
            <a:ext cx="417445" cy="5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soda cup">
            <a:extLst>
              <a:ext uri="{FF2B5EF4-FFF2-40B4-BE49-F238E27FC236}">
                <a16:creationId xmlns:a16="http://schemas.microsoft.com/office/drawing/2014/main" id="{6FA4AB77-20C6-4D60-8F08-766ACAD12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55" y="2613715"/>
            <a:ext cx="417445" cy="5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oda cup">
            <a:extLst>
              <a:ext uri="{FF2B5EF4-FFF2-40B4-BE49-F238E27FC236}">
                <a16:creationId xmlns:a16="http://schemas.microsoft.com/office/drawing/2014/main" id="{BECA63C4-308A-4619-A5D5-653E2804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87" y="2613715"/>
            <a:ext cx="417445" cy="5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Towards Knapsack Constraints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AAA657-2F2D-478D-84E6-17D496C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Problem: number of buckets is based on the threshold, not size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3CC981-0912-43FD-B069-E941F488D59D}"/>
              </a:ext>
            </a:extLst>
          </p:cNvPr>
          <p:cNvCxnSpPr>
            <a:cxnSpLocks/>
          </p:cNvCxnSpPr>
          <p:nvPr/>
        </p:nvCxnSpPr>
        <p:spPr>
          <a:xfrm>
            <a:off x="4791787" y="2751909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184F03-49CF-4A93-9FC0-7DFC2AF0FDED}"/>
              </a:ext>
            </a:extLst>
          </p:cNvPr>
          <p:cNvCxnSpPr>
            <a:cxnSpLocks/>
          </p:cNvCxnSpPr>
          <p:nvPr/>
        </p:nvCxnSpPr>
        <p:spPr>
          <a:xfrm>
            <a:off x="5968671" y="2765525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AF60D-55BF-4332-A543-1F9A8E4D1F90}"/>
              </a:ext>
            </a:extLst>
          </p:cNvPr>
          <p:cNvCxnSpPr>
            <a:cxnSpLocks/>
          </p:cNvCxnSpPr>
          <p:nvPr/>
        </p:nvCxnSpPr>
        <p:spPr>
          <a:xfrm>
            <a:off x="4791787" y="3792808"/>
            <a:ext cx="1176884" cy="136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2A6567E-2897-4663-83D1-22B1C378E3F7}"/>
              </a:ext>
            </a:extLst>
          </p:cNvPr>
          <p:cNvSpPr/>
          <p:nvPr/>
        </p:nvSpPr>
        <p:spPr>
          <a:xfrm>
            <a:off x="2432125" y="2936581"/>
            <a:ext cx="170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Partition 0</a:t>
            </a:r>
          </a:p>
        </p:txBody>
      </p:sp>
      <p:pic>
        <p:nvPicPr>
          <p:cNvPr id="13" name="Picture 8" descr="Image result for korean food cartoon">
            <a:extLst>
              <a:ext uri="{FF2B5EF4-FFF2-40B4-BE49-F238E27FC236}">
                <a16:creationId xmlns:a16="http://schemas.microsoft.com/office/drawing/2014/main" id="{0F3B1E81-7A4A-46EC-9F15-A6921097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555" y="4746323"/>
            <a:ext cx="1015348" cy="1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FFD19-E41E-422F-B6C7-647B0A187610}"/>
              </a:ext>
            </a:extLst>
          </p:cNvPr>
          <p:cNvCxnSpPr>
            <a:cxnSpLocks/>
          </p:cNvCxnSpPr>
          <p:nvPr/>
        </p:nvCxnSpPr>
        <p:spPr>
          <a:xfrm>
            <a:off x="4791787" y="4732707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10BA13-1332-4DA5-8399-C64F84B241C7}"/>
              </a:ext>
            </a:extLst>
          </p:cNvPr>
          <p:cNvCxnSpPr>
            <a:cxnSpLocks/>
          </p:cNvCxnSpPr>
          <p:nvPr/>
        </p:nvCxnSpPr>
        <p:spPr>
          <a:xfrm>
            <a:off x="5968671" y="4746323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AA80A2-0AB6-41B8-A793-9F9A86AF4DCE}"/>
              </a:ext>
            </a:extLst>
          </p:cNvPr>
          <p:cNvCxnSpPr>
            <a:cxnSpLocks/>
          </p:cNvCxnSpPr>
          <p:nvPr/>
        </p:nvCxnSpPr>
        <p:spPr>
          <a:xfrm>
            <a:off x="4791787" y="5773606"/>
            <a:ext cx="1176884" cy="136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1C0934F-04B7-449D-B404-8701D78144E6}"/>
              </a:ext>
            </a:extLst>
          </p:cNvPr>
          <p:cNvSpPr/>
          <p:nvPr/>
        </p:nvSpPr>
        <p:spPr>
          <a:xfrm>
            <a:off x="2432125" y="4917379"/>
            <a:ext cx="170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Partition 0</a:t>
            </a:r>
          </a:p>
        </p:txBody>
      </p:sp>
      <p:pic>
        <p:nvPicPr>
          <p:cNvPr id="17" name="Picture 2" descr="Image result for soda cup">
            <a:extLst>
              <a:ext uri="{FF2B5EF4-FFF2-40B4-BE49-F238E27FC236}">
                <a16:creationId xmlns:a16="http://schemas.microsoft.com/office/drawing/2014/main" id="{363BE898-2950-407D-8878-175F463E5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89" y="2613715"/>
            <a:ext cx="417445" cy="51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1DD467EB-CFAA-4E3D-9B6D-FAA3EA9F5E5A}"/>
              </a:ext>
            </a:extLst>
          </p:cNvPr>
          <p:cNvSpPr/>
          <p:nvPr/>
        </p:nvSpPr>
        <p:spPr>
          <a:xfrm>
            <a:off x="4823637" y="2715161"/>
            <a:ext cx="409632" cy="42434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EA90A249-A929-461E-83EA-D54F31DB5813}"/>
              </a:ext>
            </a:extLst>
          </p:cNvPr>
          <p:cNvSpPr/>
          <p:nvPr/>
        </p:nvSpPr>
        <p:spPr>
          <a:xfrm>
            <a:off x="5551020" y="2724411"/>
            <a:ext cx="409632" cy="42434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id="{D35A94AC-CB8E-4A79-80C8-A8B566D43D39}"/>
              </a:ext>
            </a:extLst>
          </p:cNvPr>
          <p:cNvSpPr/>
          <p:nvPr/>
        </p:nvSpPr>
        <p:spPr>
          <a:xfrm>
            <a:off x="5180323" y="3235319"/>
            <a:ext cx="409632" cy="42434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37086-48ED-406F-8C42-7ED75E621FF5}"/>
              </a:ext>
            </a:extLst>
          </p:cNvPr>
          <p:cNvSpPr/>
          <p:nvPr/>
        </p:nvSpPr>
        <p:spPr>
          <a:xfrm>
            <a:off x="7238830" y="2936580"/>
            <a:ext cx="2453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Remains good approximation</a:t>
            </a: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4CABDE9C-3BC5-4FFC-9C24-594FADAE2542}"/>
              </a:ext>
            </a:extLst>
          </p:cNvPr>
          <p:cNvSpPr/>
          <p:nvPr/>
        </p:nvSpPr>
        <p:spPr>
          <a:xfrm>
            <a:off x="4997866" y="4833706"/>
            <a:ext cx="879377" cy="87849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89E3C-0BBC-40AE-856A-91078A4F89EF}"/>
              </a:ext>
            </a:extLst>
          </p:cNvPr>
          <p:cNvSpPr/>
          <p:nvPr/>
        </p:nvSpPr>
        <p:spPr>
          <a:xfrm>
            <a:off x="7238830" y="4747561"/>
            <a:ext cx="3272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Bad approximation!</a:t>
            </a:r>
          </a:p>
        </p:txBody>
      </p:sp>
    </p:spTree>
    <p:extLst>
      <p:ext uri="{BB962C8B-B14F-4D97-AF65-F5344CB8AC3E}">
        <p14:creationId xmlns:p14="http://schemas.microsoft.com/office/powerpoint/2010/main" val="37454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" grpId="0" animBg="1"/>
      <p:bldP spid="22" grpId="1" animBg="1"/>
      <p:bldP spid="23" grpId="0" animBg="1"/>
      <p:bldP spid="26" grpId="0"/>
      <p:bldP spid="27" grpId="0" animBg="1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Towards Knapsack Constraints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AAA657-2F2D-478D-84E6-17D496C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Problem: number of buckets is based on the threshold, not size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Main idea: </a:t>
            </a:r>
            <a:r>
              <a:rPr lang="en-US" i="1" dirty="0"/>
              <a:t>Dynamic </a:t>
            </a:r>
            <a:r>
              <a:rPr lang="en-US" dirty="0"/>
              <a:t>bucketing scheme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Each time element is added, allocate space proportional to its size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Cap total number of items</a:t>
            </a:r>
          </a:p>
        </p:txBody>
      </p:sp>
      <p:pic>
        <p:nvPicPr>
          <p:cNvPr id="25" name="Picture 8" descr="Image result for korean food cartoon">
            <a:extLst>
              <a:ext uri="{FF2B5EF4-FFF2-40B4-BE49-F238E27FC236}">
                <a16:creationId xmlns:a16="http://schemas.microsoft.com/office/drawing/2014/main" id="{D050261B-235D-4059-B000-D5E2527BE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61" y="4162848"/>
            <a:ext cx="1015348" cy="10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B00A55-B5A9-4BCE-9048-6DFF30323096}"/>
              </a:ext>
            </a:extLst>
          </p:cNvPr>
          <p:cNvCxnSpPr>
            <a:cxnSpLocks/>
          </p:cNvCxnSpPr>
          <p:nvPr/>
        </p:nvCxnSpPr>
        <p:spPr>
          <a:xfrm>
            <a:off x="4086393" y="4149232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2E799A-BB44-43F5-9000-0E10068AE7BA}"/>
              </a:ext>
            </a:extLst>
          </p:cNvPr>
          <p:cNvCxnSpPr>
            <a:cxnSpLocks/>
          </p:cNvCxnSpPr>
          <p:nvPr/>
        </p:nvCxnSpPr>
        <p:spPr>
          <a:xfrm>
            <a:off x="5263277" y="4162848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1D0042-BD8C-48D7-AB7F-0A7D6B0A7C1F}"/>
              </a:ext>
            </a:extLst>
          </p:cNvPr>
          <p:cNvCxnSpPr>
            <a:cxnSpLocks/>
          </p:cNvCxnSpPr>
          <p:nvPr/>
        </p:nvCxnSpPr>
        <p:spPr>
          <a:xfrm>
            <a:off x="4086393" y="5190131"/>
            <a:ext cx="1176884" cy="136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088B934-C348-49DA-86F0-D70DB5FBD834}"/>
              </a:ext>
            </a:extLst>
          </p:cNvPr>
          <p:cNvSpPr/>
          <p:nvPr/>
        </p:nvSpPr>
        <p:spPr>
          <a:xfrm>
            <a:off x="2056392" y="4434411"/>
            <a:ext cx="170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Partition 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12873-422B-461D-92E9-E489F2CF3324}"/>
              </a:ext>
            </a:extLst>
          </p:cNvPr>
          <p:cNvCxnSpPr>
            <a:cxnSpLocks/>
          </p:cNvCxnSpPr>
          <p:nvPr/>
        </p:nvCxnSpPr>
        <p:spPr>
          <a:xfrm>
            <a:off x="6197162" y="4174681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81362B-B248-40C2-9965-2FD56C325BD1}"/>
              </a:ext>
            </a:extLst>
          </p:cNvPr>
          <p:cNvCxnSpPr>
            <a:cxnSpLocks/>
          </p:cNvCxnSpPr>
          <p:nvPr/>
        </p:nvCxnSpPr>
        <p:spPr>
          <a:xfrm>
            <a:off x="7374046" y="4188297"/>
            <a:ext cx="0" cy="104089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6464A4-5BEE-499A-BDB6-D3ADAF664698}"/>
              </a:ext>
            </a:extLst>
          </p:cNvPr>
          <p:cNvCxnSpPr>
            <a:cxnSpLocks/>
          </p:cNvCxnSpPr>
          <p:nvPr/>
        </p:nvCxnSpPr>
        <p:spPr>
          <a:xfrm>
            <a:off x="6197162" y="5215580"/>
            <a:ext cx="1176884" cy="136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Towards Knapsack Constraints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AAA657-2F2D-478D-84E6-17D496C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Items in high partitions are more valuable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Bad approximation if they are deleted, so we need more buckets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Items in low partitions are not as valuable unless they are large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Large items allocate more buckets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Still have good approximation if many buckets are full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If many items are deleted from high partitions, but buckets in low partitions are not full, must still have captured “good” items</a:t>
            </a:r>
          </a:p>
        </p:txBody>
      </p:sp>
    </p:spTree>
    <p:extLst>
      <p:ext uri="{BB962C8B-B14F-4D97-AF65-F5344CB8AC3E}">
        <p14:creationId xmlns:p14="http://schemas.microsoft.com/office/powerpoint/2010/main" val="10328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ARMSM: Multiple Knapsacks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Monotone submodular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See all the data and make summary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that is removed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Goal: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arg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>
                                <a:latin typeface="Cambria Math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latin typeface="Cambria Math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=∅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𝑆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3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Normalization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Rescale each row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cost matrix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so that all knapsack constraints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Rescale all entries in cost matrix and constraint vector by minimum entry so that all costs are at least 1.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8" name="Picture 6" descr="Image result for scale clipart">
            <a:extLst>
              <a:ext uri="{FF2B5EF4-FFF2-40B4-BE49-F238E27FC236}">
                <a16:creationId xmlns:a16="http://schemas.microsoft.com/office/drawing/2014/main" id="{0EE7AF24-E7B1-4DCC-B59F-DCE536A2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101" y="4001294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4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ARMSM: Multiple Knapsacks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Recall algorithm: partitions and buckets, add item if marginal density exceeds threshold.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is the marginal density here?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Marginal gain divided by the </a:t>
                </a:r>
                <a:r>
                  <a:rPr lang="en-US" i="1" dirty="0"/>
                  <a:t>largest</a:t>
                </a:r>
                <a:r>
                  <a:rPr lang="en-US" dirty="0"/>
                  <a:t> cost (across all knapsacks).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Lose a factor of ~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in the approximation guarantee.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DAAA657-2F2D-478D-84E6-17D496C1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6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Distributed Algorithm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AAA657-2F2D-478D-84E6-17D496C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Send partition and buckets data structure and data across multiple machines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With high probability, “bad” cases will be split across multiple machines</a:t>
            </a:r>
          </a:p>
        </p:txBody>
      </p:sp>
      <p:pic>
        <p:nvPicPr>
          <p:cNvPr id="5" name="Picture 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4D1A9E5-E7B8-407A-8A5F-FB9419B8F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45" y="4970785"/>
            <a:ext cx="860736" cy="1026213"/>
          </a:xfrm>
          <a:prstGeom prst="rect">
            <a:avLst/>
          </a:prstGeom>
        </p:spPr>
      </p:pic>
      <p:pic>
        <p:nvPicPr>
          <p:cNvPr id="6" name="Picture 5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0BBD13A2-6061-4D3C-BAF3-08D47517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37" y="4970785"/>
            <a:ext cx="860736" cy="1026213"/>
          </a:xfrm>
          <a:prstGeom prst="rect">
            <a:avLst/>
          </a:prstGeom>
        </p:spPr>
      </p:pic>
      <p:pic>
        <p:nvPicPr>
          <p:cNvPr id="7" name="Picture 6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045629B3-5871-49C4-A11A-779D0696C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42" y="4970785"/>
            <a:ext cx="860736" cy="1026213"/>
          </a:xfrm>
          <a:prstGeom prst="rect">
            <a:avLst/>
          </a:prstGeom>
        </p:spPr>
      </p:pic>
      <p:pic>
        <p:nvPicPr>
          <p:cNvPr id="8" name="Picture 7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9F393FE4-97F6-473D-87F4-12F4FB745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247" y="4970785"/>
            <a:ext cx="860736" cy="1026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711D6B-DE56-49B6-B0E9-2CFA33B36C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15" y="4510412"/>
            <a:ext cx="414759" cy="286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35A5D-AFAB-4E4F-AD9F-37BE5EB5D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287" y="4088024"/>
            <a:ext cx="414759" cy="286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E1C532-93AC-4FAB-B0AF-434F593D0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43" y="4019922"/>
            <a:ext cx="414759" cy="286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A97257-DFB9-4E74-83CF-E9020905B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67" y="4510412"/>
            <a:ext cx="414759" cy="286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A1AAE-BD9A-4F0C-AF99-EBD225DA43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39" y="4088024"/>
            <a:ext cx="414759" cy="286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FE75A8-75A0-4D17-9122-803C1D6C2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95" y="4019922"/>
            <a:ext cx="414759" cy="286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F84D18-77C9-4C2F-A024-24F84493B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91" y="4520492"/>
            <a:ext cx="414759" cy="2861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C6510C-9806-43CA-B522-112AA39EE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63" y="4098104"/>
            <a:ext cx="414759" cy="2861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2D08FB-0DC6-441C-B55B-E68691EB9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19" y="4030002"/>
            <a:ext cx="414759" cy="2861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306800-9A94-4AB8-8C64-8C5DEA261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00" y="4526610"/>
            <a:ext cx="414759" cy="286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B573A2-8AE6-47F0-8E38-809F0B5E98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72" y="4104222"/>
            <a:ext cx="414759" cy="2861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CA22B7-40F9-4E62-8452-09F52A836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928" y="4036120"/>
            <a:ext cx="414759" cy="2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Results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1D69573-62CF-4A05-91F0-9D8202F7EC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3180602"/>
                  </p:ext>
                </p:extLst>
              </p:nvPr>
            </p:nvGraphicFramePr>
            <p:xfrm>
              <a:off x="971363" y="2894120"/>
              <a:ext cx="9832760" cy="3066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6676">
                      <a:extLst>
                        <a:ext uri="{9D8B030D-6E8A-4147-A177-3AD203B41FA5}">
                          <a16:colId xmlns:a16="http://schemas.microsoft.com/office/drawing/2014/main" val="2050713654"/>
                        </a:ext>
                      </a:extLst>
                    </a:gridCol>
                    <a:gridCol w="1231767">
                      <a:extLst>
                        <a:ext uri="{9D8B030D-6E8A-4147-A177-3AD203B41FA5}">
                          <a16:colId xmlns:a16="http://schemas.microsoft.com/office/drawing/2014/main" val="490642500"/>
                        </a:ext>
                      </a:extLst>
                    </a:gridCol>
                    <a:gridCol w="1926355">
                      <a:extLst>
                        <a:ext uri="{9D8B030D-6E8A-4147-A177-3AD203B41FA5}">
                          <a16:colId xmlns:a16="http://schemas.microsoft.com/office/drawing/2014/main" val="2684189420"/>
                        </a:ext>
                      </a:extLst>
                    </a:gridCol>
                    <a:gridCol w="1974994">
                      <a:extLst>
                        <a:ext uri="{9D8B030D-6E8A-4147-A177-3AD203B41FA5}">
                          <a16:colId xmlns:a16="http://schemas.microsoft.com/office/drawing/2014/main" val="227959530"/>
                        </a:ext>
                      </a:extLst>
                    </a:gridCol>
                    <a:gridCol w="3212968">
                      <a:extLst>
                        <a:ext uri="{9D8B030D-6E8A-4147-A177-3AD203B41FA5}">
                          <a16:colId xmlns:a16="http://schemas.microsoft.com/office/drawing/2014/main" val="4467837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Removal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Remarks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414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Streaming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 knapsack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Nearly optimal summary 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5578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Streaming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dirty="0"/>
                            <a:t> 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Single knapsack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Better guarantees, nearly optimal summary size </a:t>
                          </a:r>
                          <a:r>
                            <a:rPr lang="en-US" i="1" dirty="0"/>
                            <a:t>and</a:t>
                          </a:r>
                          <a:r>
                            <a:rPr lang="en-US" dirty="0"/>
                            <a:t> algorithm 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923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Streaming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dirty="0"/>
                            <a:t> knapsacks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Nearly optimal summary 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78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items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dirty="0"/>
                            <a:t> knapsacks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rounds of communication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164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A1D69573-62CF-4A05-91F0-9D8202F7EC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3180602"/>
                  </p:ext>
                </p:extLst>
              </p:nvPr>
            </p:nvGraphicFramePr>
            <p:xfrm>
              <a:off x="971363" y="2894120"/>
              <a:ext cx="9832760" cy="3066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6676">
                      <a:extLst>
                        <a:ext uri="{9D8B030D-6E8A-4147-A177-3AD203B41FA5}">
                          <a16:colId xmlns:a16="http://schemas.microsoft.com/office/drawing/2014/main" val="2050713654"/>
                        </a:ext>
                      </a:extLst>
                    </a:gridCol>
                    <a:gridCol w="1231767">
                      <a:extLst>
                        <a:ext uri="{9D8B030D-6E8A-4147-A177-3AD203B41FA5}">
                          <a16:colId xmlns:a16="http://schemas.microsoft.com/office/drawing/2014/main" val="490642500"/>
                        </a:ext>
                      </a:extLst>
                    </a:gridCol>
                    <a:gridCol w="1926355">
                      <a:extLst>
                        <a:ext uri="{9D8B030D-6E8A-4147-A177-3AD203B41FA5}">
                          <a16:colId xmlns:a16="http://schemas.microsoft.com/office/drawing/2014/main" val="2684189420"/>
                        </a:ext>
                      </a:extLst>
                    </a:gridCol>
                    <a:gridCol w="1974994">
                      <a:extLst>
                        <a:ext uri="{9D8B030D-6E8A-4147-A177-3AD203B41FA5}">
                          <a16:colId xmlns:a16="http://schemas.microsoft.com/office/drawing/2014/main" val="227959530"/>
                        </a:ext>
                      </a:extLst>
                    </a:gridCol>
                    <a:gridCol w="3212968">
                      <a:extLst>
                        <a:ext uri="{9D8B030D-6E8A-4147-A177-3AD203B41FA5}">
                          <a16:colId xmlns:a16="http://schemas.microsoft.com/office/drawing/2014/main" val="4467837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Removal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Constraint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Remarks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414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Streaming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287" t="-106557" r="-580198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456" t="-106557" r="-270886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Single knapsack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Nearly optimal summary 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557818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Streaming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287" t="-84000" r="-580198" b="-1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456" t="-84000" r="-270886" b="-1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Single knapsack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Better guarantees, nearly optimal summary size </a:t>
                          </a:r>
                          <a:r>
                            <a:rPr lang="en-US" i="1" dirty="0"/>
                            <a:t>and</a:t>
                          </a:r>
                          <a:r>
                            <a:rPr lang="en-US" dirty="0"/>
                            <a:t> algorithm 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923786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Streaming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287" t="-235897" r="-580198" b="-1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456" t="-235897" r="-270886" b="-1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769" t="-235897" r="-163385" b="-100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Nearly optimal summary 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784487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287" t="-338793" r="-580198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456" t="-338793" r="-27088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769" t="-338793" r="-163385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rounds of communication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71648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FBFA03-F719-409A-80A4-D9CA5E92815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77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First constant factor approximation algorithms for submodular maximization robust to a number of removals</a:t>
            </a:r>
          </a:p>
        </p:txBody>
      </p:sp>
    </p:spTree>
    <p:extLst>
      <p:ext uri="{BB962C8B-B14F-4D97-AF65-F5344CB8AC3E}">
        <p14:creationId xmlns:p14="http://schemas.microsoft.com/office/powerpoint/2010/main" val="858624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Empirical Evaluations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AAA657-2F2D-478D-84E6-17D496C1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Social network graphs from Facebook (4K vertices, 81K edges) and Twitter (88K vertices, 1.8M edges) collected by the Stanford Network Analysis Project (SNAP).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Dominating set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MovieLens</a:t>
            </a:r>
            <a:r>
              <a:rPr lang="en-US" dirty="0"/>
              <a:t> (27K movies, 200K ratings)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Coverage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Baselines: Offline Greedy, “</a:t>
            </a:r>
            <a:r>
              <a:rPr lang="en-US" dirty="0" err="1"/>
              <a:t>Robustified</a:t>
            </a:r>
            <a:r>
              <a:rPr lang="en-US" dirty="0"/>
              <a:t>” versions of streaming algorithms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15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5D3582-61E7-4F90-962A-C18A9007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180811"/>
            <a:ext cx="8795930" cy="5677189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Empirical Evaluations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3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0E12-36AF-4FF7-838F-E1F0C4BB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3397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CDB1-57FF-4B3E-9B76-B014DCFF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25625"/>
            <a:ext cx="1189113" cy="227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AC946-A4E7-44FD-8A1D-2B064DAB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275" y="4095750"/>
            <a:ext cx="1085850" cy="2222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8F1011-7FEA-4365-AC72-7D9B8098F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0" y="1716987"/>
            <a:ext cx="1085850" cy="2283260"/>
          </a:xfrm>
          <a:prstGeom prst="rect">
            <a:avLst/>
          </a:prstGeom>
        </p:spPr>
      </p:pic>
      <p:pic>
        <p:nvPicPr>
          <p:cNvPr id="3074" name="Picture 2" descr="Image result for niagara falls">
            <a:extLst>
              <a:ext uri="{FF2B5EF4-FFF2-40B4-BE49-F238E27FC236}">
                <a16:creationId xmlns:a16="http://schemas.microsoft.com/office/drawing/2014/main" id="{91952950-FC31-4A99-8BED-9E3E41FED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5" y="1927225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iagara falls">
            <a:extLst>
              <a:ext uri="{FF2B5EF4-FFF2-40B4-BE49-F238E27FC236}">
                <a16:creationId xmlns:a16="http://schemas.microsoft.com/office/drawing/2014/main" id="{E5E53881-BBA2-457F-A7F1-AD550353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53" y="208914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niagara falls">
            <a:extLst>
              <a:ext uri="{FF2B5EF4-FFF2-40B4-BE49-F238E27FC236}">
                <a16:creationId xmlns:a16="http://schemas.microsoft.com/office/drawing/2014/main" id="{1D2DA8E7-5D0B-4F7C-B580-485C87B0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16" y="43640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great wall of china">
            <a:extLst>
              <a:ext uri="{FF2B5EF4-FFF2-40B4-BE49-F238E27FC236}">
                <a16:creationId xmlns:a16="http://schemas.microsoft.com/office/drawing/2014/main" id="{BF9CC476-B1B0-46BB-A461-FCC95009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82" y="438467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reat wall of china">
            <a:extLst>
              <a:ext uri="{FF2B5EF4-FFF2-40B4-BE49-F238E27FC236}">
                <a16:creationId xmlns:a16="http://schemas.microsoft.com/office/drawing/2014/main" id="{B66C06C0-FF37-4D7A-8CCD-9BFA6B3F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39" y="1825625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great wall of china">
            <a:extLst>
              <a:ext uri="{FF2B5EF4-FFF2-40B4-BE49-F238E27FC236}">
                <a16:creationId xmlns:a16="http://schemas.microsoft.com/office/drawing/2014/main" id="{50FF3E0A-C80E-430C-8DA6-38B0C3658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449713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20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Empirical Evaluations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B41EE-5E96-44F3-B915-CC80F822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7857"/>
            <a:ext cx="12192000" cy="191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10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A1BB7D-C469-4BBB-B139-47335EF4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Related Questions?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94BBDC-6C74-4775-8E42-EC9AA31D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Non-monotone robust submodular maximization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Other constraints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Better approximation guarantee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Streaming algorithms with less space</a:t>
            </a:r>
          </a:p>
        </p:txBody>
      </p:sp>
    </p:spTree>
    <p:extLst>
      <p:ext uri="{BB962C8B-B14F-4D97-AF65-F5344CB8AC3E}">
        <p14:creationId xmlns:p14="http://schemas.microsoft.com/office/powerpoint/2010/main" val="1618572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550605" y="1235022"/>
            <a:ext cx="9429135" cy="5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393493" y="271836"/>
            <a:ext cx="2546554" cy="21887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0E12-36AF-4FF7-838F-E1F0C4BB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3397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9F567-5043-47A8-A74E-E0464CA2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CDB1-57FF-4B3E-9B76-B014DCFF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25625"/>
            <a:ext cx="1189113" cy="227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AC946-A4E7-44FD-8A1D-2B064DAB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825625"/>
            <a:ext cx="1085850" cy="2222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8F1011-7FEA-4365-AC72-7D9B8098F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812490"/>
            <a:ext cx="1085850" cy="2283260"/>
          </a:xfrm>
          <a:prstGeom prst="rect">
            <a:avLst/>
          </a:prstGeom>
        </p:spPr>
      </p:pic>
      <p:pic>
        <p:nvPicPr>
          <p:cNvPr id="3074" name="Picture 2" descr="Image result for niagara falls">
            <a:extLst>
              <a:ext uri="{FF2B5EF4-FFF2-40B4-BE49-F238E27FC236}">
                <a16:creationId xmlns:a16="http://schemas.microsoft.com/office/drawing/2014/main" id="{91952950-FC31-4A99-8BED-9E3E41FED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14" y="2400967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iagara falls">
            <a:extLst>
              <a:ext uri="{FF2B5EF4-FFF2-40B4-BE49-F238E27FC236}">
                <a16:creationId xmlns:a16="http://schemas.microsoft.com/office/drawing/2014/main" id="{E5E53881-BBA2-457F-A7F1-AD550353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14" y="4191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niagara falls">
            <a:extLst>
              <a:ext uri="{FF2B5EF4-FFF2-40B4-BE49-F238E27FC236}">
                <a16:creationId xmlns:a16="http://schemas.microsoft.com/office/drawing/2014/main" id="{1D2DA8E7-5D0B-4F7C-B580-485C87B0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864" y="430663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great wall of china">
            <a:extLst>
              <a:ext uri="{FF2B5EF4-FFF2-40B4-BE49-F238E27FC236}">
                <a16:creationId xmlns:a16="http://schemas.microsoft.com/office/drawing/2014/main" id="{BF9CC476-B1B0-46BB-A461-FCC95009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1" y="4832350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reat wall of china">
            <a:extLst>
              <a:ext uri="{FF2B5EF4-FFF2-40B4-BE49-F238E27FC236}">
                <a16:creationId xmlns:a16="http://schemas.microsoft.com/office/drawing/2014/main" id="{B66C06C0-FF37-4D7A-8CCD-9BFA6B3F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93" y="4783930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great wall of china">
            <a:extLst>
              <a:ext uri="{FF2B5EF4-FFF2-40B4-BE49-F238E27FC236}">
                <a16:creationId xmlns:a16="http://schemas.microsoft.com/office/drawing/2014/main" id="{50FF3E0A-C80E-430C-8DA6-38B0C3658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418" y="47752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C2036-EF6B-4E86-B53A-A60A0A13EEF4}"/>
                  </a:ext>
                </a:extLst>
              </p:cNvPr>
              <p:cNvSpPr txBox="1"/>
              <p:nvPr/>
            </p:nvSpPr>
            <p:spPr>
              <a:xfrm>
                <a:off x="4781550" y="2113852"/>
                <a:ext cx="3241653" cy="821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20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sr-Latn-BA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C2036-EF6B-4E86-B53A-A60A0A13E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2113852"/>
                <a:ext cx="3241653" cy="821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1ACBBE-A739-4AB4-A203-4EA4A717F3E1}"/>
                  </a:ext>
                </a:extLst>
              </p:cNvPr>
              <p:cNvSpPr txBox="1"/>
              <p:nvPr/>
            </p:nvSpPr>
            <p:spPr>
              <a:xfrm>
                <a:off x="4520730" y="3318054"/>
                <a:ext cx="376329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r-Latn-BA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1ACBBE-A739-4AB4-A203-4EA4A717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30" y="3318054"/>
                <a:ext cx="3763295" cy="338554"/>
              </a:xfrm>
              <a:prstGeom prst="rect">
                <a:avLst/>
              </a:prstGeom>
              <a:blipFill>
                <a:blip r:embed="rId12"/>
                <a:stretch>
                  <a:fillRect t="-1786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00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936" y="1562178"/>
                <a:ext cx="4290489" cy="1482333"/>
              </a:xfrm>
            </p:spPr>
            <p:txBody>
              <a:bodyPr>
                <a:noAutofit/>
              </a:bodyPr>
              <a:lstStyle/>
              <a:p>
                <a:pPr>
                  <a:buSzPct val="84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𝐸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/>
              </a:p>
              <a:p>
                <a:pPr>
                  <a:buSzPct val="84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⊆2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936" y="1562178"/>
                <a:ext cx="4290489" cy="14823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19749" y="2150863"/>
                <a:ext cx="3273397" cy="632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200" i="1">
                        <a:latin typeface="Cambria Math" charset="0"/>
                      </a:rPr>
                      <m:t>=|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∪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∈</m:t>
                        </m:r>
                        <m:r>
                          <a:rPr lang="en-US" sz="3200" i="1">
                            <a:latin typeface="Cambria Math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49" y="2150863"/>
                <a:ext cx="3273397" cy="632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85077" y="1494445"/>
                <a:ext cx="4802981" cy="664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077" y="1494445"/>
                <a:ext cx="4802981" cy="664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018508" y="3707152"/>
                <a:ext cx="2180225" cy="1159581"/>
              </a:xfrm>
              <a:prstGeom prst="ellipse">
                <a:avLst/>
              </a:prstGeom>
              <a:solidFill>
                <a:srgbClr val="92D050"/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508" y="3707152"/>
                <a:ext cx="2180225" cy="11595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2437860" y="4847122"/>
                <a:ext cx="1791571" cy="10508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860" y="4847122"/>
                <a:ext cx="1791571" cy="105084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754786" y="4603568"/>
                <a:ext cx="1790386" cy="105084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786" y="4603568"/>
                <a:ext cx="1790386" cy="105084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2891614" y="4058395"/>
                <a:ext cx="1400775" cy="962907"/>
              </a:xfrm>
              <a:prstGeom prst="ellipse">
                <a:avLst/>
              </a:prstGeom>
              <a:solidFill>
                <a:srgbClr val="DB91CD"/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614" y="4058395"/>
                <a:ext cx="1400775" cy="96290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3454372" y="5529374"/>
                <a:ext cx="1550119" cy="88027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72" y="5529374"/>
                <a:ext cx="1550119" cy="88027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707155" y="5391247"/>
                <a:ext cx="1538715" cy="769830"/>
              </a:xfrm>
              <a:prstGeom prst="ellipse">
                <a:avLst/>
              </a:prstGeom>
              <a:solidFill>
                <a:srgbClr val="F37985"/>
              </a:solidFill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55" y="5391247"/>
                <a:ext cx="1538715" cy="76983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softEdge rad="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Coverage</a:t>
            </a:r>
            <a:endParaRPr lang="en-US" sz="3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64BF01F-3022-4817-A34C-844766683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3380" y="3560695"/>
                <a:ext cx="5009357" cy="4977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SzPct val="84000"/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3200" dirty="0"/>
                  <a:t> is a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submodular</a:t>
                </a:r>
                <a:r>
                  <a:rPr lang="en-US" sz="3200" dirty="0"/>
                  <a:t> function 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64BF01F-3022-4817-A34C-84476668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80" y="3560695"/>
                <a:ext cx="5009357" cy="497700"/>
              </a:xfrm>
              <a:prstGeom prst="rect">
                <a:avLst/>
              </a:prstGeom>
              <a:blipFill>
                <a:blip r:embed="rId11"/>
                <a:stretch>
                  <a:fillRect t="-23171" b="-48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8AA3EE-8F7F-4153-9470-73583E7484E2}"/>
                  </a:ext>
                </a:extLst>
              </p:cNvPr>
              <p:cNvSpPr/>
              <p:nvPr/>
            </p:nvSpPr>
            <p:spPr>
              <a:xfrm>
                <a:off x="6625250" y="4834573"/>
                <a:ext cx="4543425" cy="784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charset="0"/>
                        </a:rPr>
                        <m:t>arg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>
                                  <a:latin typeface="Cambria Math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charset="0"/>
                                </a:rPr>
                                <m:t>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8AA3EE-8F7F-4153-9470-73583E74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250" y="4834573"/>
                <a:ext cx="4543425" cy="7845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4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7" grpId="0" animBg="1"/>
      <p:bldP spid="14" grpId="0" animBg="1"/>
      <p:bldP spid="15" grpId="0" animBg="1"/>
      <p:bldP spid="16" grpId="0" animBg="1"/>
      <p:bldP spid="18" grpId="0" animBg="1"/>
      <p:bldP spid="2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mage result for amazon">
            <a:extLst>
              <a:ext uri="{FF2B5EF4-FFF2-40B4-BE49-F238E27FC236}">
                <a16:creationId xmlns:a16="http://schemas.microsoft.com/office/drawing/2014/main" id="{1AFB4DA1-4AC8-47D5-8385-32464F0D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535" y="18841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yahoo">
            <a:extLst>
              <a:ext uri="{FF2B5EF4-FFF2-40B4-BE49-F238E27FC236}">
                <a16:creationId xmlns:a16="http://schemas.microsoft.com/office/drawing/2014/main" id="{825DB39C-002F-4B6A-9AB4-E4D61D44C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77" y="1017406"/>
            <a:ext cx="2263483" cy="15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Viral Marketing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26A4B025-08CE-4B8A-B8A9-309663DF7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950" y="1562100"/>
            <a:ext cx="914400" cy="914400"/>
          </a:xfrm>
          <a:prstGeom prst="rect">
            <a:avLst/>
          </a:prstGeom>
        </p:spPr>
      </p:pic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711E462D-1E35-4967-BAFC-8A72276F3A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750" y="1562100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344AEE7A-84AD-4C50-A5C4-45DB26237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3950" y="2502490"/>
            <a:ext cx="914400" cy="914400"/>
          </a:xfrm>
          <a:prstGeom prst="rect">
            <a:avLst/>
          </a:prstGeom>
        </p:spPr>
      </p:pic>
      <p:pic>
        <p:nvPicPr>
          <p:cNvPr id="23" name="Graphic 22" descr="Woman">
            <a:extLst>
              <a:ext uri="{FF2B5EF4-FFF2-40B4-BE49-F238E27FC236}">
                <a16:creationId xmlns:a16="http://schemas.microsoft.com/office/drawing/2014/main" id="{A5501DA2-0F3F-48AC-BB36-8CA98ECC1F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150" y="1562100"/>
            <a:ext cx="914400" cy="914400"/>
          </a:xfrm>
          <a:prstGeom prst="rect">
            <a:avLst/>
          </a:prstGeom>
        </p:spPr>
      </p:pic>
      <p:pic>
        <p:nvPicPr>
          <p:cNvPr id="24" name="Graphic 23" descr="Woman">
            <a:extLst>
              <a:ext uri="{FF2B5EF4-FFF2-40B4-BE49-F238E27FC236}">
                <a16:creationId xmlns:a16="http://schemas.microsoft.com/office/drawing/2014/main" id="{081D6925-A3C7-4E0B-A4DD-86DC6C1722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6750" y="2502490"/>
            <a:ext cx="914400" cy="914400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636B9B76-1A2A-4643-8111-E04A6B721B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81150" y="2514600"/>
            <a:ext cx="914400" cy="914400"/>
          </a:xfrm>
          <a:prstGeom prst="rect">
            <a:avLst/>
          </a:prstGeom>
        </p:spPr>
      </p:pic>
      <p:pic>
        <p:nvPicPr>
          <p:cNvPr id="26" name="Graphic 25" descr="Woman">
            <a:extLst>
              <a:ext uri="{FF2B5EF4-FFF2-40B4-BE49-F238E27FC236}">
                <a16:creationId xmlns:a16="http://schemas.microsoft.com/office/drawing/2014/main" id="{8FB48D3B-0830-44DF-BCF5-5C82BBB301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8350" y="1562100"/>
            <a:ext cx="914400" cy="914400"/>
          </a:xfrm>
          <a:prstGeom prst="rect">
            <a:avLst/>
          </a:prstGeom>
        </p:spPr>
      </p:pic>
      <p:pic>
        <p:nvPicPr>
          <p:cNvPr id="27" name="Graphic 26" descr="Woman">
            <a:extLst>
              <a:ext uri="{FF2B5EF4-FFF2-40B4-BE49-F238E27FC236}">
                <a16:creationId xmlns:a16="http://schemas.microsoft.com/office/drawing/2014/main" id="{5FCBA0B2-8E09-448F-BFAD-FAF242872F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38350" y="2502490"/>
            <a:ext cx="914400" cy="914400"/>
          </a:xfrm>
          <a:prstGeom prst="rect">
            <a:avLst/>
          </a:prstGeom>
        </p:spPr>
      </p:pic>
      <p:pic>
        <p:nvPicPr>
          <p:cNvPr id="5122" name="Picture 2" descr="Image result for google">
            <a:extLst>
              <a:ext uri="{FF2B5EF4-FFF2-40B4-BE49-F238E27FC236}">
                <a16:creationId xmlns:a16="http://schemas.microsoft.com/office/drawing/2014/main" id="{C4B9260D-2485-4F1C-96DF-D33D439F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77" y="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ebay">
            <a:extLst>
              <a:ext uri="{FF2B5EF4-FFF2-40B4-BE49-F238E27FC236}">
                <a16:creationId xmlns:a16="http://schemas.microsoft.com/office/drawing/2014/main" id="{D90490F0-C49F-4B95-8BF3-4DCCA885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77" y="3523433"/>
            <a:ext cx="2519362" cy="10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A6C1F159-4DFB-4E1A-AD5C-720B4C118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3990187"/>
                <a:ext cx="4290489" cy="1482333"/>
              </a:xfrm>
            </p:spPr>
            <p:txBody>
              <a:bodyPr>
                <a:noAutofit/>
              </a:bodyPr>
              <a:lstStyle/>
              <a:p>
                <a:pPr>
                  <a:buSzPct val="84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𝐸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/>
              </a:p>
              <a:p>
                <a:pPr>
                  <a:buSzPct val="84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⊆2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A6C1F159-4DFB-4E1A-AD5C-720B4C118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3990187"/>
                <a:ext cx="4290489" cy="1482333"/>
              </a:xfr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EFCB905-78EA-4B87-A171-CF81C3A7CED1}"/>
                  </a:ext>
                </a:extLst>
              </p:cNvPr>
              <p:cNvSpPr/>
              <p:nvPr/>
            </p:nvSpPr>
            <p:spPr>
              <a:xfrm>
                <a:off x="7040427" y="4789755"/>
                <a:ext cx="4802981" cy="11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EFCB905-78EA-4B87-A171-CF81C3A7C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27" y="4789755"/>
                <a:ext cx="4802981" cy="11996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0" name="Picture 10" descr="Image result for loudspeaker icon">
            <a:extLst>
              <a:ext uri="{FF2B5EF4-FFF2-40B4-BE49-F238E27FC236}">
                <a16:creationId xmlns:a16="http://schemas.microsoft.com/office/drawing/2014/main" id="{F7321A30-F1BC-402A-A03A-2C010582C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83369" y="1585097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4E3C4B5-70CF-4CDB-BB2A-5B96D9CAB3DF}"/>
                  </a:ext>
                </a:extLst>
              </p:cNvPr>
              <p:cNvSpPr/>
              <p:nvPr/>
            </p:nvSpPr>
            <p:spPr>
              <a:xfrm>
                <a:off x="4241614" y="3456725"/>
                <a:ext cx="3918189" cy="800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charset="0"/>
                        </a:rPr>
                        <m:t>arg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>
                                  <a:latin typeface="Cambria Math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charset="0"/>
                                </a:rPr>
                                <m:t>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4E3C4B5-70CF-4CDB-BB2A-5B96D9CAB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614" y="3456725"/>
                <a:ext cx="3918189" cy="8000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2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F6A8EDF5-4CE5-48CD-A420-AC8A97DA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482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Objective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BA08A-2AA6-4B87-A2E1-CBA9F22F0BF3}"/>
              </a:ext>
            </a:extLst>
          </p:cNvPr>
          <p:cNvSpPr/>
          <p:nvPr/>
        </p:nvSpPr>
        <p:spPr>
          <a:xfrm>
            <a:off x="2987039" y="4765577"/>
            <a:ext cx="5962839" cy="1454727"/>
          </a:xfrm>
          <a:prstGeom prst="ellipse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E5E4FB9B-EDE1-4D9D-87C5-2AEC2FD095FC}"/>
              </a:ext>
            </a:extLst>
          </p:cNvPr>
          <p:cNvSpPr/>
          <p:nvPr/>
        </p:nvSpPr>
        <p:spPr>
          <a:xfrm>
            <a:off x="1752056" y="1670127"/>
            <a:ext cx="8316686" cy="23976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6CDB05-766B-48F4-9BCF-F7AD25439A7F}"/>
                  </a:ext>
                </a:extLst>
              </p:cNvPr>
              <p:cNvSpPr txBox="1"/>
              <p:nvPr/>
            </p:nvSpPr>
            <p:spPr>
              <a:xfrm>
                <a:off x="1891394" y="1673815"/>
                <a:ext cx="8177348" cy="2393989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4000"/>
                </a:pPr>
                <a:r>
                  <a:rPr lang="en-US" sz="2800" i="1" dirty="0"/>
                  <a:t>Submodular maximization under cardinality constraint</a:t>
                </a:r>
                <a:endParaRPr lang="en-US" sz="2800" dirty="0">
                  <a:latin typeface="Cambria Math" charset="0"/>
                </a:endParaRPr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4000"/>
                </a:pPr>
                <a14:m>
                  <m:oMath xmlns:m="http://schemas.openxmlformats.org/officeDocument/2006/math">
                    <m:r>
                      <a:rPr lang="en-US" sz="2800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submodular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0070C0"/>
                    </a:solidFill>
                  </a:rPr>
                  <a:t>monotone</a:t>
                </a:r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∅</m:t>
                        </m:r>
                      </m:e>
                    </m:d>
                    <m:r>
                      <a: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=</m:t>
                    </m:r>
                    <m:r>
                      <a:rPr lang="en-US" sz="28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0</m:t>
                    </m:r>
                  </m:oMath>
                </a14:m>
                <a:endParaRPr lang="en-US" sz="2800" dirty="0"/>
              </a:p>
              <a:p>
                <a:pPr defTabSz="4572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4000"/>
                </a:pPr>
                <a:r>
                  <a:rPr lang="en-US" sz="2800" dirty="0"/>
                  <a:t>Extract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small</a:t>
                </a:r>
                <a:r>
                  <a:rPr lang="en-US" sz="2800" dirty="0"/>
                  <a:t> representative subset out of a big dataset</a:t>
                </a:r>
                <a:endParaRPr lang="en-US" sz="280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charset="0"/>
                        </a:rPr>
                        <m:t>arg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>
                                  <a:latin typeface="Cambria Math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6CDB05-766B-48F4-9BCF-F7AD25439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94" y="1673815"/>
                <a:ext cx="8177348" cy="2393989"/>
              </a:xfrm>
              <a:prstGeom prst="rect">
                <a:avLst/>
              </a:prstGeom>
              <a:blipFill>
                <a:blip r:embed="rId2"/>
                <a:stretch>
                  <a:fillRect l="-1490" t="-2551" r="-745"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114EB9A6-B8EB-4BB1-AD38-EE37D08C1E69}"/>
              </a:ext>
            </a:extLst>
          </p:cNvPr>
          <p:cNvSpPr/>
          <p:nvPr/>
        </p:nvSpPr>
        <p:spPr>
          <a:xfrm>
            <a:off x="2400822" y="4192684"/>
            <a:ext cx="6895055" cy="239398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Solving this problem exactly is NP-hard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1600</Words>
  <Application>Microsoft Office PowerPoint</Application>
  <PresentationFormat>Widescreen</PresentationFormat>
  <Paragraphs>312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Wingdings</vt:lpstr>
      <vt:lpstr>Office Theme</vt:lpstr>
      <vt:lpstr>Adversarially Robust Submodular Maximization under Knapsack Constraints</vt:lpstr>
      <vt:lpstr>Submodular Functions</vt:lpstr>
      <vt:lpstr>Submodular Functions</vt:lpstr>
      <vt:lpstr>Applications of Submodular Functions</vt:lpstr>
      <vt:lpstr>Clustering</vt:lpstr>
      <vt:lpstr>Clustering</vt:lpstr>
      <vt:lpstr>Coverage</vt:lpstr>
      <vt:lpstr>Viral Marketing</vt:lpstr>
      <vt:lpstr>First Objective</vt:lpstr>
      <vt:lpstr>Greedy [Nemhauser, Wolsey, Fisher, ‘78] </vt:lpstr>
      <vt:lpstr>Greedy [Nemhauser, Wolsey, Fisher, ‘78] </vt:lpstr>
      <vt:lpstr>PowerPoint Presentation</vt:lpstr>
      <vt:lpstr>PowerPoint Presentation</vt:lpstr>
      <vt:lpstr>Thresholding [Badanidiyuru, Mirzasoleiman, Karbasi, Krause, ‘14] </vt:lpstr>
      <vt:lpstr>Thresholding [Badanidiyuru, Mirzasoleiman, Karbasi, Krause, ‘14] </vt:lpstr>
      <vt:lpstr>Thresholding [Badanidiyuru, Mirzasoleiman, Karbasi, Krause, ‘14] </vt:lpstr>
      <vt:lpstr>Thresholding [Badanidiyuru, Mirzasoleiman, Karbasi, Krause, ‘14] </vt:lpstr>
      <vt:lpstr>Thresholding [Badanidiyuru, Mirzasoleiman, Karbasi, Krause, ‘14] </vt:lpstr>
      <vt:lpstr>Second Objective</vt:lpstr>
      <vt:lpstr>Thresholding in Review</vt:lpstr>
      <vt:lpstr>Knapsack Optimization</vt:lpstr>
      <vt:lpstr>Knapsack Optimization</vt:lpstr>
      <vt:lpstr>Knapsack Optimization</vt:lpstr>
      <vt:lpstr>Adversarial Robust Submodular Optimization</vt:lpstr>
      <vt:lpstr>Adversarial Robust Submodular Optimization</vt:lpstr>
      <vt:lpstr>Adversarial Robust Submodular Optimization</vt:lpstr>
      <vt:lpstr>Adversarial Robust Submodular Optimization</vt:lpstr>
      <vt:lpstr>Adversarial Robust Submodular Optimization</vt:lpstr>
      <vt:lpstr>Adversarial Robust Submodular Optimization</vt:lpstr>
      <vt:lpstr>Adversarial Robust Submodular Optimization</vt:lpstr>
      <vt:lpstr>Adversarial Robust Submodular Optimization</vt:lpstr>
      <vt:lpstr>Results</vt:lpstr>
      <vt:lpstr>Approach</vt:lpstr>
      <vt:lpstr>Partitions and Buckets Data Structure [Bogunovic, Mitrovic, Scarlett, and Cevher ‘17]</vt:lpstr>
      <vt:lpstr>Partitions and Buckets Data Structure [Bogunovic, Mitrovic, Scarlett, and Cevher ‘17]</vt:lpstr>
      <vt:lpstr>Partitions and Buckets Data Structure [Bogunovic, Mitrovic, Scarlett, and Cevher ‘17]</vt:lpstr>
      <vt:lpstr>Partitions and Buckets Data Structure [Bogunovic, Mitrovic, Scarlett, and Cevher ‘17]</vt:lpstr>
      <vt:lpstr>Partitions and Buckets Data Structure [Bogunovic, Mitrovic, Scarlett, and Cevher ‘17]</vt:lpstr>
      <vt:lpstr>Towards Knapsack Constraints</vt:lpstr>
      <vt:lpstr>Towards Knapsack Constraints</vt:lpstr>
      <vt:lpstr>Towards Knapsack Constraints</vt:lpstr>
      <vt:lpstr>Towards Knapsack Constraints</vt:lpstr>
      <vt:lpstr>ARMSM: Multiple Knapsacks</vt:lpstr>
      <vt:lpstr>Normalization</vt:lpstr>
      <vt:lpstr>ARMSM: Multiple Knapsacks</vt:lpstr>
      <vt:lpstr>Distributed Algorithm</vt:lpstr>
      <vt:lpstr>Results</vt:lpstr>
      <vt:lpstr>Empirical Evaluations</vt:lpstr>
      <vt:lpstr>Empirical Evaluations</vt:lpstr>
      <vt:lpstr>Empirical Evaluations</vt:lpstr>
      <vt:lpstr>Related Questions?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Adversarially Robust Submodular Maximization under Knapsack Constraints</dc:title>
  <dc:creator>samson</dc:creator>
  <cp:lastModifiedBy>samson</cp:lastModifiedBy>
  <cp:revision>58</cp:revision>
  <dcterms:created xsi:type="dcterms:W3CDTF">2019-03-20T00:45:56Z</dcterms:created>
  <dcterms:modified xsi:type="dcterms:W3CDTF">2019-06-06T20:24:47Z</dcterms:modified>
</cp:coreProperties>
</file>