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627" r:id="rId2"/>
    <p:sldId id="635" r:id="rId3"/>
    <p:sldId id="636" r:id="rId4"/>
    <p:sldId id="638" r:id="rId5"/>
    <p:sldId id="639" r:id="rId6"/>
    <p:sldId id="626" r:id="rId7"/>
    <p:sldId id="264" r:id="rId8"/>
    <p:sldId id="623" r:id="rId9"/>
    <p:sldId id="500" r:id="rId10"/>
    <p:sldId id="504" r:id="rId11"/>
    <p:sldId id="575" r:id="rId12"/>
    <p:sldId id="493" r:id="rId13"/>
    <p:sldId id="495" r:id="rId14"/>
    <p:sldId id="496" r:id="rId15"/>
    <p:sldId id="497" r:id="rId16"/>
    <p:sldId id="498" r:id="rId17"/>
    <p:sldId id="499" r:id="rId18"/>
    <p:sldId id="577" r:id="rId19"/>
    <p:sldId id="579" r:id="rId20"/>
    <p:sldId id="578" r:id="rId21"/>
    <p:sldId id="574" r:id="rId22"/>
    <p:sldId id="580" r:id="rId23"/>
    <p:sldId id="494" r:id="rId24"/>
    <p:sldId id="296" r:id="rId25"/>
    <p:sldId id="297" r:id="rId26"/>
    <p:sldId id="298" r:id="rId27"/>
    <p:sldId id="581" r:id="rId28"/>
    <p:sldId id="582" r:id="rId29"/>
    <p:sldId id="583" r:id="rId30"/>
    <p:sldId id="571" r:id="rId31"/>
    <p:sldId id="501" r:id="rId32"/>
    <p:sldId id="503" r:id="rId33"/>
    <p:sldId id="502" r:id="rId34"/>
    <p:sldId id="584" r:id="rId35"/>
    <p:sldId id="586" r:id="rId36"/>
    <p:sldId id="587" r:id="rId37"/>
    <p:sldId id="589" r:id="rId38"/>
    <p:sldId id="590" r:id="rId39"/>
    <p:sldId id="591" r:id="rId40"/>
    <p:sldId id="592" r:id="rId41"/>
    <p:sldId id="594" r:id="rId42"/>
    <p:sldId id="595" r:id="rId43"/>
    <p:sldId id="596" r:id="rId44"/>
    <p:sldId id="597" r:id="rId45"/>
    <p:sldId id="599" r:id="rId46"/>
    <p:sldId id="629" r:id="rId47"/>
    <p:sldId id="630" r:id="rId48"/>
    <p:sldId id="628" r:id="rId49"/>
    <p:sldId id="600" r:id="rId50"/>
    <p:sldId id="601" r:id="rId51"/>
    <p:sldId id="602" r:id="rId52"/>
    <p:sldId id="631" r:id="rId53"/>
    <p:sldId id="632" r:id="rId54"/>
    <p:sldId id="603" r:id="rId55"/>
    <p:sldId id="605" r:id="rId56"/>
    <p:sldId id="604" r:id="rId57"/>
    <p:sldId id="606" r:id="rId58"/>
    <p:sldId id="607" r:id="rId59"/>
    <p:sldId id="619" r:id="rId60"/>
    <p:sldId id="609" r:id="rId61"/>
    <p:sldId id="608" r:id="rId62"/>
    <p:sldId id="611" r:id="rId63"/>
    <p:sldId id="612" r:id="rId64"/>
    <p:sldId id="622" r:id="rId65"/>
    <p:sldId id="614" r:id="rId66"/>
    <p:sldId id="620" r:id="rId67"/>
    <p:sldId id="621" r:id="rId68"/>
    <p:sldId id="613" r:id="rId69"/>
    <p:sldId id="640" r:id="rId70"/>
    <p:sldId id="615" r:id="rId71"/>
    <p:sldId id="616" r:id="rId72"/>
    <p:sldId id="624" r:id="rId73"/>
    <p:sldId id="491" r:id="rId74"/>
    <p:sldId id="300" r:id="rId75"/>
    <p:sldId id="265" r:id="rId76"/>
    <p:sldId id="294" r:id="rId77"/>
    <p:sldId id="266" r:id="rId78"/>
    <p:sldId id="267" r:id="rId79"/>
    <p:sldId id="492" r:id="rId80"/>
    <p:sldId id="585" r:id="rId81"/>
    <p:sldId id="268" r:id="rId82"/>
    <p:sldId id="269" r:id="rId83"/>
    <p:sldId id="270" r:id="rId84"/>
    <p:sldId id="271" r:id="rId85"/>
    <p:sldId id="273" r:id="rId86"/>
    <p:sldId id="63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85" d="100"/>
          <a:sy n="85"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61719-663A-4541-A026-ADA538431413}"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3DCEF-81FA-46AE-89FA-1273428689BA}" type="slidenum">
              <a:rPr lang="en-US" smtClean="0"/>
              <a:t>‹#›</a:t>
            </a:fld>
            <a:endParaRPr lang="en-US"/>
          </a:p>
        </p:txBody>
      </p:sp>
    </p:spTree>
    <p:extLst>
      <p:ext uri="{BB962C8B-B14F-4D97-AF65-F5344CB8AC3E}">
        <p14:creationId xmlns:p14="http://schemas.microsoft.com/office/powerpoint/2010/main" val="198981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38607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357714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27</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3</a:t>
            </a:fld>
            <a:endParaRPr lang="en-US"/>
          </a:p>
        </p:txBody>
      </p:sp>
    </p:spTree>
    <p:extLst>
      <p:ext uri="{BB962C8B-B14F-4D97-AF65-F5344CB8AC3E}">
        <p14:creationId xmlns:p14="http://schemas.microsoft.com/office/powerpoint/2010/main" val="234347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28</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29</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62</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63</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64</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65</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66</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67</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68</a:t>
            </a:fld>
            <a:endParaRPr lang="en-US"/>
          </a:p>
        </p:txBody>
      </p:sp>
    </p:spTree>
    <p:extLst>
      <p:ext uri="{BB962C8B-B14F-4D97-AF65-F5344CB8AC3E}">
        <p14:creationId xmlns:p14="http://schemas.microsoft.com/office/powerpoint/2010/main" val="4074100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69</a:t>
            </a:fld>
            <a:endParaRPr lang="en-US"/>
          </a:p>
        </p:txBody>
      </p:sp>
    </p:spTree>
    <p:extLst>
      <p:ext uri="{BB962C8B-B14F-4D97-AF65-F5344CB8AC3E}">
        <p14:creationId xmlns:p14="http://schemas.microsoft.com/office/powerpoint/2010/main" val="113384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4</a:t>
            </a:fld>
            <a:endParaRPr lang="en-US"/>
          </a:p>
        </p:txBody>
      </p:sp>
    </p:spTree>
    <p:extLst>
      <p:ext uri="{BB962C8B-B14F-4D97-AF65-F5344CB8AC3E}">
        <p14:creationId xmlns:p14="http://schemas.microsoft.com/office/powerpoint/2010/main" val="87408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70</a:t>
            </a:fld>
            <a:endParaRPr lang="en-US"/>
          </a:p>
        </p:txBody>
      </p:sp>
    </p:spTree>
    <p:extLst>
      <p:ext uri="{BB962C8B-B14F-4D97-AF65-F5344CB8AC3E}">
        <p14:creationId xmlns:p14="http://schemas.microsoft.com/office/powerpoint/2010/main" val="590735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71</a:t>
            </a:fld>
            <a:endParaRPr lang="en-US"/>
          </a:p>
        </p:txBody>
      </p:sp>
    </p:spTree>
    <p:extLst>
      <p:ext uri="{BB962C8B-B14F-4D97-AF65-F5344CB8AC3E}">
        <p14:creationId xmlns:p14="http://schemas.microsoft.com/office/powerpoint/2010/main" val="17521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73</a:t>
            </a:fld>
            <a:endParaRPr lang="en-US"/>
          </a:p>
        </p:txBody>
      </p:sp>
    </p:spTree>
    <p:extLst>
      <p:ext uri="{BB962C8B-B14F-4D97-AF65-F5344CB8AC3E}">
        <p14:creationId xmlns:p14="http://schemas.microsoft.com/office/powerpoint/2010/main" val="380279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5</a:t>
            </a:fld>
            <a:endParaRPr lang="en-US"/>
          </a:p>
        </p:txBody>
      </p:sp>
    </p:spTree>
    <p:extLst>
      <p:ext uri="{BB962C8B-B14F-4D97-AF65-F5344CB8AC3E}">
        <p14:creationId xmlns:p14="http://schemas.microsoft.com/office/powerpoint/2010/main" val="400346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6</a:t>
            </a:fld>
            <a:endParaRPr lang="en-US"/>
          </a:p>
        </p:txBody>
      </p:sp>
    </p:spTree>
    <p:extLst>
      <p:ext uri="{BB962C8B-B14F-4D97-AF65-F5344CB8AC3E}">
        <p14:creationId xmlns:p14="http://schemas.microsoft.com/office/powerpoint/2010/main" val="224169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19414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79C4-50CB-4415-A06E-F56C66B8E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29CAF-50C2-4522-A443-77FAF22A7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4912F-95B9-4BF1-BB0D-E646A918AAD6}"/>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A9F1CFFA-F76B-4CE6-BAA9-D09790A2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45663-DF0F-4BFA-9CE1-E20F8DECBD53}"/>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189151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7908-D57E-4ACD-A757-6E566F3B4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E5654-D5ED-4DD1-90BF-5D32308D27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56532-D63A-4222-A5F3-ADA0C3892CAE}"/>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11417D01-C833-4322-B0D2-15815903A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75C8C-AAC3-455F-97DF-1C1E3629EDE7}"/>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196500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5342B-A7AB-4553-8F63-DC15D1E51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DB918-55B7-4518-A86D-928CE5FA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D2333-3A18-462B-8996-E67E0F3E2187}"/>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2BABA2A5-D511-47EF-BE0A-662A2FE11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5D230-5CA9-4325-8ADA-9737C9BF4508}"/>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345918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CC7F-D0D6-403A-B23A-AB038208D3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12120-9F64-449B-861F-BBD40953F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6A80F-A0E5-49B3-980D-AEEE17B5034B}"/>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FEF0D85C-01C9-4C48-8395-80F201F65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FF4BB-582A-4BF3-AF03-0BA69D433A2C}"/>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354557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9301-F3E3-465A-83DA-342E9E9764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340012-23B3-4DEF-B705-A32E8F94F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0DB885-DD95-4830-88C1-E0B5D5B1CC1F}"/>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D4A3BE06-C11A-4303-B8DE-10FBF9DF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61670-5E19-4D10-BBF2-38BB7FEAEC99}"/>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97619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70EA-0F01-4ED7-BDA4-FE653C631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D3C41-79B7-4A2B-AEED-5A24AF0E1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D53B4A-5081-4F52-82B8-739A8215A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7DBC9-756C-44A4-B679-261A4AA2D3E4}"/>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6" name="Footer Placeholder 5">
            <a:extLst>
              <a:ext uri="{FF2B5EF4-FFF2-40B4-BE49-F238E27FC236}">
                <a16:creationId xmlns:a16="http://schemas.microsoft.com/office/drawing/2014/main" id="{9208CFFC-47D9-4E27-9988-D2CBC85BC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1A85C-F4E8-47E5-BD0E-CF4A1DE602B6}"/>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236403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42F8-90DE-4DEF-9D9B-5046617BB9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EA4461-D85B-4F7B-BA90-3CB242494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7F249-A576-4363-9867-CF325FC9E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B41B0-30B1-4AFC-A3BA-955B9A7FF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3E21A-4F83-407A-A1E2-EB04FF1C0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C96D5-0964-426F-9F32-AFA7ADB37949}"/>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8" name="Footer Placeholder 7">
            <a:extLst>
              <a:ext uri="{FF2B5EF4-FFF2-40B4-BE49-F238E27FC236}">
                <a16:creationId xmlns:a16="http://schemas.microsoft.com/office/drawing/2014/main" id="{58F52207-63AD-4BB3-9AE9-03AA1FDEC7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834C45-6688-4A62-BE23-CBED70BAD8CB}"/>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211549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C09C-4275-4B94-BBD9-FF306F670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227FD-5224-4B7C-8D47-0B117A045CE3}"/>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4" name="Footer Placeholder 3">
            <a:extLst>
              <a:ext uri="{FF2B5EF4-FFF2-40B4-BE49-F238E27FC236}">
                <a16:creationId xmlns:a16="http://schemas.microsoft.com/office/drawing/2014/main" id="{70AC8865-9E39-40A1-A16E-898F69CF0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AE1AE1-C922-48C5-B93A-306EBDE22457}"/>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194929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79343-8E43-4A51-AD06-8B59FDCFFC31}"/>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3" name="Footer Placeholder 2">
            <a:extLst>
              <a:ext uri="{FF2B5EF4-FFF2-40B4-BE49-F238E27FC236}">
                <a16:creationId xmlns:a16="http://schemas.microsoft.com/office/drawing/2014/main" id="{630D5E83-658A-4E58-B6E0-3065180B2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30ABA-3640-42F2-B44C-5EC76AF20FA4}"/>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236603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3AE-6CE5-4C26-B3BB-C8EEF5DA5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D4C087-0DD7-497B-A796-A01DD07F00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F06DF9-A045-432C-A919-7745E64BF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7476A-3CD2-492B-8AEA-D5BC37332388}"/>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6" name="Footer Placeholder 5">
            <a:extLst>
              <a:ext uri="{FF2B5EF4-FFF2-40B4-BE49-F238E27FC236}">
                <a16:creationId xmlns:a16="http://schemas.microsoft.com/office/drawing/2014/main" id="{E667C4FB-EA28-4B9F-B959-A196C0778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B5823-4A0E-45D2-BA3A-9E20676092C2}"/>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345016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A0DA-396B-4353-9017-930873672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DF0A2-9950-41E5-949E-1F9A397C2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AC18EF-23E6-4473-A26D-45614FB58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A202B-EEB1-43D9-9A6F-60D7B6844C00}"/>
              </a:ext>
            </a:extLst>
          </p:cNvPr>
          <p:cNvSpPr>
            <a:spLocks noGrp="1"/>
          </p:cNvSpPr>
          <p:nvPr>
            <p:ph type="dt" sz="half" idx="10"/>
          </p:nvPr>
        </p:nvSpPr>
        <p:spPr/>
        <p:txBody>
          <a:bodyPr/>
          <a:lstStyle/>
          <a:p>
            <a:fld id="{4E27586B-BB9F-4890-B30F-713A76FE3419}" type="datetimeFigureOut">
              <a:rPr lang="en-US" smtClean="0"/>
              <a:t>4/18/2022</a:t>
            </a:fld>
            <a:endParaRPr lang="en-US"/>
          </a:p>
        </p:txBody>
      </p:sp>
      <p:sp>
        <p:nvSpPr>
          <p:cNvPr id="6" name="Footer Placeholder 5">
            <a:extLst>
              <a:ext uri="{FF2B5EF4-FFF2-40B4-BE49-F238E27FC236}">
                <a16:creationId xmlns:a16="http://schemas.microsoft.com/office/drawing/2014/main" id="{DB34B440-4B06-49C0-912B-B50D804A6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307B4-6B6B-4838-833D-A13392DCF6E7}"/>
              </a:ext>
            </a:extLst>
          </p:cNvPr>
          <p:cNvSpPr>
            <a:spLocks noGrp="1"/>
          </p:cNvSpPr>
          <p:nvPr>
            <p:ph type="sldNum" sz="quarter" idx="12"/>
          </p:nvPr>
        </p:nvSpPr>
        <p:spPr/>
        <p:txBody>
          <a:bodyPr/>
          <a:lstStyle/>
          <a:p>
            <a:fld id="{8F277531-F4BC-4929-B833-B06E4583F9E0}" type="slidenum">
              <a:rPr lang="en-US" smtClean="0"/>
              <a:t>‹#›</a:t>
            </a:fld>
            <a:endParaRPr lang="en-US"/>
          </a:p>
        </p:txBody>
      </p:sp>
    </p:spTree>
    <p:extLst>
      <p:ext uri="{BB962C8B-B14F-4D97-AF65-F5344CB8AC3E}">
        <p14:creationId xmlns:p14="http://schemas.microsoft.com/office/powerpoint/2010/main" val="191990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4893A-9246-4065-9B0E-6AE6BD53A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7392C-0FF8-402E-9B0B-9EA327632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543A2-B109-4C4C-A086-5B00AAC22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7586B-BB9F-4890-B30F-713A76FE3419}" type="datetimeFigureOut">
              <a:rPr lang="en-US" smtClean="0"/>
              <a:t>4/18/2022</a:t>
            </a:fld>
            <a:endParaRPr lang="en-US"/>
          </a:p>
        </p:txBody>
      </p:sp>
      <p:sp>
        <p:nvSpPr>
          <p:cNvPr id="5" name="Footer Placeholder 4">
            <a:extLst>
              <a:ext uri="{FF2B5EF4-FFF2-40B4-BE49-F238E27FC236}">
                <a16:creationId xmlns:a16="http://schemas.microsoft.com/office/drawing/2014/main" id="{D6BCE5CA-238B-4940-90B8-0ED68CCED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49EB8E-B8C8-4EBC-A819-422699434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77531-F4BC-4929-B833-B06E4583F9E0}" type="slidenum">
              <a:rPr lang="en-US" smtClean="0"/>
              <a:t>‹#›</a:t>
            </a:fld>
            <a:endParaRPr lang="en-US"/>
          </a:p>
        </p:txBody>
      </p:sp>
    </p:spTree>
    <p:extLst>
      <p:ext uri="{BB962C8B-B14F-4D97-AF65-F5344CB8AC3E}">
        <p14:creationId xmlns:p14="http://schemas.microsoft.com/office/powerpoint/2010/main" val="321115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5.png"/><Relationship Id="rId7" Type="http://schemas.openxmlformats.org/officeDocument/2006/relationships/image" Target="../media/image581.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8" Type="http://schemas.openxmlformats.org/officeDocument/2006/relationships/image" Target="../media/image581.png"/><Relationship Id="rId3" Type="http://schemas.openxmlformats.org/officeDocument/2006/relationships/image" Target="../media/image45.png"/><Relationship Id="rId7" Type="http://schemas.openxmlformats.org/officeDocument/2006/relationships/image" Target="../media/image57.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1.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5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55.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40.png"/><Relationship Id="rId7" Type="http://schemas.openxmlformats.org/officeDocument/2006/relationships/image" Target="../media/image781.png"/><Relationship Id="rId2" Type="http://schemas.openxmlformats.org/officeDocument/2006/relationships/image" Target="../media/image730.png"/><Relationship Id="rId1" Type="http://schemas.openxmlformats.org/officeDocument/2006/relationships/slideLayout" Target="../slideLayouts/slideLayout2.xml"/><Relationship Id="rId6" Type="http://schemas.openxmlformats.org/officeDocument/2006/relationships/image" Target="../media/image771.png"/><Relationship Id="rId11" Type="http://schemas.openxmlformats.org/officeDocument/2006/relationships/image" Target="../media/image85.png"/><Relationship Id="rId5" Type="http://schemas.openxmlformats.org/officeDocument/2006/relationships/image" Target="../media/image760.png"/><Relationship Id="rId10" Type="http://schemas.openxmlformats.org/officeDocument/2006/relationships/image" Target="../media/image84.png"/><Relationship Id="rId4" Type="http://schemas.openxmlformats.org/officeDocument/2006/relationships/image" Target="../media/image750.png"/><Relationship Id="rId9" Type="http://schemas.openxmlformats.org/officeDocument/2006/relationships/image" Target="../media/image83.png"/></Relationships>
</file>

<file path=ppt/slides/_rels/slide5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30.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6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6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20.png"/><Relationship Id="rId5" Type="http://schemas.openxmlformats.org/officeDocument/2006/relationships/image" Target="../media/image94.png"/><Relationship Id="rId4" Type="http://schemas.openxmlformats.org/officeDocument/2006/relationships/image" Target="../media/image93.png"/></Relationships>
</file>

<file path=ppt/slides/_rels/slide66.xml.rels><?xml version="1.0" encoding="UTF-8" standalone="yes"?>
<Relationships xmlns="http://schemas.openxmlformats.org/package/2006/relationships"><Relationship Id="rId3" Type="http://schemas.openxmlformats.org/officeDocument/2006/relationships/image" Target="../media/image9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40.png"/></Relationships>
</file>

<file path=ppt/slides/_rels/slide67.xml.rels><?xml version="1.0" encoding="UTF-8" standalone="yes"?>
<Relationships xmlns="http://schemas.openxmlformats.org/package/2006/relationships"><Relationship Id="rId3" Type="http://schemas.openxmlformats.org/officeDocument/2006/relationships/image" Target="../media/image94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9.gi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50.png"/></Relationships>
</file>

<file path=ppt/slides/_rels/slide71.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2"/>
          <a:stretch>
            <a:fillRect/>
          </a:stretch>
        </p:blipFill>
        <p:spPr>
          <a:xfrm>
            <a:off x="2092742" y="3779891"/>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3039661" y="4081562"/>
            <a:ext cx="5882879" cy="2246769"/>
          </a:xfrm>
          <a:prstGeom prst="rect">
            <a:avLst/>
          </a:prstGeom>
          <a:noFill/>
        </p:spPr>
        <p:txBody>
          <a:bodyPr wrap="square" rtlCol="0">
            <a:spAutoFit/>
          </a:bodyPr>
          <a:lstStyle/>
          <a:p>
            <a:pPr algn="ctr"/>
            <a:r>
              <a:rPr lang="en-US" sz="2800" dirty="0"/>
              <a:t>Samson Zhou</a:t>
            </a:r>
          </a:p>
          <a:p>
            <a:pPr algn="ctr"/>
            <a:endParaRPr lang="en-US" sz="2800" dirty="0"/>
          </a:p>
          <a:p>
            <a:pPr algn="ctr"/>
            <a:endParaRPr lang="en-US" sz="2800" dirty="0"/>
          </a:p>
          <a:p>
            <a:pPr algn="ctr"/>
            <a:r>
              <a:rPr lang="en-US" sz="2800" dirty="0"/>
              <a:t>(Based on work joint with David P. Woodruff)</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049" y="3889511"/>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64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 </a:t>
                </a:r>
                <a:r>
                  <a:rPr lang="en-US" dirty="0">
                    <a:solidFill>
                      <a:srgbClr val="00B050"/>
                    </a:solidFill>
                  </a:rPr>
                  <a:t>Statista</a:t>
                </a:r>
                <a:r>
                  <a:rPr lang="en-US" dirty="0"/>
                  <a:t>: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a:t>
                </a:r>
                <a14:m>
                  <m:oMath xmlns:m="http://schemas.openxmlformats.org/officeDocument/2006/math">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8</m:t>
                        </m:r>
                      </m:sup>
                    </m:sSup>
                  </m:oMath>
                </a14:m>
                <a:r>
                  <a:rPr lang="en-US" dirty="0"/>
                  <a:t> e-mails sent per day</a:t>
                </a:r>
              </a:p>
              <a:p>
                <a:pPr marL="457200" indent="-457200">
                  <a:buFont typeface="Wingdings" panose="05000000000000000000" pitchFamily="2" charset="2"/>
                  <a:buChar char="v"/>
                </a:pPr>
                <a:r>
                  <a:rPr lang="en-US" dirty="0"/>
                  <a:t> </a:t>
                </a:r>
                <a:r>
                  <a:rPr lang="en-US" dirty="0">
                    <a:solidFill>
                      <a:srgbClr val="00B050"/>
                    </a:solidFill>
                  </a:rPr>
                  <a:t>Accuracy</a:t>
                </a:r>
                <a:r>
                  <a:rPr lang="en-US" dirty="0"/>
                  <a:t>: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Background</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Post-doc at Carnegie Mellon</a:t>
            </a:r>
          </a:p>
          <a:p>
            <a:pPr>
              <a:buFont typeface="Wingdings" panose="05000000000000000000" pitchFamily="2" charset="2"/>
              <a:buChar char="v"/>
            </a:pPr>
            <a:r>
              <a:rPr lang="en-US" dirty="0"/>
              <a:t> PhD in Computer Science from Purdue</a:t>
            </a:r>
          </a:p>
          <a:p>
            <a:pPr>
              <a:buFont typeface="Wingdings" panose="05000000000000000000" pitchFamily="2" charset="2"/>
              <a:buChar char="v"/>
            </a:pPr>
            <a:r>
              <a:rPr lang="en-US" dirty="0"/>
              <a:t> Bachelors in Math, Computer Science from MIT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Research areas</a:t>
            </a:r>
            <a:r>
              <a:rPr lang="en-US" dirty="0"/>
              <a:t>: Security and Privacy, Data Science, Sublinear Algorithms</a:t>
            </a:r>
          </a:p>
        </p:txBody>
      </p:sp>
      <p:pic>
        <p:nvPicPr>
          <p:cNvPr id="5" name="Picture 4">
            <a:extLst>
              <a:ext uri="{FF2B5EF4-FFF2-40B4-BE49-F238E27FC236}">
                <a16:creationId xmlns:a16="http://schemas.microsoft.com/office/drawing/2014/main" id="{A7D01384-A77A-43E3-8359-D37F055CC413}"/>
              </a:ext>
            </a:extLst>
          </p:cNvPr>
          <p:cNvPicPr>
            <a:picLocks noChangeAspect="1"/>
          </p:cNvPicPr>
          <p:nvPr/>
        </p:nvPicPr>
        <p:blipFill>
          <a:blip r:embed="rId3"/>
          <a:stretch>
            <a:fillRect/>
          </a:stretch>
        </p:blipFill>
        <p:spPr>
          <a:xfrm>
            <a:off x="9901001" y="2829632"/>
            <a:ext cx="1175409" cy="1640499"/>
          </a:xfrm>
          <a:prstGeom prst="rect">
            <a:avLst/>
          </a:prstGeom>
        </p:spPr>
      </p:pic>
    </p:spTree>
    <p:extLst>
      <p:ext uri="{BB962C8B-B14F-4D97-AF65-F5344CB8AC3E}">
        <p14:creationId xmlns:p14="http://schemas.microsoft.com/office/powerpoint/2010/main" val="238738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a:t>
                </a:r>
                <a:r>
                  <a:rPr lang="en-US" dirty="0">
                    <a:solidFill>
                      <a:srgbClr val="FF0000"/>
                    </a:solidFill>
                  </a:rPr>
                  <a:t>Zhou</a:t>
                </a:r>
                <a:r>
                  <a:rPr lang="en-US" dirty="0">
                    <a:solidFill>
                      <a:srgbClr val="00B0F0"/>
                    </a:solidFill>
                  </a:rPr>
                  <a:t>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a:t>
                </a:r>
                <a:r>
                  <a:rPr lang="en-US" dirty="0">
                    <a:solidFill>
                      <a:srgbClr val="FF0000"/>
                    </a:solidFill>
                  </a:rPr>
                  <a:t>Zhou</a:t>
                </a:r>
                <a:r>
                  <a:rPr lang="en-US" dirty="0">
                    <a:solidFill>
                      <a:srgbClr val="00B0F0"/>
                    </a:solidFill>
                  </a:rPr>
                  <a:t>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Recent Work on Security and Privacy</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394447" y="1547718"/>
            <a:ext cx="11403106" cy="4772399"/>
          </a:xfrm>
        </p:spPr>
        <p:txBody>
          <a:bodyPr>
            <a:normAutofit/>
          </a:bodyPr>
          <a:lstStyle/>
          <a:p>
            <a:r>
              <a:rPr lang="en-US" dirty="0"/>
              <a:t>Private Data Stream Analysis for Universal Symmetric Norm Estimation (FORC 2022)</a:t>
            </a:r>
          </a:p>
          <a:p>
            <a:r>
              <a:rPr lang="en-US" dirty="0"/>
              <a:t>On the Security of Proofs of Sequential Work in a Post-Quantum World (ITC 2021)</a:t>
            </a:r>
          </a:p>
          <a:p>
            <a:r>
              <a:rPr lang="en-US" dirty="0"/>
              <a:t>Approximating Cumulative Pebbling Cost is Unique Games Hard (ITCS 2020)</a:t>
            </a:r>
          </a:p>
          <a:p>
            <a:r>
              <a:rPr lang="en-US" dirty="0"/>
              <a:t>Computationally Data-Independent Memory Hard Functions (ITCS 2020)</a:t>
            </a:r>
          </a:p>
          <a:p>
            <a:r>
              <a:rPr lang="en-US" dirty="0"/>
              <a:t>Data-Independent Memory Hard Functions: New Attacks and Stronger Constructions (CRYPTO 2019)</a:t>
            </a:r>
          </a:p>
          <a:p>
            <a:r>
              <a:rPr lang="en-US" dirty="0"/>
              <a:t>Bandwidth-Hard Functions: Reductions and Lower Bounds (CCS 2018)</a:t>
            </a:r>
          </a:p>
          <a:p>
            <a:r>
              <a:rPr lang="en-US" dirty="0"/>
              <a:t>On the Economics of Offline Password Cracking (Security and Privacy 2018)</a:t>
            </a:r>
          </a:p>
        </p:txBody>
      </p:sp>
    </p:spTree>
    <p:extLst>
      <p:ext uri="{BB962C8B-B14F-4D97-AF65-F5344CB8AC3E}">
        <p14:creationId xmlns:p14="http://schemas.microsoft.com/office/powerpoint/2010/main" val="1030866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1787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Frameworks</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1497440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394447" y="1547718"/>
            <a:ext cx="11403106" cy="5122023"/>
          </a:xfrm>
        </p:spPr>
        <p:txBody>
          <a:bodyPr>
            <a:normAutofit/>
          </a:bodyPr>
          <a:lstStyle/>
          <a:p>
            <a:r>
              <a:rPr lang="en-US" dirty="0"/>
              <a:t>Learning-Augmented k-means Clustering (ICLR 2022)</a:t>
            </a:r>
          </a:p>
          <a:p>
            <a:r>
              <a:rPr lang="en-US" dirty="0"/>
              <a:t>Fast Regression for Structured Inputs (ICLR 2022)</a:t>
            </a:r>
          </a:p>
          <a:p>
            <a:r>
              <a:rPr lang="en-US" dirty="0"/>
              <a:t>New Coresets for Projective Clustering and Applications (AISTATS 2022)</a:t>
            </a:r>
          </a:p>
          <a:p>
            <a:r>
              <a:rPr lang="en-US" dirty="0"/>
              <a:t>Dimensionality Reduction for Wasserstein Barycenter (</a:t>
            </a:r>
            <a:r>
              <a:rPr lang="en-US" dirty="0" err="1"/>
              <a:t>NeurIPS</a:t>
            </a:r>
            <a:r>
              <a:rPr lang="en-US" dirty="0"/>
              <a:t> 2021)</a:t>
            </a:r>
          </a:p>
          <a:p>
            <a:r>
              <a:rPr lang="en-US" dirty="0"/>
              <a:t>Learning a Latent Simplex in Input Sparsity Time (ICLR 2021) </a:t>
            </a:r>
          </a:p>
          <a:p>
            <a:r>
              <a:rPr lang="en-US" dirty="0"/>
              <a:t>Near Optimal Linear Algebra in the Online and Sliding Window Models (FOCS 2020)</a:t>
            </a:r>
          </a:p>
          <a:p>
            <a:r>
              <a:rPr lang="en-US" dirty="0"/>
              <a:t>Data-Independent Neural Pruning via Coresets (ICLR 2020)</a:t>
            </a:r>
          </a:p>
          <a:p>
            <a:r>
              <a:rPr lang="en-US" dirty="0" err="1"/>
              <a:t>Adversarially</a:t>
            </a:r>
            <a:r>
              <a:rPr lang="en-US" dirty="0"/>
              <a:t> Robust Submodular Maximization under Knapsack Constraints (KDD 2019)</a:t>
            </a:r>
          </a:p>
        </p:txBody>
      </p:sp>
      <p:sp>
        <p:nvSpPr>
          <p:cNvPr id="10" name="Title 1">
            <a:extLst>
              <a:ext uri="{FF2B5EF4-FFF2-40B4-BE49-F238E27FC236}">
                <a16:creationId xmlns:a16="http://schemas.microsoft.com/office/drawing/2014/main" id="{7ED97488-B314-40E3-99BA-181DF7601AE5}"/>
              </a:ext>
            </a:extLst>
          </p:cNvPr>
          <p:cNvSpPr>
            <a:spLocks noGrp="1"/>
          </p:cNvSpPr>
          <p:nvPr>
            <p:ph type="title"/>
          </p:nvPr>
        </p:nvSpPr>
        <p:spPr>
          <a:xfrm>
            <a:off x="838200" y="365125"/>
            <a:ext cx="10515600" cy="1325563"/>
          </a:xfrm>
        </p:spPr>
        <p:txBody>
          <a:bodyPr/>
          <a:lstStyle/>
          <a:p>
            <a:r>
              <a:rPr lang="en-US" dirty="0">
                <a:solidFill>
                  <a:srgbClr val="C00000"/>
                </a:solidFill>
              </a:rPr>
              <a:t>Recent Work on Data Science</a:t>
            </a:r>
            <a:endParaRPr lang="en-US" dirty="0"/>
          </a:p>
        </p:txBody>
      </p:sp>
    </p:spTree>
    <p:extLst>
      <p:ext uri="{BB962C8B-B14F-4D97-AF65-F5344CB8AC3E}">
        <p14:creationId xmlns:p14="http://schemas.microsoft.com/office/powerpoint/2010/main" val="387225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25563"/>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25563"/>
              </a:xfrm>
              <a:blipFill>
                <a:blip r:embed="rId2"/>
                <a:stretch>
                  <a:fillRect l="-1043" t="-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2F0F4-6012-40C9-BFE8-507CFC8E430B}"/>
                  </a:ext>
                </a:extLst>
              </p:cNvPr>
              <p:cNvSpPr txBox="1"/>
              <p:nvPr/>
            </p:nvSpPr>
            <p:spPr>
              <a:xfrm>
                <a:off x="838200" y="3626224"/>
                <a:ext cx="10780059" cy="2964914"/>
              </a:xfrm>
              <a:prstGeom prst="rect">
                <a:avLst/>
              </a:prstGeom>
              <a:noFill/>
            </p:spPr>
            <p:txBody>
              <a:bodyPr wrap="square">
                <a:spAutoFit/>
              </a:bodyPr>
              <a:lstStyle/>
              <a:p>
                <a:pPr>
                  <a:buFont typeface="Wingdings" panose="05000000000000000000" pitchFamily="2" charset="2"/>
                  <a:buChar char="v"/>
                </a:pPr>
                <a:r>
                  <a:rPr lang="en-US" sz="2800" dirty="0"/>
                  <a:t> Smooth histogram for sliding window algorithms uses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1</m:t>
                        </m:r>
                      </m:num>
                      <m:den>
                        <m:sSup>
                          <m:sSupPr>
                            <m:ctrlPr>
                              <a:rPr lang="en-US" sz="280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𝜖</m:t>
                            </m:r>
                          </m:e>
                          <m:sup>
                            <m:r>
                              <a:rPr lang="en-US" sz="2800" b="0" i="1" smtClean="0">
                                <a:solidFill>
                                  <a:srgbClr val="C00000"/>
                                </a:solidFill>
                                <a:latin typeface="Cambria Math" panose="02040503050406030204" pitchFamily="18" charset="0"/>
                              </a:rPr>
                              <m:t>2</m:t>
                            </m:r>
                          </m:sup>
                        </m:sSup>
                      </m:den>
                    </m:f>
                  </m:oMath>
                </a14:m>
                <a:r>
                  <a:rPr lang="en-US" sz="2800" dirty="0"/>
                  <a:t> space each time </a:t>
                </a:r>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oMath>
                </a14:m>
                <a:r>
                  <a:rPr lang="en-US" sz="2800" dirty="0"/>
                  <a:t> increases by </a:t>
                </a:r>
                <a14:m>
                  <m:oMath xmlns:m="http://schemas.openxmlformats.org/officeDocument/2006/math">
                    <m:r>
                      <a:rPr lang="en-US" sz="280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𝜖</m:t>
                    </m:r>
                    <m:r>
                      <a:rPr lang="en-US" sz="2800" b="0" i="1" smtClean="0">
                        <a:solidFill>
                          <a:srgbClr val="C00000"/>
                        </a:solidFill>
                        <a:latin typeface="Cambria Math" panose="02040503050406030204" pitchFamily="18" charset="0"/>
                      </a:rPr>
                      <m:t>)</m:t>
                    </m:r>
                  </m:oMath>
                </a14:m>
                <a:r>
                  <a:rPr lang="en-US" sz="2800" dirty="0"/>
                  <a:t> and function increases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1</m:t>
                        </m:r>
                      </m:num>
                      <m:den>
                        <m:r>
                          <a:rPr lang="en-US" sz="2800" i="1" smtClean="0">
                            <a:solidFill>
                              <a:srgbClr val="C00000"/>
                            </a:solidFill>
                            <a:latin typeface="Cambria Math" panose="02040503050406030204" pitchFamily="18" charset="0"/>
                          </a:rPr>
                          <m:t>𝜖</m:t>
                        </m:r>
                      </m:den>
                    </m:f>
                  </m:oMath>
                </a14:m>
                <a:r>
                  <a:rPr lang="en-US" sz="2800" dirty="0"/>
                  <a:t> times for </a:t>
                </a:r>
                <a14:m>
                  <m:oMath xmlns:m="http://schemas.openxmlformats.org/officeDocument/2006/math">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0,1</m:t>
                        </m:r>
                      </m:e>
                    </m:d>
                  </m:oMath>
                </a14:m>
                <a:r>
                  <a:rPr lang="en-US" sz="2800" dirty="0"/>
                  <a:t> </a:t>
                </a:r>
              </a:p>
              <a:p>
                <a:pPr>
                  <a:buFont typeface="Wingdings" panose="05000000000000000000" pitchFamily="2" charset="2"/>
                  <a:buChar char="v"/>
                </a:pPr>
                <a:r>
                  <a:rPr lang="en-US" sz="2800" dirty="0"/>
                  <a:t> Smooth histogram for sliding window algorithms uses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1</m:t>
                        </m:r>
                      </m:num>
                      <m:den>
                        <m:sSup>
                          <m:sSupPr>
                            <m:ctrlPr>
                              <a:rPr lang="en-US" sz="280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𝜖</m:t>
                            </m:r>
                          </m:e>
                          <m:sup>
                            <m:r>
                              <a:rPr lang="en-US" sz="2800" b="0" i="1" smtClean="0">
                                <a:solidFill>
                                  <a:srgbClr val="C00000"/>
                                </a:solidFill>
                                <a:latin typeface="Cambria Math" panose="02040503050406030204" pitchFamily="18" charset="0"/>
                              </a:rPr>
                              <m:t>2</m:t>
                            </m:r>
                          </m:sup>
                        </m:sSup>
                      </m:den>
                    </m:f>
                  </m:oMath>
                </a14:m>
                <a:r>
                  <a:rPr lang="en-US" sz="2800" dirty="0"/>
                  <a:t> space each time </a:t>
                </a:r>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oMath>
                </a14:m>
                <a:r>
                  <a:rPr lang="en-US" sz="2800" dirty="0"/>
                  <a:t> increases by </a:t>
                </a:r>
                <a14:m>
                  <m:oMath xmlns:m="http://schemas.openxmlformats.org/officeDocument/2006/math">
                    <m:r>
                      <a:rPr lang="en-US" sz="280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𝜖</m:t>
                        </m:r>
                      </m:e>
                      <m:sup>
                        <m:r>
                          <a:rPr lang="en-US" sz="2800" b="0" i="1" smtClean="0">
                            <a:solidFill>
                              <a:srgbClr val="C00000"/>
                            </a:solidFill>
                            <a:latin typeface="Cambria Math" panose="02040503050406030204" pitchFamily="18" charset="0"/>
                          </a:rPr>
                          <m:t>𝑝</m:t>
                        </m:r>
                      </m:sup>
                    </m:sSup>
                    <m:r>
                      <a:rPr lang="en-US" sz="2800" b="0" i="1" smtClean="0">
                        <a:solidFill>
                          <a:srgbClr val="C00000"/>
                        </a:solidFill>
                        <a:latin typeface="Cambria Math" panose="02040503050406030204" pitchFamily="18" charset="0"/>
                      </a:rPr>
                      <m:t>)</m:t>
                    </m:r>
                  </m:oMath>
                </a14:m>
                <a:r>
                  <a:rPr lang="en-US" sz="2800" dirty="0"/>
                  <a:t> and function increases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1</m:t>
                        </m:r>
                      </m:num>
                      <m:den>
                        <m:sSup>
                          <m:sSupPr>
                            <m:ctrlPr>
                              <a:rPr lang="en-US" sz="2800" b="0" i="1" smtClean="0">
                                <a:solidFill>
                                  <a:srgbClr val="C00000"/>
                                </a:solidFill>
                                <a:latin typeface="Cambria Math" panose="02040503050406030204" pitchFamily="18" charset="0"/>
                              </a:rPr>
                            </m:ctrlPr>
                          </m:sSupPr>
                          <m:e>
                            <m:r>
                              <a:rPr lang="en-US" sz="2800" i="1" smtClean="0">
                                <a:solidFill>
                                  <a:srgbClr val="C00000"/>
                                </a:solidFill>
                                <a:latin typeface="Cambria Math" panose="02040503050406030204" pitchFamily="18" charset="0"/>
                              </a:rPr>
                              <m:t>𝜖</m:t>
                            </m:r>
                          </m:e>
                          <m:sup>
                            <m:r>
                              <a:rPr lang="en-US" sz="2800" b="0" i="1" smtClean="0">
                                <a:solidFill>
                                  <a:srgbClr val="C00000"/>
                                </a:solidFill>
                                <a:latin typeface="Cambria Math" panose="02040503050406030204" pitchFamily="18" charset="0"/>
                              </a:rPr>
                              <m:t>𝑝</m:t>
                            </m:r>
                          </m:sup>
                        </m:sSup>
                      </m:den>
                    </m:f>
                  </m:oMath>
                </a14:m>
                <a:r>
                  <a:rPr lang="en-US" sz="2800" dirty="0"/>
                  <a:t> times for </a:t>
                </a:r>
                <a14:m>
                  <m:oMath xmlns:m="http://schemas.openxmlformats.org/officeDocument/2006/math">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∈(1,2)</m:t>
                    </m:r>
                  </m:oMath>
                </a14:m>
                <a:endParaRPr lang="en-US" sz="2800" dirty="0"/>
              </a:p>
            </p:txBody>
          </p:sp>
        </mc:Choice>
        <mc:Fallback xmlns="">
          <p:sp>
            <p:nvSpPr>
              <p:cNvPr id="5" name="TextBox 4">
                <a:extLst>
                  <a:ext uri="{FF2B5EF4-FFF2-40B4-BE49-F238E27FC236}">
                    <a16:creationId xmlns:a16="http://schemas.microsoft.com/office/drawing/2014/main" id="{5E02F0F4-6012-40C9-BFE8-507CFC8E430B}"/>
                  </a:ext>
                </a:extLst>
              </p:cNvPr>
              <p:cNvSpPr txBox="1">
                <a:spLocks noRot="1" noChangeAspect="1" noMove="1" noResize="1" noEditPoints="1" noAdjustHandles="1" noChangeArrowheads="1" noChangeShapeType="1" noTextEdit="1"/>
              </p:cNvSpPr>
              <p:nvPr/>
            </p:nvSpPr>
            <p:spPr>
              <a:xfrm>
                <a:off x="838200" y="3626224"/>
                <a:ext cx="10780059" cy="2964914"/>
              </a:xfrm>
              <a:prstGeom prst="rect">
                <a:avLst/>
              </a:prstGeom>
              <a:blipFill>
                <a:blip r:embed="rId3"/>
                <a:stretch>
                  <a:fillRect l="-118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FA5C2B4-AFEF-4EFE-9FBE-799532D3C28C}"/>
              </a:ext>
            </a:extLst>
          </p:cNvPr>
          <p:cNvCxnSpPr>
            <a:cxnSpLocks/>
          </p:cNvCxnSpPr>
          <p:nvPr/>
        </p:nvCxnSpPr>
        <p:spPr>
          <a:xfrm>
            <a:off x="712693" y="3325906"/>
            <a:ext cx="1090556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481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701828"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701828" cy="4585336"/>
              </a:xfrm>
              <a:blipFill>
                <a:blip r:embed="rId2"/>
                <a:stretch>
                  <a:fillRect l="-1026"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636624"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636624" cy="4585336"/>
              </a:xfrm>
              <a:blipFill>
                <a:blip r:embed="rId2"/>
                <a:stretch>
                  <a:fillRect l="-1032" t="-266" r="-5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4638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199" y="1825624"/>
                <a:ext cx="10780059"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199" y="1825624"/>
                <a:ext cx="10780059" cy="4585336"/>
              </a:xfrm>
              <a:blipFill>
                <a:blip r:embed="rId2"/>
                <a:stretch>
                  <a:fillRect l="-961"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69441"/>
              </a:xfrm>
              <a:prstGeom prst="rect">
                <a:avLst/>
              </a:prstGeom>
              <a:noFill/>
            </p:spPr>
            <p:txBody>
              <a:bodyPr wrap="square">
                <a:spAutoFit/>
              </a:bodyPr>
              <a:lstStyle/>
              <a:p>
                <a:r>
                  <a:rPr lang="en-US" sz="2400" dirty="0"/>
                  <a:t>Suppose:</a:t>
                </a:r>
                <a:r>
                  <a:rPr lang="en-US" sz="2400" dirty="0">
                    <a:solidFill>
                      <a:srgbClr val="C00000"/>
                    </a:solidFill>
                  </a:rPr>
                  <a:t>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69441"/>
              </a:xfrm>
              <a:prstGeom prst="rect">
                <a:avLst/>
              </a:prstGeom>
              <a:blipFill>
                <a:blip r:embed="rId7"/>
                <a:stretch>
                  <a:fillRect l="-2005" t="-7143"/>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0270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771094"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771094" cy="4585336"/>
              </a:xfrm>
              <a:blipFill>
                <a:blip r:embed="rId2"/>
                <a:stretch>
                  <a:fillRect l="-1019"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F4A3EDE-0408-475B-93ED-0FC46BDBB69A}"/>
                  </a:ext>
                </a:extLst>
              </p:cNvPr>
              <p:cNvSpPr txBox="1"/>
              <p:nvPr/>
            </p:nvSpPr>
            <p:spPr>
              <a:xfrm>
                <a:off x="3499867" y="5163390"/>
                <a:ext cx="4561049" cy="769441"/>
              </a:xfrm>
              <a:prstGeom prst="rect">
                <a:avLst/>
              </a:prstGeom>
              <a:noFill/>
            </p:spPr>
            <p:txBody>
              <a:bodyPr wrap="square">
                <a:spAutoFit/>
              </a:bodyPr>
              <a:lstStyle/>
              <a:p>
                <a:r>
                  <a:rPr lang="en-US" sz="2400" dirty="0"/>
                  <a:t>Suppose:</a:t>
                </a:r>
                <a:r>
                  <a:rPr lang="en-US" sz="2400" dirty="0">
                    <a:solidFill>
                      <a:srgbClr val="C00000"/>
                    </a:solidFill>
                  </a:rPr>
                  <a:t>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5" name="TextBox 14">
                <a:extLst>
                  <a:ext uri="{FF2B5EF4-FFF2-40B4-BE49-F238E27FC236}">
                    <a16:creationId xmlns:a16="http://schemas.microsoft.com/office/drawing/2014/main" id="{8F4A3EDE-0408-475B-93ED-0FC46BDBB69A}"/>
                  </a:ext>
                </a:extLst>
              </p:cNvPr>
              <p:cNvSpPr txBox="1">
                <a:spLocks noRot="1" noChangeAspect="1" noMove="1" noResize="1" noEditPoints="1" noAdjustHandles="1" noChangeArrowheads="1" noChangeShapeType="1" noTextEdit="1"/>
              </p:cNvSpPr>
              <p:nvPr/>
            </p:nvSpPr>
            <p:spPr>
              <a:xfrm>
                <a:off x="3499867" y="5163390"/>
                <a:ext cx="4561049" cy="769441"/>
              </a:xfrm>
              <a:prstGeom prst="rect">
                <a:avLst/>
              </a:prstGeom>
              <a:blipFill>
                <a:blip r:embed="rId8"/>
                <a:stretch>
                  <a:fillRect l="-2005" t="-7143"/>
                </a:stretch>
              </a:blipFill>
            </p:spPr>
            <p:txBody>
              <a:bodyPr/>
              <a:lstStyle/>
              <a:p>
                <a:r>
                  <a:rPr lang="en-US">
                    <a:noFill/>
                  </a:rPr>
                  <a:t> </a:t>
                </a:r>
              </a:p>
            </p:txBody>
          </p:sp>
        </mc:Fallback>
      </mc:AlternateContent>
    </p:spTree>
    <p:extLst>
      <p:ext uri="{BB962C8B-B14F-4D97-AF65-F5344CB8AC3E}">
        <p14:creationId xmlns:p14="http://schemas.microsoft.com/office/powerpoint/2010/main" val="3557503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Recent Work on Sublinear Algorithms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394447" y="1377389"/>
            <a:ext cx="11403106" cy="5310282"/>
          </a:xfrm>
        </p:spPr>
        <p:txBody>
          <a:bodyPr>
            <a:normAutofit/>
          </a:bodyPr>
          <a:lstStyle/>
          <a:p>
            <a:r>
              <a:rPr lang="en-US" dirty="0"/>
              <a:t>Memory Bounds for the Experts Problem (STOC 2022)</a:t>
            </a:r>
          </a:p>
          <a:p>
            <a:r>
              <a:rPr lang="en-US" dirty="0"/>
              <a:t>The White-Box Adversarial Data Stream Model (PODS 2022)</a:t>
            </a:r>
          </a:p>
          <a:p>
            <a:r>
              <a:rPr lang="en-US" dirty="0"/>
              <a:t>Truly Perfect Samplers for Data Streams and Sliding Windows (PODS 2022)</a:t>
            </a:r>
          </a:p>
          <a:p>
            <a:r>
              <a:rPr lang="en-US" dirty="0"/>
              <a:t>Noisy Boolean Hidden Matching with Applications (ITCS 2022)</a:t>
            </a:r>
          </a:p>
          <a:p>
            <a:r>
              <a:rPr lang="en-US" dirty="0"/>
              <a:t>Adversarial Robustness of Streaming Algorithms through Importance Sampling (</a:t>
            </a:r>
            <a:r>
              <a:rPr lang="en-US" dirty="0" err="1"/>
              <a:t>NeurIPS</a:t>
            </a:r>
            <a:r>
              <a:rPr lang="en-US" dirty="0"/>
              <a:t> 2021)</a:t>
            </a:r>
          </a:p>
          <a:p>
            <a:r>
              <a:rPr lang="en-US" dirty="0"/>
              <a:t>Tight Bounds for </a:t>
            </a:r>
            <a:r>
              <a:rPr lang="en-US" dirty="0" err="1"/>
              <a:t>Adversarially</a:t>
            </a:r>
            <a:r>
              <a:rPr lang="en-US" dirty="0"/>
              <a:t> Robust Streams and Sliding Windows via Difference Estimators (FOCS 2021)</a:t>
            </a:r>
          </a:p>
          <a:p>
            <a:r>
              <a:rPr lang="en-US" dirty="0"/>
              <a:t>Separations for Estimating Large Frequency Moments on Data Streams (ICALP 2021)</a:t>
            </a:r>
          </a:p>
          <a:p>
            <a:r>
              <a:rPr lang="en-US" dirty="0"/>
              <a:t>Non-Adaptive Adaptive Sampling on Turnstile Streams (STOC 2020)</a:t>
            </a:r>
          </a:p>
        </p:txBody>
      </p:sp>
    </p:spTree>
    <p:extLst>
      <p:ext uri="{BB962C8B-B14F-4D97-AF65-F5344CB8AC3E}">
        <p14:creationId xmlns:p14="http://schemas.microsoft.com/office/powerpoint/2010/main" val="3043696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D15C02D9-4B25-4C24-A5B6-AF35A9E5DC37}"/>
              </a:ext>
            </a:extLst>
          </p:cNvPr>
          <p:cNvCxnSpPr>
            <a:cxnSpLocks/>
          </p:cNvCxnSpPr>
          <p:nvPr/>
        </p:nvCxnSpPr>
        <p:spPr>
          <a:xfrm flipH="1">
            <a:off x="7126663" y="3080390"/>
            <a:ext cx="3431357" cy="4029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A45833-13B8-4DE6-A393-E368605AB2DB}"/>
              </a:ext>
            </a:extLst>
          </p:cNvPr>
          <p:cNvCxnSpPr>
            <a:cxnSpLocks/>
          </p:cNvCxnSpPr>
          <p:nvPr/>
        </p:nvCxnSpPr>
        <p:spPr>
          <a:xfrm flipH="1">
            <a:off x="1293043" y="3643067"/>
            <a:ext cx="3431357" cy="4029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42C7F3-1EA2-453F-B6A5-A7D27CC36363}"/>
              </a:ext>
            </a:extLst>
          </p:cNvPr>
          <p:cNvCxnSpPr>
            <a:cxnSpLocks/>
          </p:cNvCxnSpPr>
          <p:nvPr/>
        </p:nvCxnSpPr>
        <p:spPr>
          <a:xfrm flipH="1">
            <a:off x="5054338" y="3643067"/>
            <a:ext cx="3431357" cy="4029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FE3EF1-7B72-4E11-97F9-675DFD156B8C}"/>
              </a:ext>
            </a:extLst>
          </p:cNvPr>
          <p:cNvCxnSpPr>
            <a:cxnSpLocks/>
          </p:cNvCxnSpPr>
          <p:nvPr/>
        </p:nvCxnSpPr>
        <p:spPr>
          <a:xfrm flipH="1">
            <a:off x="1047946" y="4270343"/>
            <a:ext cx="1960775" cy="26979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744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273021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822549"/>
              </a:xfrm>
            </p:spPr>
            <p:txBody>
              <a:bodyPr>
                <a:normAutofit lnSpcReduction="10000"/>
              </a:bodyPr>
              <a:lstStyle/>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822549"/>
              </a:xfrm>
              <a:blipFill>
                <a:blip r:embed="rId2"/>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69BFF98D-3BA2-47BB-8E2B-F09255284769}"/>
              </a:ext>
            </a:extLst>
          </p:cNvPr>
          <p:cNvSpPr txBox="1"/>
          <p:nvPr/>
        </p:nvSpPr>
        <p:spPr>
          <a:xfrm>
            <a:off x="2429762" y="4790701"/>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44B8BCD-3763-43B6-8592-8F5643B2166F}"/>
                  </a:ext>
                </a:extLst>
              </p:cNvPr>
              <p:cNvSpPr txBox="1"/>
              <p:nvPr/>
            </p:nvSpPr>
            <p:spPr>
              <a:xfrm>
                <a:off x="3764057" y="549502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1" name="TextBox 50">
                <a:extLst>
                  <a:ext uri="{FF2B5EF4-FFF2-40B4-BE49-F238E27FC236}">
                    <a16:creationId xmlns:a16="http://schemas.microsoft.com/office/drawing/2014/main" id="{A44B8BCD-3763-43B6-8592-8F5643B2166F}"/>
                  </a:ext>
                </a:extLst>
              </p:cNvPr>
              <p:cNvSpPr txBox="1">
                <a:spLocks noRot="1" noChangeAspect="1" noMove="1" noResize="1" noEditPoints="1" noAdjustHandles="1" noChangeArrowheads="1" noChangeShapeType="1" noTextEdit="1"/>
              </p:cNvSpPr>
              <p:nvPr/>
            </p:nvSpPr>
            <p:spPr>
              <a:xfrm>
                <a:off x="3764057" y="5495028"/>
                <a:ext cx="629920" cy="400110"/>
              </a:xfrm>
              <a:prstGeom prst="rect">
                <a:avLst/>
              </a:prstGeom>
              <a:blipFill>
                <a:blip r:embed="rId3"/>
                <a:stretch>
                  <a:fillRect/>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B250B7A5-21B2-4EFE-B869-6D52544C52BE}"/>
              </a:ext>
            </a:extLst>
          </p:cNvPr>
          <p:cNvSpPr txBox="1"/>
          <p:nvPr/>
        </p:nvSpPr>
        <p:spPr>
          <a:xfrm>
            <a:off x="5669064" y="4786094"/>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A617095-6362-434A-A7B1-D19BF14C7001}"/>
                  </a:ext>
                </a:extLst>
              </p:cNvPr>
              <p:cNvSpPr txBox="1"/>
              <p:nvPr/>
            </p:nvSpPr>
            <p:spPr>
              <a:xfrm>
                <a:off x="4877455" y="631319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53" name="TextBox 52">
                <a:extLst>
                  <a:ext uri="{FF2B5EF4-FFF2-40B4-BE49-F238E27FC236}">
                    <a16:creationId xmlns:a16="http://schemas.microsoft.com/office/drawing/2014/main" id="{7A617095-6362-434A-A7B1-D19BF14C7001}"/>
                  </a:ext>
                </a:extLst>
              </p:cNvPr>
              <p:cNvSpPr txBox="1">
                <a:spLocks noRot="1" noChangeAspect="1" noMove="1" noResize="1" noEditPoints="1" noAdjustHandles="1" noChangeArrowheads="1" noChangeShapeType="1" noTextEdit="1"/>
              </p:cNvSpPr>
              <p:nvPr/>
            </p:nvSpPr>
            <p:spPr>
              <a:xfrm>
                <a:off x="4877455" y="631319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4CB7E29-4C44-4B63-BE93-A24DAC53EE4E}"/>
                  </a:ext>
                </a:extLst>
              </p:cNvPr>
              <p:cNvSpPr txBox="1"/>
              <p:nvPr/>
            </p:nvSpPr>
            <p:spPr>
              <a:xfrm>
                <a:off x="3606590" y="4209484"/>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54" name="TextBox 53">
                <a:extLst>
                  <a:ext uri="{FF2B5EF4-FFF2-40B4-BE49-F238E27FC236}">
                    <a16:creationId xmlns:a16="http://schemas.microsoft.com/office/drawing/2014/main" id="{F4CB7E29-4C44-4B63-BE93-A24DAC53EE4E}"/>
                  </a:ext>
                </a:extLst>
              </p:cNvPr>
              <p:cNvSpPr txBox="1">
                <a:spLocks noRot="1" noChangeAspect="1" noMove="1" noResize="1" noEditPoints="1" noAdjustHandles="1" noChangeArrowheads="1" noChangeShapeType="1" noTextEdit="1"/>
              </p:cNvSpPr>
              <p:nvPr/>
            </p:nvSpPr>
            <p:spPr>
              <a:xfrm>
                <a:off x="3606590" y="4209484"/>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418DD63-9A1B-4E41-80D9-F8A04E338693}"/>
                  </a:ext>
                </a:extLst>
              </p:cNvPr>
              <p:cNvSpPr txBox="1"/>
              <p:nvPr/>
            </p:nvSpPr>
            <p:spPr>
              <a:xfrm>
                <a:off x="4877455" y="3914316"/>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55" name="TextBox 54">
                <a:extLst>
                  <a:ext uri="{FF2B5EF4-FFF2-40B4-BE49-F238E27FC236}">
                    <a16:creationId xmlns:a16="http://schemas.microsoft.com/office/drawing/2014/main" id="{A418DD63-9A1B-4E41-80D9-F8A04E338693}"/>
                  </a:ext>
                </a:extLst>
              </p:cNvPr>
              <p:cNvSpPr txBox="1">
                <a:spLocks noRot="1" noChangeAspect="1" noMove="1" noResize="1" noEditPoints="1" noAdjustHandles="1" noChangeArrowheads="1" noChangeShapeType="1" noTextEdit="1"/>
              </p:cNvSpPr>
              <p:nvPr/>
            </p:nvSpPr>
            <p:spPr>
              <a:xfrm>
                <a:off x="4877455" y="3914316"/>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B4A3760-9DBB-4D98-B3F8-24538C2C29A0}"/>
                  </a:ext>
                </a:extLst>
              </p:cNvPr>
              <p:cNvSpPr txBox="1"/>
              <p:nvPr/>
            </p:nvSpPr>
            <p:spPr>
              <a:xfrm>
                <a:off x="5236398" y="4220851"/>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56" name="TextBox 55">
                <a:extLst>
                  <a:ext uri="{FF2B5EF4-FFF2-40B4-BE49-F238E27FC236}">
                    <a16:creationId xmlns:a16="http://schemas.microsoft.com/office/drawing/2014/main" id="{3B4A3760-9DBB-4D98-B3F8-24538C2C29A0}"/>
                  </a:ext>
                </a:extLst>
              </p:cNvPr>
              <p:cNvSpPr txBox="1">
                <a:spLocks noRot="1" noChangeAspect="1" noMove="1" noResize="1" noEditPoints="1" noAdjustHandles="1" noChangeArrowheads="1" noChangeShapeType="1" noTextEdit="1"/>
              </p:cNvSpPr>
              <p:nvPr/>
            </p:nvSpPr>
            <p:spPr>
              <a:xfrm>
                <a:off x="5236398" y="4220851"/>
                <a:ext cx="4561049" cy="731547"/>
              </a:xfrm>
              <a:prstGeom prst="rect">
                <a:avLst/>
              </a:prstGeom>
              <a:blipFill>
                <a:blip r:embed="rId7"/>
                <a:stretch>
                  <a:fillRect/>
                </a:stretch>
              </a:blipFill>
            </p:spPr>
            <p:txBody>
              <a:bodyPr/>
              <a:lstStyle/>
              <a:p>
                <a:r>
                  <a:rPr lang="en-US">
                    <a:noFill/>
                  </a:rPr>
                  <a:t> </a:t>
                </a:r>
              </a:p>
            </p:txBody>
          </p:sp>
        </mc:Fallback>
      </mc:AlternateContent>
      <p:sp>
        <p:nvSpPr>
          <p:cNvPr id="57" name="Right Brace 56">
            <a:extLst>
              <a:ext uri="{FF2B5EF4-FFF2-40B4-BE49-F238E27FC236}">
                <a16:creationId xmlns:a16="http://schemas.microsoft.com/office/drawing/2014/main" id="{9A47CD72-D561-43D9-A148-329BA9D995E6}"/>
              </a:ext>
            </a:extLst>
          </p:cNvPr>
          <p:cNvSpPr/>
          <p:nvPr/>
        </p:nvSpPr>
        <p:spPr>
          <a:xfrm rot="5400000">
            <a:off x="3891816" y="3808058"/>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059D988-8EFE-4ADE-A19C-73066F43F71C}"/>
                  </a:ext>
                </a:extLst>
              </p:cNvPr>
              <p:cNvSpPr txBox="1"/>
              <p:nvPr/>
            </p:nvSpPr>
            <p:spPr>
              <a:xfrm>
                <a:off x="5613396" y="5920352"/>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58" name="TextBox 57">
                <a:extLst>
                  <a:ext uri="{FF2B5EF4-FFF2-40B4-BE49-F238E27FC236}">
                    <a16:creationId xmlns:a16="http://schemas.microsoft.com/office/drawing/2014/main" id="{5059D988-8EFE-4ADE-A19C-73066F43F71C}"/>
                  </a:ext>
                </a:extLst>
              </p:cNvPr>
              <p:cNvSpPr txBox="1">
                <a:spLocks noRot="1" noChangeAspect="1" noMove="1" noResize="1" noEditPoints="1" noAdjustHandles="1" noChangeArrowheads="1" noChangeShapeType="1" noTextEdit="1"/>
              </p:cNvSpPr>
              <p:nvPr/>
            </p:nvSpPr>
            <p:spPr>
              <a:xfrm>
                <a:off x="5613396" y="5920352"/>
                <a:ext cx="865332" cy="400110"/>
              </a:xfrm>
              <a:prstGeom prst="rect">
                <a:avLst/>
              </a:prstGeom>
              <a:blipFill>
                <a:blip r:embed="rId8"/>
                <a:stretch>
                  <a:fillRect/>
                </a:stretch>
              </a:blipFill>
            </p:spPr>
            <p:txBody>
              <a:bodyPr/>
              <a:lstStyle/>
              <a:p>
                <a:r>
                  <a:rPr lang="en-US">
                    <a:noFill/>
                  </a:rPr>
                  <a:t> </a:t>
                </a:r>
              </a:p>
            </p:txBody>
          </p:sp>
        </mc:Fallback>
      </mc:AlternateContent>
      <p:sp>
        <p:nvSpPr>
          <p:cNvPr id="59" name="Right Brace 58">
            <a:extLst>
              <a:ext uri="{FF2B5EF4-FFF2-40B4-BE49-F238E27FC236}">
                <a16:creationId xmlns:a16="http://schemas.microsoft.com/office/drawing/2014/main" id="{60B94080-5800-4C9D-BBD3-E3A2E6D3B3BA}"/>
              </a:ext>
            </a:extLst>
          </p:cNvPr>
          <p:cNvSpPr/>
          <p:nvPr/>
        </p:nvSpPr>
        <p:spPr>
          <a:xfrm rot="5400000">
            <a:off x="5869512" y="5391322"/>
            <a:ext cx="375919" cy="724365"/>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TextBox 59">
            <a:extLst>
              <a:ext uri="{FF2B5EF4-FFF2-40B4-BE49-F238E27FC236}">
                <a16:creationId xmlns:a16="http://schemas.microsoft.com/office/drawing/2014/main" id="{4C287C01-7549-49F4-8235-F0512DF8786E}"/>
              </a:ext>
            </a:extLst>
          </p:cNvPr>
          <p:cNvSpPr txBox="1"/>
          <p:nvPr/>
        </p:nvSpPr>
        <p:spPr>
          <a:xfrm>
            <a:off x="5663720" y="5154637"/>
            <a:ext cx="74718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61" name="TextBox 60">
            <a:extLst>
              <a:ext uri="{FF2B5EF4-FFF2-40B4-BE49-F238E27FC236}">
                <a16:creationId xmlns:a16="http://schemas.microsoft.com/office/drawing/2014/main" id="{D2407D20-BA50-4020-9786-71BD82DEE833}"/>
              </a:ext>
            </a:extLst>
          </p:cNvPr>
          <p:cNvSpPr txBox="1"/>
          <p:nvPr/>
        </p:nvSpPr>
        <p:spPr>
          <a:xfrm>
            <a:off x="6411662" y="5155426"/>
            <a:ext cx="74718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2" name="Right Brace 61">
            <a:extLst>
              <a:ext uri="{FF2B5EF4-FFF2-40B4-BE49-F238E27FC236}">
                <a16:creationId xmlns:a16="http://schemas.microsoft.com/office/drawing/2014/main" id="{5D995FD9-5021-4E5E-BE70-18B6CCE6C028}"/>
              </a:ext>
            </a:extLst>
          </p:cNvPr>
          <p:cNvSpPr/>
          <p:nvPr/>
        </p:nvSpPr>
        <p:spPr>
          <a:xfrm rot="5400000">
            <a:off x="6603757" y="5401205"/>
            <a:ext cx="356158" cy="724364"/>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168A83A-4A93-4CC5-BE08-648AF8CE9E42}"/>
                  </a:ext>
                </a:extLst>
              </p:cNvPr>
              <p:cNvSpPr txBox="1"/>
              <p:nvPr/>
            </p:nvSpPr>
            <p:spPr>
              <a:xfrm>
                <a:off x="6349337" y="59378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63" name="TextBox 62">
                <a:extLst>
                  <a:ext uri="{FF2B5EF4-FFF2-40B4-BE49-F238E27FC236}">
                    <a16:creationId xmlns:a16="http://schemas.microsoft.com/office/drawing/2014/main" id="{2168A83A-4A93-4CC5-BE08-648AF8CE9E42}"/>
                  </a:ext>
                </a:extLst>
              </p:cNvPr>
              <p:cNvSpPr txBox="1">
                <a:spLocks noRot="1" noChangeAspect="1" noMove="1" noResize="1" noEditPoints="1" noAdjustHandles="1" noChangeArrowheads="1" noChangeShapeType="1" noTextEdit="1"/>
              </p:cNvSpPr>
              <p:nvPr/>
            </p:nvSpPr>
            <p:spPr>
              <a:xfrm>
                <a:off x="6349337" y="5937828"/>
                <a:ext cx="865332"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DA9CCD1-C265-4E0C-9ABB-77780C75E72F}"/>
                  </a:ext>
                </a:extLst>
              </p:cNvPr>
              <p:cNvSpPr txBox="1"/>
              <p:nvPr/>
            </p:nvSpPr>
            <p:spPr>
              <a:xfrm>
                <a:off x="6920374" y="644955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64" name="TextBox 63">
                <a:extLst>
                  <a:ext uri="{FF2B5EF4-FFF2-40B4-BE49-F238E27FC236}">
                    <a16:creationId xmlns:a16="http://schemas.microsoft.com/office/drawing/2014/main" id="{6DA9CCD1-C265-4E0C-9ABB-77780C75E72F}"/>
                  </a:ext>
                </a:extLst>
              </p:cNvPr>
              <p:cNvSpPr txBox="1">
                <a:spLocks noRot="1" noChangeAspect="1" noMove="1" noResize="1" noEditPoints="1" noAdjustHandles="1" noChangeArrowheads="1" noChangeShapeType="1" noTextEdit="1"/>
              </p:cNvSpPr>
              <p:nvPr/>
            </p:nvSpPr>
            <p:spPr>
              <a:xfrm>
                <a:off x="6920374" y="6449559"/>
                <a:ext cx="865332" cy="400110"/>
              </a:xfrm>
              <a:prstGeom prst="rect">
                <a:avLst/>
              </a:prstGeom>
              <a:blipFill>
                <a:blip r:embed="rId10"/>
                <a:stretch>
                  <a:fillRect/>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42A02846-1C4D-42E9-AF38-302FA7D8AF8D}"/>
              </a:ext>
            </a:extLst>
          </p:cNvPr>
          <p:cNvSpPr txBox="1"/>
          <p:nvPr/>
        </p:nvSpPr>
        <p:spPr>
          <a:xfrm>
            <a:off x="7157327" y="5155426"/>
            <a:ext cx="74718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67" name="TextBox 66">
            <a:extLst>
              <a:ext uri="{FF2B5EF4-FFF2-40B4-BE49-F238E27FC236}">
                <a16:creationId xmlns:a16="http://schemas.microsoft.com/office/drawing/2014/main" id="{2FE1CD60-D47F-4B07-BCC6-9E7B2180C203}"/>
              </a:ext>
            </a:extLst>
          </p:cNvPr>
          <p:cNvSpPr txBox="1"/>
          <p:nvPr/>
        </p:nvSpPr>
        <p:spPr>
          <a:xfrm>
            <a:off x="7904510" y="5155426"/>
            <a:ext cx="598264" cy="369332"/>
          </a:xfrm>
          <a:prstGeom prst="rect">
            <a:avLst/>
          </a:prstGeom>
          <a:solidFill>
            <a:schemeClr val="accent2">
              <a:lumMod val="75000"/>
            </a:schemeClr>
          </a:solidFill>
        </p:spPr>
        <p:txBody>
          <a:bodyPr wrap="square" rtlCol="0">
            <a:spAutoFit/>
          </a:bodyPr>
          <a:lstStyle/>
          <a:p>
            <a:r>
              <a:rPr lang="en-US" dirty="0">
                <a:highlight>
                  <a:srgbClr val="FF0000"/>
                </a:highlight>
              </a:rPr>
              <a:t> </a:t>
            </a:r>
          </a:p>
        </p:txBody>
      </p:sp>
      <p:sp>
        <p:nvSpPr>
          <p:cNvPr id="68" name="TextBox 67">
            <a:extLst>
              <a:ext uri="{FF2B5EF4-FFF2-40B4-BE49-F238E27FC236}">
                <a16:creationId xmlns:a16="http://schemas.microsoft.com/office/drawing/2014/main" id="{2B489119-4BFA-48CD-BAB1-2BF0F9CA9E6B}"/>
              </a:ext>
            </a:extLst>
          </p:cNvPr>
          <p:cNvSpPr txBox="1"/>
          <p:nvPr/>
        </p:nvSpPr>
        <p:spPr>
          <a:xfrm>
            <a:off x="8502774" y="5153848"/>
            <a:ext cx="517363" cy="369332"/>
          </a:xfrm>
          <a:prstGeom prst="rect">
            <a:avLst/>
          </a:prstGeom>
          <a:solidFill>
            <a:srgbClr val="00B0F0"/>
          </a:solidFill>
        </p:spPr>
        <p:txBody>
          <a:bodyPr wrap="square" rtlCol="0">
            <a:spAutoFit/>
          </a:bodyPr>
          <a:lstStyle/>
          <a:p>
            <a:r>
              <a:rPr lang="en-US" dirty="0">
                <a:highlight>
                  <a:srgbClr val="FF0000"/>
                </a:highlight>
              </a:rPr>
              <a:t> </a:t>
            </a:r>
          </a:p>
        </p:txBody>
      </p:sp>
      <p:sp>
        <p:nvSpPr>
          <p:cNvPr id="69" name="Right Brace 68">
            <a:extLst>
              <a:ext uri="{FF2B5EF4-FFF2-40B4-BE49-F238E27FC236}">
                <a16:creationId xmlns:a16="http://schemas.microsoft.com/office/drawing/2014/main" id="{4E576C7B-F911-480F-952C-CC2995EEF3E2}"/>
              </a:ext>
            </a:extLst>
          </p:cNvPr>
          <p:cNvSpPr/>
          <p:nvPr/>
        </p:nvSpPr>
        <p:spPr>
          <a:xfrm rot="5400000">
            <a:off x="8583377" y="5522831"/>
            <a:ext cx="356158" cy="51736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9EE47E4-65CC-4E36-9867-D79DA878C870}"/>
                  </a:ext>
                </a:extLst>
              </p:cNvPr>
              <p:cNvSpPr txBox="1"/>
              <p:nvPr/>
            </p:nvSpPr>
            <p:spPr>
              <a:xfrm>
                <a:off x="8328789" y="59378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𝑏</m:t>
                          </m:r>
                        </m:sub>
                      </m:sSub>
                    </m:oMath>
                  </m:oMathPara>
                </a14:m>
                <a:endParaRPr lang="en-US" sz="2000" dirty="0"/>
              </a:p>
            </p:txBody>
          </p:sp>
        </mc:Choice>
        <mc:Fallback xmlns="">
          <p:sp>
            <p:nvSpPr>
              <p:cNvPr id="70" name="TextBox 69">
                <a:extLst>
                  <a:ext uri="{FF2B5EF4-FFF2-40B4-BE49-F238E27FC236}">
                    <a16:creationId xmlns:a16="http://schemas.microsoft.com/office/drawing/2014/main" id="{F9EE47E4-65CC-4E36-9867-D79DA878C870}"/>
                  </a:ext>
                </a:extLst>
              </p:cNvPr>
              <p:cNvSpPr txBox="1">
                <a:spLocks noRot="1" noChangeAspect="1" noMove="1" noResize="1" noEditPoints="1" noAdjustHandles="1" noChangeArrowheads="1" noChangeShapeType="1" noTextEdit="1"/>
              </p:cNvSpPr>
              <p:nvPr/>
            </p:nvSpPr>
            <p:spPr>
              <a:xfrm>
                <a:off x="8328789" y="5937828"/>
                <a:ext cx="865332" cy="400110"/>
              </a:xfrm>
              <a:prstGeom prst="rect">
                <a:avLst/>
              </a:prstGeom>
              <a:blipFill>
                <a:blip r:embed="rId11"/>
                <a:stretch>
                  <a:fillRect b="-1515"/>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6787380" y="50906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6787380" y="5090630"/>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043496" y="4075937"/>
            <a:ext cx="375919" cy="1771436"/>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8" y="4363266"/>
            <a:ext cx="179425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117171" y="4360633"/>
            <a:ext cx="73451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8296471" y="4594396"/>
            <a:ext cx="375919" cy="73451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094355" y="509635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094355" y="5096356"/>
                <a:ext cx="865332"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510208" y="532190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510208" y="5321900"/>
                <a:ext cx="865332" cy="400110"/>
              </a:xfrm>
              <a:prstGeom prst="rect">
                <a:avLst/>
              </a:prstGeom>
              <a:blipFill>
                <a:blip r:embed="rId10"/>
                <a:stretch>
                  <a:fillRect/>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
        <p:nvSpPr>
          <p:cNvPr id="35" name="TextBox 34">
            <a:extLst>
              <a:ext uri="{FF2B5EF4-FFF2-40B4-BE49-F238E27FC236}">
                <a16:creationId xmlns:a16="http://schemas.microsoft.com/office/drawing/2014/main" id="{3821A785-32E1-4AAC-B874-D8C3848C055E}"/>
              </a:ext>
            </a:extLst>
          </p:cNvPr>
          <p:cNvSpPr txBox="1"/>
          <p:nvPr/>
        </p:nvSpPr>
        <p:spPr>
          <a:xfrm>
            <a:off x="6314169" y="5957421"/>
            <a:ext cx="74718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6" name="TextBox 35">
            <a:extLst>
              <a:ext uri="{FF2B5EF4-FFF2-40B4-BE49-F238E27FC236}">
                <a16:creationId xmlns:a16="http://schemas.microsoft.com/office/drawing/2014/main" id="{4C968B71-5440-458D-9889-9A9C3C9B4B1B}"/>
              </a:ext>
            </a:extLst>
          </p:cNvPr>
          <p:cNvSpPr txBox="1"/>
          <p:nvPr/>
        </p:nvSpPr>
        <p:spPr>
          <a:xfrm>
            <a:off x="7062111" y="5958210"/>
            <a:ext cx="74718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7" name="TextBox 36">
            <a:extLst>
              <a:ext uri="{FF2B5EF4-FFF2-40B4-BE49-F238E27FC236}">
                <a16:creationId xmlns:a16="http://schemas.microsoft.com/office/drawing/2014/main" id="{E9B79D76-894E-44F3-9987-091B60B174A4}"/>
              </a:ext>
            </a:extLst>
          </p:cNvPr>
          <p:cNvSpPr txBox="1"/>
          <p:nvPr/>
        </p:nvSpPr>
        <p:spPr>
          <a:xfrm>
            <a:off x="7807776" y="5958210"/>
            <a:ext cx="74718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38" name="TextBox 37">
            <a:extLst>
              <a:ext uri="{FF2B5EF4-FFF2-40B4-BE49-F238E27FC236}">
                <a16:creationId xmlns:a16="http://schemas.microsoft.com/office/drawing/2014/main" id="{B773E016-4AEF-45E4-A4FE-68FF8168009F}"/>
              </a:ext>
            </a:extLst>
          </p:cNvPr>
          <p:cNvSpPr txBox="1"/>
          <p:nvPr/>
        </p:nvSpPr>
        <p:spPr>
          <a:xfrm>
            <a:off x="8554959" y="5958210"/>
            <a:ext cx="598264" cy="369332"/>
          </a:xfrm>
          <a:prstGeom prst="rect">
            <a:avLst/>
          </a:prstGeom>
          <a:solidFill>
            <a:schemeClr val="accent2">
              <a:lumMod val="75000"/>
            </a:schemeClr>
          </a:solidFill>
        </p:spPr>
        <p:txBody>
          <a:bodyPr wrap="square" rtlCol="0">
            <a:spAutoFit/>
          </a:bodyPr>
          <a:lstStyle/>
          <a:p>
            <a:r>
              <a:rPr lang="en-US" dirty="0">
                <a:highlight>
                  <a:srgbClr val="FF0000"/>
                </a:highlight>
              </a:rPr>
              <a:t> </a:t>
            </a:r>
          </a:p>
        </p:txBody>
      </p:sp>
      <p:sp>
        <p:nvSpPr>
          <p:cNvPr id="39" name="TextBox 38">
            <a:extLst>
              <a:ext uri="{FF2B5EF4-FFF2-40B4-BE49-F238E27FC236}">
                <a16:creationId xmlns:a16="http://schemas.microsoft.com/office/drawing/2014/main" id="{4F83F25D-7A6A-4C84-8BA2-65441DD7E0EF}"/>
              </a:ext>
            </a:extLst>
          </p:cNvPr>
          <p:cNvSpPr txBox="1"/>
          <p:nvPr/>
        </p:nvSpPr>
        <p:spPr>
          <a:xfrm>
            <a:off x="9153223" y="5956632"/>
            <a:ext cx="517363" cy="369332"/>
          </a:xfrm>
          <a:prstGeom prst="rect">
            <a:avLst/>
          </a:prstGeom>
          <a:solidFill>
            <a:srgbClr val="00B0F0"/>
          </a:solidFill>
        </p:spPr>
        <p:txBody>
          <a:bodyPr wrap="square" rtlCol="0">
            <a:spAutoFit/>
          </a:bodyPr>
          <a:lstStyle/>
          <a:p>
            <a:r>
              <a:rPr lang="en-US" dirty="0">
                <a:highlight>
                  <a:srgbClr val="FF0000"/>
                </a:highlight>
              </a:rPr>
              <a:t> </a:t>
            </a:r>
          </a:p>
        </p:txBody>
      </p:sp>
      <p:sp>
        <p:nvSpPr>
          <p:cNvPr id="40" name="TextBox 39">
            <a:extLst>
              <a:ext uri="{FF2B5EF4-FFF2-40B4-BE49-F238E27FC236}">
                <a16:creationId xmlns:a16="http://schemas.microsoft.com/office/drawing/2014/main" id="{AA529A37-E770-45CF-8AF6-27AB3AE4F9E3}"/>
              </a:ext>
            </a:extLst>
          </p:cNvPr>
          <p:cNvSpPr txBox="1"/>
          <p:nvPr/>
        </p:nvSpPr>
        <p:spPr>
          <a:xfrm>
            <a:off x="8851689" y="4360633"/>
            <a:ext cx="45588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41" name="TextBox 40">
            <a:extLst>
              <a:ext uri="{FF2B5EF4-FFF2-40B4-BE49-F238E27FC236}">
                <a16:creationId xmlns:a16="http://schemas.microsoft.com/office/drawing/2014/main" id="{C59D3FA6-2BF9-4B5D-9548-CBF0ACBFB34E}"/>
              </a:ext>
            </a:extLst>
          </p:cNvPr>
          <p:cNvSpPr txBox="1"/>
          <p:nvPr/>
        </p:nvSpPr>
        <p:spPr>
          <a:xfrm>
            <a:off x="9307572" y="4360633"/>
            <a:ext cx="222251" cy="369332"/>
          </a:xfrm>
          <a:prstGeom prst="rect">
            <a:avLst/>
          </a:prstGeom>
          <a:solidFill>
            <a:schemeClr val="accent2">
              <a:lumMod val="75000"/>
            </a:schemeClr>
          </a:solidFill>
        </p:spPr>
        <p:txBody>
          <a:bodyPr wrap="square" rtlCol="0">
            <a:spAutoFit/>
          </a:bodyPr>
          <a:lstStyle/>
          <a:p>
            <a:r>
              <a:rPr lang="en-US" dirty="0">
                <a:highlight>
                  <a:srgbClr val="FF0000"/>
                </a:highlight>
              </a:rPr>
              <a:t> </a:t>
            </a:r>
          </a:p>
        </p:txBody>
      </p:sp>
      <p:sp>
        <p:nvSpPr>
          <p:cNvPr id="42" name="TextBox 41">
            <a:extLst>
              <a:ext uri="{FF2B5EF4-FFF2-40B4-BE49-F238E27FC236}">
                <a16:creationId xmlns:a16="http://schemas.microsoft.com/office/drawing/2014/main" id="{A56B59B7-2B18-416E-9DFC-C167203EF4EC}"/>
              </a:ext>
            </a:extLst>
          </p:cNvPr>
          <p:cNvSpPr txBox="1"/>
          <p:nvPr/>
        </p:nvSpPr>
        <p:spPr>
          <a:xfrm>
            <a:off x="9529824" y="4363266"/>
            <a:ext cx="140762" cy="369332"/>
          </a:xfrm>
          <a:prstGeom prst="rect">
            <a:avLst/>
          </a:prstGeom>
          <a:solidFill>
            <a:srgbClr val="00B0F0"/>
          </a:solidFill>
        </p:spPr>
        <p:txBody>
          <a:bodyPr wrap="square" rtlCol="0">
            <a:spAutoFit/>
          </a:bodyPr>
          <a:lstStyle/>
          <a:p>
            <a:r>
              <a:rPr lang="en-US" dirty="0">
                <a:highlight>
                  <a:srgbClr val="FF0000"/>
                </a:highlight>
              </a:rPr>
              <a:t> </a:t>
            </a:r>
          </a:p>
        </p:txBody>
      </p:sp>
      <p:sp>
        <p:nvSpPr>
          <p:cNvPr id="43" name="Right Brace 42">
            <a:extLst>
              <a:ext uri="{FF2B5EF4-FFF2-40B4-BE49-F238E27FC236}">
                <a16:creationId xmlns:a16="http://schemas.microsoft.com/office/drawing/2014/main" id="{D7667BB1-EFA5-4AC7-8D5C-D7167499E697}"/>
              </a:ext>
            </a:extLst>
          </p:cNvPr>
          <p:cNvSpPr/>
          <p:nvPr/>
        </p:nvSpPr>
        <p:spPr>
          <a:xfrm rot="5400000">
            <a:off x="9403769" y="4844947"/>
            <a:ext cx="375919" cy="140761"/>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8315F86-F811-4297-98EE-C3538FE3CCFE}"/>
                  </a:ext>
                </a:extLst>
              </p:cNvPr>
              <p:cNvSpPr txBox="1"/>
              <p:nvPr/>
            </p:nvSpPr>
            <p:spPr>
              <a:xfrm>
                <a:off x="9153223" y="512184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𝑏</m:t>
                          </m:r>
                        </m:sub>
                      </m:sSub>
                    </m:oMath>
                  </m:oMathPara>
                </a14:m>
                <a:endParaRPr lang="en-US" sz="2000" dirty="0"/>
              </a:p>
            </p:txBody>
          </p:sp>
        </mc:Choice>
        <mc:Fallback xmlns="">
          <p:sp>
            <p:nvSpPr>
              <p:cNvPr id="44" name="TextBox 43">
                <a:extLst>
                  <a:ext uri="{FF2B5EF4-FFF2-40B4-BE49-F238E27FC236}">
                    <a16:creationId xmlns:a16="http://schemas.microsoft.com/office/drawing/2014/main" id="{98315F86-F811-4297-98EE-C3538FE3CCFE}"/>
                  </a:ext>
                </a:extLst>
              </p:cNvPr>
              <p:cNvSpPr txBox="1">
                <a:spLocks noRot="1" noChangeAspect="1" noMove="1" noResize="1" noEditPoints="1" noAdjustHandles="1" noChangeArrowheads="1" noChangeShapeType="1" noTextEdit="1"/>
              </p:cNvSpPr>
              <p:nvPr/>
            </p:nvSpPr>
            <p:spPr>
              <a:xfrm>
                <a:off x="9153223" y="5121845"/>
                <a:ext cx="865332" cy="400110"/>
              </a:xfrm>
              <a:prstGeom prst="rect">
                <a:avLst/>
              </a:prstGeom>
              <a:blipFill>
                <a:blip r:embed="rId11"/>
                <a:stretch>
                  <a:fillRect b="-1515"/>
                </a:stretch>
              </a:blipFill>
            </p:spPr>
            <p:txBody>
              <a:bodyPr/>
              <a:lstStyle/>
              <a:p>
                <a:r>
                  <a:rPr lang="en-US">
                    <a:noFill/>
                  </a:rPr>
                  <a:t> </a:t>
                </a:r>
              </a:p>
            </p:txBody>
          </p:sp>
        </mc:Fallback>
      </mc:AlternateContent>
    </p:spTree>
    <p:extLst>
      <p:ext uri="{BB962C8B-B14F-4D97-AF65-F5344CB8AC3E}">
        <p14:creationId xmlns:p14="http://schemas.microsoft.com/office/powerpoint/2010/main" val="3005875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t>
                </a:r>
                <a:r>
                  <a:rPr lang="en-US" dirty="0">
                    <a:solidFill>
                      <a:srgbClr val="00B050"/>
                    </a:solidFill>
                  </a:rPr>
                  <a:t>Intuition</a:t>
                </a:r>
                <a:r>
                  <a:rPr lang="en-US" dirty="0"/>
                  <a:t>: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e>
                    </m:d>
                  </m:oMath>
                </a14:m>
                <a:r>
                  <a:rPr lang="en-US" dirty="0"/>
                  <a:t>-approximation</a:t>
                </a:r>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a:t>
                </a:r>
                <a14:m>
                  <m:oMath xmlns:m="http://schemas.openxmlformats.org/officeDocument/2006/math">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45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37361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23042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a:t>
                </a:r>
                <a:r>
                  <a:rPr lang="en-US" dirty="0">
                    <a:solidFill>
                      <a:srgbClr val="00B050"/>
                    </a:solidFill>
                  </a:rPr>
                  <a:t>Ex</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b="0" dirty="0"/>
                  <a:t> </a:t>
                </a: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difference estimator</a:t>
                </a:r>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C00000"/>
                    </a:solidFill>
                  </a:rPr>
                  <a:t>Difference Estimators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4"/>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246" y="3134373"/>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solidFill>
                      <a:srgbClr val="C00000"/>
                    </a:solidFill>
                  </a:rPr>
                  <a:t> Difference Estimators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solidFill>
                      <a:srgbClr val="C00000"/>
                    </a:solidFill>
                  </a:rPr>
                  <a:t> Difference Estimators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AFB65F-9A5F-4F0B-8AD2-1AE522C586F1}"/>
              </a:ext>
            </a:extLst>
          </p:cNvPr>
          <p:cNvSpPr txBox="1"/>
          <p:nvPr/>
        </p:nvSpPr>
        <p:spPr>
          <a:xfrm>
            <a:off x="507507" y="4950907"/>
            <a:ext cx="4572000" cy="954107"/>
          </a:xfrm>
          <a:prstGeom prst="rect">
            <a:avLst/>
          </a:prstGeom>
          <a:noFill/>
          <a:ln w="38100">
            <a:solidFill>
              <a:schemeClr val="tx1"/>
            </a:solidFill>
          </a:ln>
        </p:spPr>
        <p:txBody>
          <a:bodyPr wrap="square">
            <a:spAutoFit/>
          </a:bodyPr>
          <a:lstStyle/>
          <a:p>
            <a:r>
              <a:rPr lang="en-US" sz="2800" dirty="0"/>
              <a:t>Tight bounds for </a:t>
            </a:r>
            <a:r>
              <a:rPr lang="en-US" sz="2800" dirty="0" err="1"/>
              <a:t>adversarially</a:t>
            </a:r>
            <a:r>
              <a:rPr lang="en-US" sz="2800" dirty="0"/>
              <a:t> robust streaming algorithms</a:t>
            </a:r>
          </a:p>
        </p:txBody>
      </p:sp>
      <p:sp>
        <p:nvSpPr>
          <p:cNvPr id="11" name="TextBox 10">
            <a:extLst>
              <a:ext uri="{FF2B5EF4-FFF2-40B4-BE49-F238E27FC236}">
                <a16:creationId xmlns:a16="http://schemas.microsoft.com/office/drawing/2014/main" id="{10348F60-9395-4E1F-9BDC-05D869442FAC}"/>
              </a:ext>
            </a:extLst>
          </p:cNvPr>
          <p:cNvSpPr txBox="1"/>
          <p:nvPr/>
        </p:nvSpPr>
        <p:spPr>
          <a:xfrm>
            <a:off x="8038469" y="1178753"/>
            <a:ext cx="3720265" cy="954107"/>
          </a:xfrm>
          <a:prstGeom prst="rect">
            <a:avLst/>
          </a:prstGeom>
          <a:noFill/>
          <a:ln w="38100">
            <a:solidFill>
              <a:schemeClr val="tx1"/>
            </a:solidFill>
          </a:ln>
        </p:spPr>
        <p:txBody>
          <a:bodyPr wrap="square">
            <a:spAutoFit/>
          </a:bodyPr>
          <a:lstStyle/>
          <a:p>
            <a:r>
              <a:rPr lang="en-US" sz="2800" dirty="0"/>
              <a:t>Tight bounds for sliding window algorithms</a:t>
            </a:r>
          </a:p>
        </p:txBody>
      </p:sp>
      <p:cxnSp>
        <p:nvCxnSpPr>
          <p:cNvPr id="14" name="Straight Arrow Connector 13">
            <a:extLst>
              <a:ext uri="{FF2B5EF4-FFF2-40B4-BE49-F238E27FC236}">
                <a16:creationId xmlns:a16="http://schemas.microsoft.com/office/drawing/2014/main" id="{8D80B12C-FDC9-4D04-81BF-6096D5A48BC4}"/>
              </a:ext>
            </a:extLst>
          </p:cNvPr>
          <p:cNvCxnSpPr>
            <a:cxnSpLocks/>
            <a:endCxn id="9" idx="0"/>
          </p:cNvCxnSpPr>
          <p:nvPr/>
        </p:nvCxnSpPr>
        <p:spPr>
          <a:xfrm rot="5400000" flipH="1" flipV="1">
            <a:off x="-266533" y="2242546"/>
            <a:ext cx="3918276" cy="15111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3">
            <a:extLst>
              <a:ext uri="{FF2B5EF4-FFF2-40B4-BE49-F238E27FC236}">
                <a16:creationId xmlns:a16="http://schemas.microsoft.com/office/drawing/2014/main" id="{41FFEA58-C618-4AFD-8800-2D2065A3808D}"/>
              </a:ext>
            </a:extLst>
          </p:cNvPr>
          <p:cNvCxnSpPr>
            <a:cxnSpLocks/>
            <a:stCxn id="11" idx="0"/>
          </p:cNvCxnSpPr>
          <p:nvPr/>
        </p:nvCxnSpPr>
        <p:spPr>
          <a:xfrm rot="16200000" flipV="1">
            <a:off x="8400721" y="-319128"/>
            <a:ext cx="493042" cy="25027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03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Additional applications of difference estimators, e.g.,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Uses of differential privacy for adaptive data analysis</a:t>
                </a:r>
              </a:p>
              <a:p>
                <a:pPr>
                  <a:buClr>
                    <a:schemeClr val="tx1"/>
                  </a:buClr>
                  <a:buFont typeface="Wingdings" panose="05000000000000000000" pitchFamily="2" charset="2"/>
                  <a:buChar char="v"/>
                </a:pPr>
                <a:r>
                  <a:rPr lang="en-US" dirty="0"/>
                  <a:t> Algorithms robust to white-box adversaries?</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r="-580"/>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89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C00000"/>
                    </a:solidFill>
                  </a:rPr>
                  <a:t>Difference Estimators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4"/>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1406529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General Challenges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1474459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7448360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Literature</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Tight Bounds for </a:t>
            </a:r>
            <a:r>
              <a:rPr lang="en-US" dirty="0" err="1">
                <a:solidFill>
                  <a:srgbClr val="00B050"/>
                </a:solidFill>
              </a:rPr>
              <a:t>Adversarially</a:t>
            </a:r>
            <a:r>
              <a:rPr lang="en-US" dirty="0">
                <a:solidFill>
                  <a:srgbClr val="00B050"/>
                </a:solidFill>
              </a:rPr>
              <a:t> Robust Streams and Sliding Windows via Difference Estimators</a:t>
            </a:r>
            <a:r>
              <a:rPr lang="en-US" dirty="0"/>
              <a:t>, David P. Woodruff, Samson Zhou (FOCS 2021)</a:t>
            </a:r>
          </a:p>
          <a:p>
            <a:pPr>
              <a:buFont typeface="Wingdings" panose="05000000000000000000" pitchFamily="2" charset="2"/>
              <a:buChar char="v"/>
            </a:pPr>
            <a:r>
              <a:rPr lang="en-US" dirty="0"/>
              <a:t> </a:t>
            </a:r>
            <a:r>
              <a:rPr lang="en-US" dirty="0">
                <a:solidFill>
                  <a:srgbClr val="00B050"/>
                </a:solidFill>
              </a:rPr>
              <a:t>Adversarial Robustness of Streaming Algorithms through Importance Sampling</a:t>
            </a:r>
            <a:r>
              <a:rPr lang="en-US" dirty="0"/>
              <a:t>,</a:t>
            </a:r>
            <a:r>
              <a:rPr lang="en-US" dirty="0">
                <a:solidFill>
                  <a:srgbClr val="00B050"/>
                </a:solidFill>
              </a:rPr>
              <a:t> </a:t>
            </a:r>
            <a:r>
              <a:rPr lang="en-US" dirty="0"/>
              <a:t>Vladimir Braverman, </a:t>
            </a:r>
            <a:r>
              <a:rPr lang="en-US" dirty="0" err="1"/>
              <a:t>Avinatan</a:t>
            </a:r>
            <a:r>
              <a:rPr lang="en-US" dirty="0"/>
              <a:t> Hassidim, Yossi Matias, Mariano Schain, Sandeep </a:t>
            </a:r>
            <a:r>
              <a:rPr lang="en-US" dirty="0" err="1"/>
              <a:t>Silwal</a:t>
            </a:r>
            <a:r>
              <a:rPr lang="en-US" dirty="0"/>
              <a:t>, Samson Zhou (</a:t>
            </a:r>
            <a:r>
              <a:rPr lang="en-US" dirty="0" err="1"/>
              <a:t>NeurIPS</a:t>
            </a:r>
            <a:r>
              <a:rPr lang="en-US" dirty="0"/>
              <a:t> 2021)</a:t>
            </a:r>
          </a:p>
          <a:p>
            <a:pPr>
              <a:buFont typeface="Wingdings" panose="05000000000000000000" pitchFamily="2" charset="2"/>
              <a:buChar char="v"/>
            </a:pPr>
            <a:r>
              <a:rPr lang="en-US" dirty="0"/>
              <a:t> </a:t>
            </a:r>
            <a:r>
              <a:rPr lang="en-US" dirty="0">
                <a:solidFill>
                  <a:srgbClr val="00B050"/>
                </a:solidFill>
              </a:rPr>
              <a:t>The White-Box Adversarial Data Stream Model</a:t>
            </a:r>
            <a:r>
              <a:rPr lang="en-US" dirty="0"/>
              <a:t>, </a:t>
            </a:r>
            <a:r>
              <a:rPr lang="en-US" dirty="0" err="1"/>
              <a:t>Miklós</a:t>
            </a:r>
            <a:r>
              <a:rPr lang="en-US" dirty="0"/>
              <a:t> </a:t>
            </a:r>
            <a:r>
              <a:rPr lang="en-US" dirty="0" err="1"/>
              <a:t>Ajtai</a:t>
            </a:r>
            <a:r>
              <a:rPr lang="en-US" dirty="0"/>
              <a:t>, Vladimir Braverman, T.S. Jayram, Sandeep </a:t>
            </a:r>
            <a:r>
              <a:rPr lang="en-US" dirty="0" err="1"/>
              <a:t>Silwal</a:t>
            </a:r>
            <a:r>
              <a:rPr lang="en-US" dirty="0"/>
              <a:t>, Alec Sun, David P. Woodruff, Samson Zhou (PODS 2022)</a:t>
            </a:r>
          </a:p>
        </p:txBody>
      </p:sp>
    </p:spTree>
    <p:extLst>
      <p:ext uri="{BB962C8B-B14F-4D97-AF65-F5344CB8AC3E}">
        <p14:creationId xmlns:p14="http://schemas.microsoft.com/office/powerpoint/2010/main" val="2247707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71701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6295</Words>
  <Application>Microsoft Office PowerPoint</Application>
  <PresentationFormat>Widescreen</PresentationFormat>
  <Paragraphs>771</Paragraphs>
  <Slides>86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Calibri Light</vt:lpstr>
      <vt:lpstr>Cambria Math</vt:lpstr>
      <vt:lpstr>Wingdings</vt:lpstr>
      <vt:lpstr>Office Theme</vt:lpstr>
      <vt:lpstr>Tight Bounds for Adversarially Robust Streams and Sliding Windows via Difference Estimators</vt:lpstr>
      <vt:lpstr>Background</vt:lpstr>
      <vt:lpstr>Recent Work on Security and Privacy</vt:lpstr>
      <vt:lpstr>Recent Work on Data Science</vt:lpstr>
      <vt:lpstr>Recent Work on Sublinear Algorithms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Questions?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Intuition</vt:lpstr>
      <vt:lpstr>Intuition</vt:lpstr>
      <vt:lpstr>Intuition</vt:lpstr>
      <vt:lpstr>Sketch Stitching</vt:lpstr>
      <vt:lpstr>Sketch Stitching</vt:lpstr>
      <vt:lpstr>Sketch Stitching</vt:lpstr>
      <vt:lpstr>Sketch Stitching</vt:lpstr>
      <vt:lpstr>Sketch Stitching</vt:lpstr>
      <vt:lpstr>Sketch Stitching</vt:lpstr>
      <vt:lpstr>Granularity Change</vt:lpstr>
      <vt:lpstr>Granularity Change</vt:lpstr>
      <vt:lpstr>Granularity Change</vt:lpstr>
      <vt:lpstr>Framework</vt:lpstr>
      <vt:lpstr>Questions?</vt:lpstr>
      <vt:lpstr>Difference Estimator </vt:lpstr>
      <vt:lpstr>Difference Estimator </vt:lpstr>
      <vt:lpstr>Our Results: Difference Estimators</vt:lpstr>
      <vt:lpstr>F_2 Difference Estimator</vt:lpstr>
      <vt:lpstr>F_2 Difference Estimator</vt:lpstr>
      <vt:lpstr>Challenges for F_p Difference Estimators</vt:lpstr>
      <vt:lpstr>F_p Difference Estimators</vt:lpstr>
      <vt:lpstr>F_p Difference Estimators</vt:lpstr>
      <vt:lpstr>PowerPoint Presentation</vt:lpstr>
      <vt:lpstr>Future Directions</vt:lpstr>
      <vt:lpstr>Challenges for F_p Difference Estimators</vt:lpstr>
      <vt:lpstr>General Challenges</vt:lpstr>
      <vt:lpstr>Robust vs. Sliding Window</vt:lpstr>
      <vt:lpstr>Literature</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Granularity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dc:creator>
  <cp:lastModifiedBy>Samson Zhou</cp:lastModifiedBy>
  <cp:revision>98</cp:revision>
  <dcterms:created xsi:type="dcterms:W3CDTF">2021-02-19T01:17:04Z</dcterms:created>
  <dcterms:modified xsi:type="dcterms:W3CDTF">2022-04-18T17:26:04Z</dcterms:modified>
</cp:coreProperties>
</file>