
<file path=[Content_Types].xml><?xml version="1.0" encoding="utf-8"?>
<Types xmlns="http://schemas.openxmlformats.org/package/2006/content-types">
  <Default Extension="avif" ContentType="image/avi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494" r:id="rId3"/>
    <p:sldId id="503" r:id="rId4"/>
    <p:sldId id="491" r:id="rId5"/>
    <p:sldId id="264" r:id="rId6"/>
    <p:sldId id="509" r:id="rId7"/>
    <p:sldId id="296" r:id="rId8"/>
    <p:sldId id="297" r:id="rId9"/>
    <p:sldId id="298" r:id="rId10"/>
    <p:sldId id="492" r:id="rId11"/>
    <p:sldId id="495" r:id="rId12"/>
    <p:sldId id="499" r:id="rId13"/>
    <p:sldId id="493" r:id="rId14"/>
    <p:sldId id="497" r:id="rId15"/>
    <p:sldId id="500" r:id="rId16"/>
    <p:sldId id="501" r:id="rId17"/>
    <p:sldId id="502" r:id="rId18"/>
    <p:sldId id="504" r:id="rId19"/>
    <p:sldId id="518" r:id="rId20"/>
    <p:sldId id="496" r:id="rId21"/>
    <p:sldId id="505" r:id="rId22"/>
    <p:sldId id="506" r:id="rId23"/>
    <p:sldId id="507" r:id="rId24"/>
    <p:sldId id="508" r:id="rId25"/>
    <p:sldId id="510" r:id="rId26"/>
    <p:sldId id="511" r:id="rId27"/>
    <p:sldId id="512" r:id="rId28"/>
    <p:sldId id="513" r:id="rId29"/>
    <p:sldId id="514" r:id="rId30"/>
    <p:sldId id="515" r:id="rId31"/>
    <p:sldId id="516" r:id="rId32"/>
    <p:sldId id="517" r:id="rId33"/>
    <p:sldId id="519" r:id="rId34"/>
    <p:sldId id="520" r:id="rId35"/>
    <p:sldId id="591" r:id="rId36"/>
    <p:sldId id="4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0600E-09B3-4EC3-A931-AE6B7D275945}" type="datetimeFigureOut">
              <a:rPr lang="en-US" smtClean="0"/>
              <a:t>5/14/2022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6C2DE-56D4-403E-840C-DFE36789A5B6}" type="slidenum">
              <a:rPr lang="en-US" smtClean="0"/>
              <a:t>‹#›</a:t>
            </a:fld>
            <a:endParaRPr lang="en-US"/>
          </a:p>
        </p:txBody>
      </p:sp>
    </p:spTree>
    <p:extLst>
      <p:ext uri="{BB962C8B-B14F-4D97-AF65-F5344CB8AC3E}">
        <p14:creationId xmlns:p14="http://schemas.microsoft.com/office/powerpoint/2010/main" val="3010788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418006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2883335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15</a:t>
            </a:fld>
            <a:endParaRPr lang="en-US"/>
          </a:p>
        </p:txBody>
      </p:sp>
    </p:spTree>
    <p:extLst>
      <p:ext uri="{BB962C8B-B14F-4D97-AF65-F5344CB8AC3E}">
        <p14:creationId xmlns:p14="http://schemas.microsoft.com/office/powerpoint/2010/main" val="3670701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2367696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194692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17147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1411974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20</a:t>
            </a:fld>
            <a:endParaRPr lang="en-US"/>
          </a:p>
        </p:txBody>
      </p:sp>
    </p:spTree>
    <p:extLst>
      <p:ext uri="{BB962C8B-B14F-4D97-AF65-F5344CB8AC3E}">
        <p14:creationId xmlns:p14="http://schemas.microsoft.com/office/powerpoint/2010/main" val="256971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21</a:t>
            </a:fld>
            <a:endParaRPr lang="en-US"/>
          </a:p>
        </p:txBody>
      </p:sp>
    </p:spTree>
    <p:extLst>
      <p:ext uri="{BB962C8B-B14F-4D97-AF65-F5344CB8AC3E}">
        <p14:creationId xmlns:p14="http://schemas.microsoft.com/office/powerpoint/2010/main" val="3534576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123722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164064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3</a:t>
            </a:fld>
            <a:endParaRPr lang="en-US"/>
          </a:p>
        </p:txBody>
      </p:sp>
    </p:spTree>
    <p:extLst>
      <p:ext uri="{BB962C8B-B14F-4D97-AF65-F5344CB8AC3E}">
        <p14:creationId xmlns:p14="http://schemas.microsoft.com/office/powerpoint/2010/main" val="626826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2876170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007378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26</a:t>
            </a:fld>
            <a:endParaRPr lang="en-US"/>
          </a:p>
        </p:txBody>
      </p:sp>
    </p:spTree>
    <p:extLst>
      <p:ext uri="{BB962C8B-B14F-4D97-AF65-F5344CB8AC3E}">
        <p14:creationId xmlns:p14="http://schemas.microsoft.com/office/powerpoint/2010/main" val="931807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27</a:t>
            </a:fld>
            <a:endParaRPr lang="en-US"/>
          </a:p>
        </p:txBody>
      </p:sp>
    </p:spTree>
    <p:extLst>
      <p:ext uri="{BB962C8B-B14F-4D97-AF65-F5344CB8AC3E}">
        <p14:creationId xmlns:p14="http://schemas.microsoft.com/office/powerpoint/2010/main" val="1859171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28</a:t>
            </a:fld>
            <a:endParaRPr lang="en-US"/>
          </a:p>
        </p:txBody>
      </p:sp>
    </p:spTree>
    <p:extLst>
      <p:ext uri="{BB962C8B-B14F-4D97-AF65-F5344CB8AC3E}">
        <p14:creationId xmlns:p14="http://schemas.microsoft.com/office/powerpoint/2010/main" val="3619852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29</a:t>
            </a:fld>
            <a:endParaRPr lang="en-US"/>
          </a:p>
        </p:txBody>
      </p:sp>
    </p:spTree>
    <p:extLst>
      <p:ext uri="{BB962C8B-B14F-4D97-AF65-F5344CB8AC3E}">
        <p14:creationId xmlns:p14="http://schemas.microsoft.com/office/powerpoint/2010/main" val="1275798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30</a:t>
            </a:fld>
            <a:endParaRPr lang="en-US"/>
          </a:p>
        </p:txBody>
      </p:sp>
    </p:spTree>
    <p:extLst>
      <p:ext uri="{BB962C8B-B14F-4D97-AF65-F5344CB8AC3E}">
        <p14:creationId xmlns:p14="http://schemas.microsoft.com/office/powerpoint/2010/main" val="1755645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31</a:t>
            </a:fld>
            <a:endParaRPr lang="en-US"/>
          </a:p>
        </p:txBody>
      </p:sp>
    </p:spTree>
    <p:extLst>
      <p:ext uri="{BB962C8B-B14F-4D97-AF65-F5344CB8AC3E}">
        <p14:creationId xmlns:p14="http://schemas.microsoft.com/office/powerpoint/2010/main" val="3266070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32</a:t>
            </a:fld>
            <a:endParaRPr lang="en-US"/>
          </a:p>
        </p:txBody>
      </p:sp>
    </p:spTree>
    <p:extLst>
      <p:ext uri="{BB962C8B-B14F-4D97-AF65-F5344CB8AC3E}">
        <p14:creationId xmlns:p14="http://schemas.microsoft.com/office/powerpoint/2010/main" val="2607167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33</a:t>
            </a:fld>
            <a:endParaRPr lang="en-US"/>
          </a:p>
        </p:txBody>
      </p:sp>
    </p:spTree>
    <p:extLst>
      <p:ext uri="{BB962C8B-B14F-4D97-AF65-F5344CB8AC3E}">
        <p14:creationId xmlns:p14="http://schemas.microsoft.com/office/powerpoint/2010/main" val="4162571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4</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34</a:t>
            </a:fld>
            <a:endParaRPr lang="en-US"/>
          </a:p>
        </p:txBody>
      </p:sp>
    </p:spTree>
    <p:extLst>
      <p:ext uri="{BB962C8B-B14F-4D97-AF65-F5344CB8AC3E}">
        <p14:creationId xmlns:p14="http://schemas.microsoft.com/office/powerpoint/2010/main" val="3323401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36</a:t>
            </a:fld>
            <a:endParaRPr lang="en-US"/>
          </a:p>
        </p:txBody>
      </p:sp>
    </p:spTree>
    <p:extLst>
      <p:ext uri="{BB962C8B-B14F-4D97-AF65-F5344CB8AC3E}">
        <p14:creationId xmlns:p14="http://schemas.microsoft.com/office/powerpoint/2010/main" val="256301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6</a:t>
            </a:fld>
            <a:endParaRPr lang="en-US"/>
          </a:p>
        </p:txBody>
      </p:sp>
    </p:spTree>
    <p:extLst>
      <p:ext uri="{BB962C8B-B14F-4D97-AF65-F5344CB8AC3E}">
        <p14:creationId xmlns:p14="http://schemas.microsoft.com/office/powerpoint/2010/main" val="94006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2233785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984400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2638426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220885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F326-1636-2326-A120-B62AD830F7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690237-9EEC-83E2-E4A4-27DEB1DE9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2FDF2E-7EA5-5356-2756-B7CF4DF43019}"/>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5" name="Footer Placeholder 4">
            <a:extLst>
              <a:ext uri="{FF2B5EF4-FFF2-40B4-BE49-F238E27FC236}">
                <a16:creationId xmlns:a16="http://schemas.microsoft.com/office/drawing/2014/main" id="{BE39DD2A-AB09-9D98-78F4-CC2A4ED0D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10447-FCB7-2DB9-841A-EB536BE98883}"/>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89075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BF89-0557-0FD7-5869-6C5CF62CA3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F42F46-19BA-3E59-3AD2-4B55DD060D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02A19-7016-1F86-491E-48C2267BE263}"/>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5" name="Footer Placeholder 4">
            <a:extLst>
              <a:ext uri="{FF2B5EF4-FFF2-40B4-BE49-F238E27FC236}">
                <a16:creationId xmlns:a16="http://schemas.microsoft.com/office/drawing/2014/main" id="{7A728553-A0DC-774F-9CCB-C7B0B034D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CDEAA-CF59-450C-A556-7A449CE70E8A}"/>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100130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C4E07-A0B5-1C66-9547-0144FFA09E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ACF82D-CC3E-706A-285D-8C5DA7176C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6DC62-8898-E3BB-0BAF-D13B89E0A2C5}"/>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5" name="Footer Placeholder 4">
            <a:extLst>
              <a:ext uri="{FF2B5EF4-FFF2-40B4-BE49-F238E27FC236}">
                <a16:creationId xmlns:a16="http://schemas.microsoft.com/office/drawing/2014/main" id="{FB93C008-BF76-4854-7ADA-E68A3128D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A2AC9-AF43-81A7-6709-9846923D0730}"/>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203202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8726-38C1-6CC9-3998-9E77810EE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8ECC3-85F3-87B8-ACD9-331F87CF1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A8CEA-7381-9A5F-D248-9E8344AAA00A}"/>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5" name="Footer Placeholder 4">
            <a:extLst>
              <a:ext uri="{FF2B5EF4-FFF2-40B4-BE49-F238E27FC236}">
                <a16:creationId xmlns:a16="http://schemas.microsoft.com/office/drawing/2014/main" id="{AC78953E-83B8-3843-6B40-3D6436A89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1A72B-1D1A-1DF9-ABFA-CAA7CAB7DA8D}"/>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371559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047B-2594-0291-5E13-5C690C44DB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4C17C-C305-F6D5-B30F-C9D7E8C94B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775AF-4723-4944-229D-285BBC06489A}"/>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5" name="Footer Placeholder 4">
            <a:extLst>
              <a:ext uri="{FF2B5EF4-FFF2-40B4-BE49-F238E27FC236}">
                <a16:creationId xmlns:a16="http://schemas.microsoft.com/office/drawing/2014/main" id="{46AF6460-949B-6264-180E-E31CD04A5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0EC3B-57CE-7949-EE5C-F0E2D4287F07}"/>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174207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D3A6-DB89-91C5-9D85-796032AB1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B9D21A-3A7D-7888-456A-7E15A0561B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B8C140-A20E-6E95-95FD-EE1DC7DEDE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98C1C6-FE66-6FBC-E310-BF87D168935A}"/>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6" name="Footer Placeholder 5">
            <a:extLst>
              <a:ext uri="{FF2B5EF4-FFF2-40B4-BE49-F238E27FC236}">
                <a16:creationId xmlns:a16="http://schemas.microsoft.com/office/drawing/2014/main" id="{A3D0C87B-D2D3-7ED9-9A5C-C492F7971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34A83-7AC8-B769-2363-D88E4F87007B}"/>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29587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564C-E292-B5B3-5BA0-8971CEC54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16746B-7E33-A8F6-B049-3594F18D5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790D4-FDA9-355E-27D2-E2F0E6FFA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F3B92D-C397-6EB8-2CDC-FF3759D3EB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19D612-A80A-66D4-8BC9-762B6691C8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379FAF-FC58-F7EB-8DA6-2D34D6FF7D4A}"/>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8" name="Footer Placeholder 7">
            <a:extLst>
              <a:ext uri="{FF2B5EF4-FFF2-40B4-BE49-F238E27FC236}">
                <a16:creationId xmlns:a16="http://schemas.microsoft.com/office/drawing/2014/main" id="{FC6053C4-CFA3-D77D-0322-44A47CDF5D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26CFC3-1EEC-D377-9F55-859CCECD7411}"/>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269101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FD29-E5C4-3D00-841C-A2961D980F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086C73-CB28-4E9A-B5C9-B8541E01ADAF}"/>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4" name="Footer Placeholder 3">
            <a:extLst>
              <a:ext uri="{FF2B5EF4-FFF2-40B4-BE49-F238E27FC236}">
                <a16:creationId xmlns:a16="http://schemas.microsoft.com/office/drawing/2014/main" id="{ED028ADA-95C2-64C5-E8FF-133CF0AD1A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71141-751D-A7A4-1B15-EA09C461CAFA}"/>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334238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54BF3-99E8-A148-AFBB-BCF70DBB181C}"/>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3" name="Footer Placeholder 2">
            <a:extLst>
              <a:ext uri="{FF2B5EF4-FFF2-40B4-BE49-F238E27FC236}">
                <a16:creationId xmlns:a16="http://schemas.microsoft.com/office/drawing/2014/main" id="{64F07675-DDA9-6A18-DDD8-6E807206C0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045D8C-D23E-838F-D170-5EF84766C362}"/>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230792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28AC-320F-0260-4FFB-7B27DF213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55AC44-C8A5-F474-B16D-E43EC663F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25F2A-1B7E-197C-7E4E-33E22156F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2EEDC9-AF81-B8FD-D61A-0C9DD43442F7}"/>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6" name="Footer Placeholder 5">
            <a:extLst>
              <a:ext uri="{FF2B5EF4-FFF2-40B4-BE49-F238E27FC236}">
                <a16:creationId xmlns:a16="http://schemas.microsoft.com/office/drawing/2014/main" id="{FA59630A-5A03-CFF5-E491-C756A88F5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703F3-892A-4350-4EB1-336A692B8C34}"/>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119734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B649-2DCB-A7CA-8782-F6143D371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F3E9F-6CCC-D606-865E-FF7925882C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E5CA09-5F32-FF0E-2C60-9C12A13A0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63A16-51D6-4EFE-53AF-FB44749D9839}"/>
              </a:ext>
            </a:extLst>
          </p:cNvPr>
          <p:cNvSpPr>
            <a:spLocks noGrp="1"/>
          </p:cNvSpPr>
          <p:nvPr>
            <p:ph type="dt" sz="half" idx="10"/>
          </p:nvPr>
        </p:nvSpPr>
        <p:spPr/>
        <p:txBody>
          <a:bodyPr/>
          <a:lstStyle/>
          <a:p>
            <a:fld id="{D41AACAC-070D-4AEC-B1DE-B9BBF9A1C61F}" type="datetimeFigureOut">
              <a:rPr lang="en-US" smtClean="0"/>
              <a:t>5/14/2022</a:t>
            </a:fld>
            <a:endParaRPr lang="en-US"/>
          </a:p>
        </p:txBody>
      </p:sp>
      <p:sp>
        <p:nvSpPr>
          <p:cNvPr id="6" name="Footer Placeholder 5">
            <a:extLst>
              <a:ext uri="{FF2B5EF4-FFF2-40B4-BE49-F238E27FC236}">
                <a16:creationId xmlns:a16="http://schemas.microsoft.com/office/drawing/2014/main" id="{6458AF32-34AF-06F9-288A-74AE52D30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3E32D-5B9C-1161-3615-1456F91CDAE6}"/>
              </a:ext>
            </a:extLst>
          </p:cNvPr>
          <p:cNvSpPr>
            <a:spLocks noGrp="1"/>
          </p:cNvSpPr>
          <p:nvPr>
            <p:ph type="sldNum" sz="quarter" idx="12"/>
          </p:nvPr>
        </p:nvSpPr>
        <p:spPr/>
        <p:txBody>
          <a:bodyPr/>
          <a:lstStyle/>
          <a:p>
            <a:fld id="{F04CD066-4913-4A4A-AEAE-DBDB933A0E74}" type="slidenum">
              <a:rPr lang="en-US" smtClean="0"/>
              <a:t>‹#›</a:t>
            </a:fld>
            <a:endParaRPr lang="en-US"/>
          </a:p>
        </p:txBody>
      </p:sp>
    </p:spTree>
    <p:extLst>
      <p:ext uri="{BB962C8B-B14F-4D97-AF65-F5344CB8AC3E}">
        <p14:creationId xmlns:p14="http://schemas.microsoft.com/office/powerpoint/2010/main" val="341817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69D4D-9960-F5F1-4377-8B8BD85020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F53C9-7BD8-180F-BE16-ADAC0D961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F03D4-45C5-A071-88FE-BCE2F0BE1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AACAC-070D-4AEC-B1DE-B9BBF9A1C61F}" type="datetimeFigureOut">
              <a:rPr lang="en-US" smtClean="0"/>
              <a:t>5/14/2022</a:t>
            </a:fld>
            <a:endParaRPr lang="en-US"/>
          </a:p>
        </p:txBody>
      </p:sp>
      <p:sp>
        <p:nvSpPr>
          <p:cNvPr id="5" name="Footer Placeholder 4">
            <a:extLst>
              <a:ext uri="{FF2B5EF4-FFF2-40B4-BE49-F238E27FC236}">
                <a16:creationId xmlns:a16="http://schemas.microsoft.com/office/drawing/2014/main" id="{CD6CA521-B87A-59BB-C758-682ECF4EC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EC5CF-3CA4-08F7-C948-70C57BBD23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CD066-4913-4A4A-AEAE-DBDB933A0E74}" type="slidenum">
              <a:rPr lang="en-US" smtClean="0"/>
              <a:t>‹#›</a:t>
            </a:fld>
            <a:endParaRPr lang="en-US"/>
          </a:p>
        </p:txBody>
      </p:sp>
    </p:spTree>
    <p:extLst>
      <p:ext uri="{BB962C8B-B14F-4D97-AF65-F5344CB8AC3E}">
        <p14:creationId xmlns:p14="http://schemas.microsoft.com/office/powerpoint/2010/main" val="2778921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10.av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34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6148-1B89-74EE-CC91-3BE1DDAECE0A}"/>
              </a:ext>
            </a:extLst>
          </p:cNvPr>
          <p:cNvSpPr>
            <a:spLocks noGrp="1"/>
          </p:cNvSpPr>
          <p:nvPr>
            <p:ph type="ctrTitle"/>
          </p:nvPr>
        </p:nvSpPr>
        <p:spPr>
          <a:xfrm>
            <a:off x="1524000" y="406400"/>
            <a:ext cx="9144000" cy="2387600"/>
          </a:xfrm>
        </p:spPr>
        <p:txBody>
          <a:bodyPr>
            <a:normAutofit fontScale="90000"/>
          </a:bodyPr>
          <a:lstStyle/>
          <a:p>
            <a:r>
              <a:rPr lang="en-US" dirty="0">
                <a:solidFill>
                  <a:srgbClr val="C00000"/>
                </a:solidFill>
              </a:rPr>
              <a:t>Truly Perfect Samplers for Data Streams and Sliding Windows</a:t>
            </a:r>
            <a:endParaRPr lang="en-US" dirty="0"/>
          </a:p>
        </p:txBody>
      </p:sp>
      <p:sp>
        <p:nvSpPr>
          <p:cNvPr id="3" name="Subtitle 2">
            <a:extLst>
              <a:ext uri="{FF2B5EF4-FFF2-40B4-BE49-F238E27FC236}">
                <a16:creationId xmlns:a16="http://schemas.microsoft.com/office/drawing/2014/main" id="{A0EF0670-2723-DE3E-91E9-D28596554F07}"/>
              </a:ext>
            </a:extLst>
          </p:cNvPr>
          <p:cNvSpPr>
            <a:spLocks noGrp="1"/>
          </p:cNvSpPr>
          <p:nvPr>
            <p:ph type="subTitle" idx="1"/>
          </p:nvPr>
        </p:nvSpPr>
        <p:spPr>
          <a:xfrm>
            <a:off x="1524000" y="2928904"/>
            <a:ext cx="9144000" cy="1655762"/>
          </a:xfrm>
        </p:spPr>
        <p:txBody>
          <a:bodyPr>
            <a:normAutofit/>
          </a:bodyPr>
          <a:lstStyle/>
          <a:p>
            <a:r>
              <a:rPr lang="en-US" dirty="0"/>
              <a:t>Rajesh Jayaram</a:t>
            </a:r>
          </a:p>
          <a:p>
            <a:r>
              <a:rPr lang="en-US" dirty="0"/>
              <a:t>David P. Woodruff</a:t>
            </a:r>
          </a:p>
          <a:p>
            <a:r>
              <a:rPr lang="en-US" dirty="0"/>
              <a:t>Samson Zhou</a:t>
            </a:r>
          </a:p>
        </p:txBody>
      </p:sp>
      <p:pic>
        <p:nvPicPr>
          <p:cNvPr id="4" name="Picture 3">
            <a:extLst>
              <a:ext uri="{FF2B5EF4-FFF2-40B4-BE49-F238E27FC236}">
                <a16:creationId xmlns:a16="http://schemas.microsoft.com/office/drawing/2014/main" id="{87B279D0-8237-8A11-138C-53304A461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065" y="4776282"/>
            <a:ext cx="1655762" cy="1675318"/>
          </a:xfrm>
          <a:prstGeom prst="rect">
            <a:avLst/>
          </a:prstGeom>
        </p:spPr>
      </p:pic>
      <p:pic>
        <p:nvPicPr>
          <p:cNvPr id="5" name="Picture 4">
            <a:extLst>
              <a:ext uri="{FF2B5EF4-FFF2-40B4-BE49-F238E27FC236}">
                <a16:creationId xmlns:a16="http://schemas.microsoft.com/office/drawing/2014/main" id="{BF512C7F-220A-F46D-7386-CEA9F1D392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119" y="4719570"/>
            <a:ext cx="1655762" cy="1655762"/>
          </a:xfrm>
          <a:prstGeom prst="rect">
            <a:avLst/>
          </a:prstGeom>
        </p:spPr>
      </p:pic>
      <p:pic>
        <p:nvPicPr>
          <p:cNvPr id="7" name="Picture 6">
            <a:extLst>
              <a:ext uri="{FF2B5EF4-FFF2-40B4-BE49-F238E27FC236}">
                <a16:creationId xmlns:a16="http://schemas.microsoft.com/office/drawing/2014/main" id="{69F344BD-5E3C-4931-6742-53B6D3B02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095" y="4719570"/>
            <a:ext cx="1538840" cy="1600282"/>
          </a:xfrm>
          <a:prstGeom prst="rect">
            <a:avLst/>
          </a:prstGeom>
        </p:spPr>
      </p:pic>
    </p:spTree>
    <p:extLst>
      <p:ext uri="{BB962C8B-B14F-4D97-AF65-F5344CB8AC3E}">
        <p14:creationId xmlns:p14="http://schemas.microsoft.com/office/powerpoint/2010/main" val="398631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1</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S</a:t>
                </a:r>
                <a:r>
                  <a:rPr lang="en-US" b="0" dirty="0"/>
                  <a:t>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num>
                      <m:den>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1</m:t>
                            </m:r>
                          </m:sub>
                        </m:sSub>
                      </m:den>
                    </m:f>
                  </m:oMath>
                </a14:m>
                <a:r>
                  <a:rPr lang="en-US" dirty="0"/>
                  <a:t> </a:t>
                </a:r>
              </a:p>
              <a:p>
                <a:pPr>
                  <a:buFont typeface="Wingdings" panose="05000000000000000000" pitchFamily="2" charset="2"/>
                  <a:buChar char="v"/>
                </a:pPr>
                <a:endParaRPr lang="en-US" b="0" dirty="0"/>
              </a:p>
              <a:p>
                <a:pPr>
                  <a:buFont typeface="Wingdings" panose="05000000000000000000" pitchFamily="2" charset="2"/>
                  <a:buChar char="v"/>
                </a:pPr>
                <a:endParaRPr lang="en-US" dirty="0"/>
              </a:p>
              <a:p>
                <a:pPr>
                  <a:buFont typeface="Wingdings" panose="05000000000000000000" pitchFamily="2" charset="2"/>
                  <a:buChar char="v"/>
                </a:pPr>
                <a:endParaRPr lang="en-US" b="0" dirty="0"/>
              </a:p>
              <a:p>
                <a:pPr>
                  <a:buFont typeface="Wingdings" panose="05000000000000000000" pitchFamily="2" charset="2"/>
                  <a:buChar char="v"/>
                </a:pPr>
                <a:endParaRPr lang="en-US" b="0" dirty="0"/>
              </a:p>
              <a:p>
                <a:pPr>
                  <a:buFont typeface="Wingdings" panose="05000000000000000000" pitchFamily="2" charset="2"/>
                  <a:buChar char="v"/>
                </a:pPr>
                <a:r>
                  <a:rPr lang="en-US" dirty="0"/>
                  <a:t> </a:t>
                </a:r>
                <a:r>
                  <a:rPr lang="en-US" b="0" dirty="0"/>
                  <a:t>Output </a:t>
                </a:r>
                <a14:m>
                  <m:oMath xmlns:m="http://schemas.openxmlformats.org/officeDocument/2006/math">
                    <m:r>
                      <a:rPr lang="en-US" sz="2800" b="0" i="1" smtClean="0">
                        <a:solidFill>
                          <a:srgbClr val="C00000"/>
                        </a:solidFill>
                        <a:latin typeface="Cambria Math" panose="02040503050406030204" pitchFamily="18" charset="0"/>
                      </a:rPr>
                      <m:t>1</m:t>
                    </m:r>
                  </m:oMath>
                </a14:m>
                <a:r>
                  <a:rPr lang="en-US" b="0" dirty="0"/>
                  <a:t> </a:t>
                </a:r>
                <a:r>
                  <a:rPr lang="en-US" b="0" dirty="0" err="1"/>
                  <a:t>w.p.</a:t>
                </a:r>
                <a:r>
                  <a:rPr lang="en-US" b="0" dirty="0"/>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2</m:t>
                        </m:r>
                      </m:den>
                    </m:f>
                  </m:oMath>
                </a14:m>
                <a:r>
                  <a:rPr lang="en-US" b="0" dirty="0"/>
                  <a:t>, </a:t>
                </a:r>
                <a14:m>
                  <m:oMath xmlns:m="http://schemas.openxmlformats.org/officeDocument/2006/math">
                    <m:r>
                      <a:rPr lang="en-US" b="0" i="1" smtClean="0">
                        <a:solidFill>
                          <a:srgbClr val="C00000"/>
                        </a:solidFill>
                        <a:latin typeface="Cambria Math" panose="02040503050406030204" pitchFamily="18" charset="0"/>
                      </a:rPr>
                      <m:t>2</m:t>
                    </m:r>
                  </m:oMath>
                </a14:m>
                <a:r>
                  <a:rPr lang="en-US" b="0" dirty="0"/>
                  <a:t> </a:t>
                </a:r>
                <a:r>
                  <a:rPr lang="en-US" b="0" dirty="0" err="1"/>
                  <a:t>w.p.</a:t>
                </a:r>
                <a:r>
                  <a:rPr lang="en-US" b="0" dirty="0"/>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4</m:t>
                        </m:r>
                      </m:den>
                    </m:f>
                  </m:oMath>
                </a14:m>
                <a:r>
                  <a:rPr lang="en-US" b="0" dirty="0"/>
                  <a:t>, </a:t>
                </a:r>
                <a14:m>
                  <m:oMath xmlns:m="http://schemas.openxmlformats.org/officeDocument/2006/math">
                    <m:r>
                      <a:rPr lang="en-US" b="0" i="0" smtClean="0">
                        <a:solidFill>
                          <a:srgbClr val="C00000"/>
                        </a:solidFill>
                        <a:latin typeface="Cambria Math" panose="02040503050406030204" pitchFamily="18" charset="0"/>
                      </a:rPr>
                      <m:t>3</m:t>
                    </m:r>
                  </m:oMath>
                </a14:m>
                <a:r>
                  <a:rPr lang="en-US" b="0" dirty="0"/>
                  <a:t> </a:t>
                </a:r>
                <a:r>
                  <a:rPr lang="en-US" b="0" dirty="0" err="1"/>
                  <a:t>w.p.</a:t>
                </a:r>
                <a:r>
                  <a:rPr lang="en-US" b="0" dirty="0"/>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4</m:t>
                        </m:r>
                      </m:den>
                    </m:f>
                  </m:oMath>
                </a14:m>
                <a:r>
                  <a:rPr lang="en-US" b="0" dirty="0"/>
                  <a:t>, </a:t>
                </a:r>
                <a14:m>
                  <m:oMath xmlns:m="http://schemas.openxmlformats.org/officeDocument/2006/math">
                    <m:r>
                      <a:rPr lang="en-US" b="0" i="0" smtClean="0">
                        <a:solidFill>
                          <a:srgbClr val="C00000"/>
                        </a:solidFill>
                        <a:latin typeface="Cambria Math" panose="02040503050406030204" pitchFamily="18" charset="0"/>
                      </a:rPr>
                      <m:t>4</m:t>
                    </m:r>
                  </m:oMath>
                </a14:m>
                <a:r>
                  <a:rPr lang="en-US" b="0" dirty="0"/>
                  <a:t> </a:t>
                </a:r>
                <a:r>
                  <a:rPr lang="en-US" b="0" dirty="0" err="1"/>
                  <a:t>w.p.</a:t>
                </a:r>
                <a:r>
                  <a:rPr lang="en-US" b="0" dirty="0"/>
                  <a:t> </a:t>
                </a:r>
                <a14:m>
                  <m:oMath xmlns:m="http://schemas.openxmlformats.org/officeDocument/2006/math">
                    <m:r>
                      <a:rPr lang="en-US" b="0" i="1" smtClean="0">
                        <a:solidFill>
                          <a:srgbClr val="C00000"/>
                        </a:solidFill>
                        <a:latin typeface="Cambria Math" panose="02040503050406030204" pitchFamily="18" charset="0"/>
                      </a:rPr>
                      <m:t>0</m:t>
                    </m:r>
                  </m:oMath>
                </a14:m>
                <a:r>
                  <a:rPr lang="en-US" b="0" dirty="0"/>
                  <a:t>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8C3E50-D20F-8A70-05F9-1EEECB4F8FC1}"/>
                  </a:ext>
                </a:extLst>
              </p:cNvPr>
              <p:cNvSpPr txBox="1"/>
              <p:nvPr/>
            </p:nvSpPr>
            <p:spPr>
              <a:xfrm>
                <a:off x="2501475" y="3265908"/>
                <a:ext cx="7637284" cy="707886"/>
              </a:xfrm>
              <a:prstGeom prst="rect">
                <a:avLst/>
              </a:prstGeom>
              <a:noFill/>
            </p:spPr>
            <p:txBody>
              <a:bodyPr wrap="none" rtlCol="0">
                <a:spAutoFit/>
              </a:bodyPr>
              <a:lstStyle/>
              <a:p>
                <a:r>
                  <a:rPr lang="en-US" sz="4000" dirty="0"/>
                  <a:t>1 1 2 1 2 1 1 1 3 3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4, 2, 2, 0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6" name="TextBox 5">
                <a:extLst>
                  <a:ext uri="{FF2B5EF4-FFF2-40B4-BE49-F238E27FC236}">
                    <a16:creationId xmlns:a16="http://schemas.microsoft.com/office/drawing/2014/main" id="{E68C3E50-D20F-8A70-05F9-1EEECB4F8FC1}"/>
                  </a:ext>
                </a:extLst>
              </p:cNvPr>
              <p:cNvSpPr txBox="1">
                <a:spLocks noRot="1" noChangeAspect="1" noMove="1" noResize="1" noEditPoints="1" noAdjustHandles="1" noChangeArrowheads="1" noChangeShapeType="1" noTextEdit="1"/>
              </p:cNvSpPr>
              <p:nvPr/>
            </p:nvSpPr>
            <p:spPr>
              <a:xfrm>
                <a:off x="2501475" y="3265908"/>
                <a:ext cx="7637284" cy="707886"/>
              </a:xfrm>
              <a:prstGeom prst="rect">
                <a:avLst/>
              </a:prstGeom>
              <a:blipFill>
                <a:blip r:embed="rId5"/>
                <a:stretch>
                  <a:fillRect l="-2793" t="-17241" b="-37069"/>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891B07D3-308B-9C77-7302-8AE8F36C7C7F}"/>
              </a:ext>
            </a:extLst>
          </p:cNvPr>
          <p:cNvSpPr/>
          <p:nvPr/>
        </p:nvSpPr>
        <p:spPr>
          <a:xfrm>
            <a:off x="3308430" y="3254866"/>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36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Previous Work for </a:t>
                </a:r>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1</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14:m>
                  <m:oMath xmlns:m="http://schemas.openxmlformats.org/officeDocument/2006/math">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𝐿</m:t>
                        </m:r>
                      </m:e>
                      <m:sub>
                        <m:r>
                          <a:rPr lang="en-US" sz="2800" b="0" i="1" smtClean="0">
                            <a:solidFill>
                              <a:srgbClr val="C00000"/>
                            </a:solidFill>
                            <a:latin typeface="Cambria Math" panose="02040503050406030204" pitchFamily="18" charset="0"/>
                          </a:rPr>
                          <m:t>1</m:t>
                        </m:r>
                      </m:sub>
                    </m:sSub>
                  </m:oMath>
                </a14:m>
                <a:r>
                  <a:rPr lang="en-US" dirty="0">
                    <a:solidFill>
                      <a:srgbClr val="C00000"/>
                    </a:solidFill>
                  </a:rPr>
                  <a:t>-</a:t>
                </a:r>
                <a:r>
                  <a:rPr lang="en-US" dirty="0"/>
                  <a:t>sampling on a stream can be achieved by reservoir sampling</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Reservoir sampling</a:t>
                </a:r>
                <a:r>
                  <a:rPr lang="en-US" dirty="0"/>
                  <a:t>: At each time </a:t>
                </a:r>
                <a14:m>
                  <m:oMath xmlns:m="http://schemas.openxmlformats.org/officeDocument/2006/math">
                    <m:r>
                      <a:rPr lang="en-US" b="0" i="1" smtClean="0">
                        <a:solidFill>
                          <a:srgbClr val="C00000"/>
                        </a:solidFill>
                        <a:latin typeface="Cambria Math" panose="02040503050406030204" pitchFamily="18" charset="0"/>
                      </a:rPr>
                      <m:t>𝑡</m:t>
                    </m:r>
                  </m:oMath>
                </a14:m>
                <a:r>
                  <a:rPr lang="en-US" dirty="0"/>
                  <a:t>, replace the sample with the most recent update, 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𝑡</m:t>
                        </m:r>
                      </m:den>
                    </m:f>
                  </m:oMath>
                </a14:m>
                <a:r>
                  <a:rPr lang="en-US" dirty="0"/>
                  <a:t>. Otherwise, keep the old sample</a:t>
                </a:r>
              </a:p>
              <a:p>
                <a:pP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8401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𝑝</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a:latin typeface="Cambria Math" panose="02040503050406030204" pitchFamily="18" charset="0"/>
                                  </a:rPr>
                                  <m:t>​</m:t>
                                </m:r>
                              </m:e>
                            </m:d>
                          </m:e>
                          <m:sup>
                            <m:r>
                              <a:rPr lang="en-US" b="0" i="1" smtClean="0">
                                <a:solidFill>
                                  <a:srgbClr val="C00000"/>
                                </a:solidFill>
                                <a:latin typeface="Cambria Math" panose="02040503050406030204" pitchFamily="18" charset="0"/>
                              </a:rPr>
                              <m:t>𝑝</m:t>
                            </m:r>
                          </m:sup>
                        </m:sSup>
                      </m:num>
                      <m:den>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den>
                    </m:f>
                  </m:oMath>
                </a14:m>
                <a:r>
                  <a:rPr lang="en-US" dirty="0"/>
                  <a:t> , where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𝑝</m:t>
                        </m:r>
                      </m:sup>
                    </m:sSubSup>
                  </m:oMath>
                </a14:m>
                <a:endParaRPr lang="en-US" dirty="0"/>
              </a:p>
              <a:p>
                <a:pPr marL="0" indent="0">
                  <a:buNone/>
                </a:pPr>
                <a:endParaRPr lang="en-US" dirty="0"/>
              </a:p>
              <a:p>
                <a:pPr>
                  <a:buFont typeface="Wingdings" panose="05000000000000000000" pitchFamily="2" charset="2"/>
                  <a:buChar char="v"/>
                </a:pPr>
                <a:r>
                  <a:rPr lang="en-US" dirty="0"/>
                  <a:t> As </a:t>
                </a:r>
                <a14:m>
                  <m:oMath xmlns:m="http://schemas.openxmlformats.org/officeDocument/2006/math">
                    <m:r>
                      <a:rPr lang="en-US" sz="2800" b="0" i="1" smtClean="0">
                        <a:solidFill>
                          <a:srgbClr val="C00000"/>
                        </a:solidFill>
                        <a:latin typeface="Cambria Math" panose="02040503050406030204" pitchFamily="18" charset="0"/>
                      </a:rPr>
                      <m:t>𝑝</m:t>
                    </m:r>
                  </m:oMath>
                </a14:m>
                <a:r>
                  <a:rPr lang="en-US" dirty="0"/>
                  <a:t> increases, more emphasis is placed on the “heavier” coordinates</a:t>
                </a:r>
              </a:p>
              <a:p>
                <a:pPr>
                  <a:buFont typeface="Wingdings" panose="05000000000000000000" pitchFamily="2" charset="2"/>
                  <a:buChar char="v"/>
                </a:pPr>
                <a:endParaRPr lang="en-US" dirty="0"/>
              </a:p>
              <a:p>
                <a:pPr>
                  <a:buFont typeface="Wingdings" panose="05000000000000000000" pitchFamily="2" charset="2"/>
                  <a:buChar char="v"/>
                </a:pPr>
                <a:r>
                  <a:rPr lang="en-US" dirty="0"/>
                  <a:t> Can it be done in sublinear space, i.e., </a:t>
                </a:r>
                <a14:m>
                  <m:oMath xmlns:m="http://schemas.openxmlformats.org/officeDocument/2006/math">
                    <m:r>
                      <a:rPr lang="en-US" b="0" i="1" smtClean="0">
                        <a:solidFill>
                          <a:srgbClr val="C00000"/>
                        </a:solidFill>
                        <a:latin typeface="Cambria Math" panose="02040503050406030204" pitchFamily="18" charset="0"/>
                      </a:rPr>
                      <m:t>𝑜</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space?</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08571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sz="4400" b="0" dirty="0">
                    <a:solidFill>
                      <a:srgbClr val="C00000"/>
                    </a:solidFill>
                  </a:rPr>
                  <a:t>Approximate </a:t>
                </a:r>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𝑝</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buFont typeface="Wingdings" panose="05000000000000000000" pitchFamily="2" charset="2"/>
                  <a:buChar char="v"/>
                </a:pPr>
                <a:r>
                  <a:rPr lang="en-US" b="0" dirty="0"/>
                  <a:t> Given </a:t>
                </a:r>
                <a14:m>
                  <m:oMath xmlns:m="http://schemas.openxmlformats.org/officeDocument/2006/math">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&gt;0</m:t>
                    </m:r>
                  </m:oMath>
                </a14:m>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e>
                    </m:d>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a:latin typeface="Cambria Math" panose="02040503050406030204" pitchFamily="18" charset="0"/>
                                  </a:rPr>
                                  <m:t>​</m:t>
                                </m:r>
                              </m:e>
                            </m:d>
                          </m:e>
                          <m:sup>
                            <m:r>
                              <a:rPr lang="en-US" b="0" i="1" smtClean="0">
                                <a:solidFill>
                                  <a:srgbClr val="C00000"/>
                                </a:solidFill>
                                <a:latin typeface="Cambria Math" panose="02040503050406030204" pitchFamily="18" charset="0"/>
                              </a:rPr>
                              <m:t>𝑝</m:t>
                            </m:r>
                          </m:sup>
                        </m:sSup>
                      </m:num>
                      <m:den>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den>
                    </m:f>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m:rPr>
                            <m:sty m:val="p"/>
                          </m:rPr>
                          <a:rPr lang="en-US" b="0" i="0" smtClean="0">
                            <a:solidFill>
                              <a:srgbClr val="C00000"/>
                            </a:solidFill>
                            <a:latin typeface="Cambria Math" panose="02040503050406030204" pitchFamily="18" charset="0"/>
                          </a:rPr>
                          <m:t>poly</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den>
                    </m:f>
                  </m:oMath>
                </a14:m>
                <a:r>
                  <a:rPr lang="en-US" dirty="0"/>
                  <a:t> , where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𝑝</m:t>
                        </m:r>
                      </m:sup>
                    </m:sSubSup>
                  </m:oMath>
                </a14:m>
                <a:endParaRPr lang="en-US"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r="-116"/>
                </a:stretch>
              </a:blipFill>
            </p:spPr>
            <p:txBody>
              <a:bodyPr/>
              <a:lstStyle/>
              <a:p>
                <a:r>
                  <a:rPr lang="en-US">
                    <a:noFill/>
                  </a:rPr>
                  <a:t> </a:t>
                </a:r>
              </a:p>
            </p:txBody>
          </p:sp>
        </mc:Fallback>
      </mc:AlternateContent>
    </p:spTree>
    <p:extLst>
      <p:ext uri="{BB962C8B-B14F-4D97-AF65-F5344CB8AC3E}">
        <p14:creationId xmlns:p14="http://schemas.microsoft.com/office/powerpoint/2010/main" val="420345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Previous Work for Approximate </a:t>
                </a:r>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𝑝</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14:m>
                  <m:oMath xmlns:m="http://schemas.openxmlformats.org/officeDocument/2006/math">
                    <m:r>
                      <m:rPr>
                        <m:sty m:val="p"/>
                      </m:rPr>
                      <a:rPr lang="en-US" b="0" i="0" smtClean="0">
                        <a:solidFill>
                          <a:srgbClr val="C00000"/>
                        </a:solidFill>
                        <a:latin typeface="Cambria Math" panose="02040503050406030204" pitchFamily="18" charset="0"/>
                      </a:rPr>
                      <m:t>poly</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e>
                    </m:d>
                  </m:oMath>
                </a14:m>
                <a:r>
                  <a:rPr lang="en-US" dirty="0"/>
                  <a:t> space approximate</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[MonemizadehWoodruff10]</a:t>
                </a:r>
              </a:p>
              <a:p>
                <a:pPr>
                  <a:buFont typeface="Wingdings" panose="05000000000000000000" pitchFamily="2" charset="2"/>
                  <a:buChar char="v"/>
                </a:pPr>
                <a:endParaRPr lang="en-US" dirty="0"/>
              </a:p>
              <a:p>
                <a:pPr>
                  <a:buFont typeface="Wingdings" panose="05000000000000000000" pitchFamily="2" charset="2"/>
                  <a:buChar char="v"/>
                </a:pPr>
                <a:r>
                  <a:rPr lang="en-US" dirty="0"/>
                  <a:t>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max</m:t>
                                    </m:r>
                                  </m:fName>
                                  <m:e>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e>
                                </m:func>
                              </m:sup>
                            </m:sSup>
                          </m:den>
                        </m:f>
                        <m:func>
                          <m:funcPr>
                            <m:ctrlPr>
                              <a:rPr lang="en-US" b="0" i="1" smtClean="0">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b="0" i="0" smtClean="0">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2</m:t>
                                </m:r>
                              </m:sup>
                            </m:sSup>
                          </m:fName>
                          <m:e>
                            <m:r>
                              <a:rPr lang="en-US" b="0" i="1" smtClean="0">
                                <a:solidFill>
                                  <a:srgbClr val="C00000"/>
                                </a:solidFill>
                                <a:latin typeface="Cambria Math" panose="02040503050406030204" pitchFamily="18" charset="0"/>
                              </a:rPr>
                              <m:t>𝑛</m:t>
                            </m:r>
                          </m:e>
                        </m:func>
                      </m:e>
                    </m:d>
                  </m:oMath>
                </a14:m>
                <a:r>
                  <a:rPr lang="en-US" dirty="0"/>
                  <a:t> space approximate</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 for </a:t>
                </a:r>
                <a14:m>
                  <m:oMath xmlns:m="http://schemas.openxmlformats.org/officeDocument/2006/math">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∈(0,2)</m:t>
                    </m:r>
                  </m:oMath>
                </a14:m>
                <a:r>
                  <a:rPr lang="en-US" dirty="0"/>
                  <a:t> and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i="1">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space approximate</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dirty="0"/>
                  <a:t> </a:t>
                </a:r>
                <a:r>
                  <a:rPr lang="en-US" dirty="0">
                    <a:solidFill>
                      <a:srgbClr val="00B0F0"/>
                    </a:solidFill>
                  </a:rPr>
                  <a:t>[AndoniKrauthgamerOnak10, JowhariSaglamTardos11]</a:t>
                </a:r>
              </a:p>
              <a:p>
                <a:pPr>
                  <a:buClr>
                    <a:schemeClr val="tx1"/>
                  </a:buCl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t> </a:t>
                </a:r>
                <a14:m>
                  <m:oMath xmlns:m="http://schemas.openxmlformats.org/officeDocument/2006/math">
                    <m:r>
                      <m:rPr>
                        <m:sty m:val="p"/>
                      </m:rPr>
                      <a:rPr lang="en-US" b="0" i="0" smtClean="0">
                        <a:solidFill>
                          <a:srgbClr val="C00000"/>
                        </a:solidFill>
                        <a:latin typeface="Cambria Math" panose="02040503050406030204" pitchFamily="18" charset="0"/>
                      </a:rPr>
                      <m:t>Ω</m:t>
                    </m:r>
                    <m:d>
                      <m:dPr>
                        <m:ctrlPr>
                          <a:rPr lang="en-US" b="0" i="1" smtClean="0">
                            <a:solidFill>
                              <a:srgbClr val="C00000"/>
                            </a:solidFill>
                            <a:latin typeface="Cambria Math" panose="02040503050406030204" pitchFamily="18" charset="0"/>
                          </a:rPr>
                        </m:ctrlPr>
                      </m:dPr>
                      <m:e>
                        <m:func>
                          <m:funcPr>
                            <m:ctrlPr>
                              <a:rPr lang="en-US" b="0" i="1" smtClean="0">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b="0" i="0" smtClean="0">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2</m:t>
                                </m:r>
                              </m:sup>
                            </m:sSup>
                          </m:fName>
                          <m:e>
                            <m:r>
                              <a:rPr lang="en-US" b="0" i="1" smtClean="0">
                                <a:solidFill>
                                  <a:srgbClr val="C00000"/>
                                </a:solidFill>
                                <a:latin typeface="Cambria Math" panose="02040503050406030204" pitchFamily="18" charset="0"/>
                              </a:rPr>
                              <m:t>𝑛</m:t>
                            </m:r>
                          </m:e>
                        </m:func>
                      </m:e>
                    </m:d>
                  </m:oMath>
                </a14:m>
                <a:r>
                  <a:rPr lang="en-US" dirty="0"/>
                  <a:t> space needed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&lt;2</m:t>
                    </m:r>
                  </m:oMath>
                </a14:m>
                <a:r>
                  <a:rPr lang="en-US" dirty="0"/>
                  <a:t> </a:t>
                </a:r>
                <a:r>
                  <a:rPr lang="en-US" dirty="0">
                    <a:solidFill>
                      <a:srgbClr val="00B0F0"/>
                    </a:solidFill>
                  </a:rPr>
                  <a:t>[JowhariSaglamTardos11]</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r="-870" b="-1541"/>
                </a:stretch>
              </a:blipFill>
            </p:spPr>
            <p:txBody>
              <a:bodyPr/>
              <a:lstStyle/>
              <a:p>
                <a:r>
                  <a:rPr lang="en-US">
                    <a:noFill/>
                  </a:rPr>
                  <a:t> </a:t>
                </a:r>
              </a:p>
            </p:txBody>
          </p:sp>
        </mc:Fallback>
      </mc:AlternateContent>
    </p:spTree>
    <p:extLst>
      <p:ext uri="{BB962C8B-B14F-4D97-AF65-F5344CB8AC3E}">
        <p14:creationId xmlns:p14="http://schemas.microsoft.com/office/powerpoint/2010/main" val="117957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sz="4400" b="0" dirty="0">
                    <a:solidFill>
                      <a:srgbClr val="C00000"/>
                    </a:solidFill>
                  </a:rPr>
                  <a:t>Perfect </a:t>
                </a:r>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𝑝</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buFont typeface="Wingdings" panose="05000000000000000000" pitchFamily="2" charset="2"/>
                  <a:buChar char="v"/>
                </a:pPr>
                <a:r>
                  <a:rPr lang="en-US" b="0" dirty="0"/>
                  <a:t> </a:t>
                </a:r>
                <a:r>
                  <a:rPr lang="en-US" dirty="0">
                    <a:solidFill>
                      <a:srgbClr val="00B050"/>
                    </a:solidFill>
                  </a:rPr>
                  <a:t>Approximate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solidFill>
                      <a:srgbClr val="00B050"/>
                    </a:solidFill>
                  </a:rPr>
                  <a:t>-sampling</a:t>
                </a:r>
                <a:r>
                  <a:rPr lang="en-US" dirty="0"/>
                  <a:t>:</a:t>
                </a:r>
                <a:r>
                  <a:rPr lang="en-US" b="0" dirty="0"/>
                  <a:t> Given </a:t>
                </a:r>
                <a14:m>
                  <m:oMath xmlns:m="http://schemas.openxmlformats.org/officeDocument/2006/math">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&gt;0</m:t>
                    </m:r>
                  </m:oMath>
                </a14:m>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e>
                    </m:d>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a:latin typeface="Cambria Math" panose="02040503050406030204" pitchFamily="18" charset="0"/>
                                  </a:rPr>
                                  <m:t>​</m:t>
                                </m:r>
                              </m:e>
                            </m:d>
                          </m:e>
                          <m:sup>
                            <m:r>
                              <a:rPr lang="en-US" b="0" i="1" smtClean="0">
                                <a:solidFill>
                                  <a:srgbClr val="C00000"/>
                                </a:solidFill>
                                <a:latin typeface="Cambria Math" panose="02040503050406030204" pitchFamily="18" charset="0"/>
                              </a:rPr>
                              <m:t>𝑝</m:t>
                            </m:r>
                          </m:sup>
                        </m:sSup>
                      </m:num>
                      <m:den>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den>
                    </m:f>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m:rPr>
                            <m:sty m:val="p"/>
                          </m:rPr>
                          <a:rPr lang="en-US" b="0" i="0" smtClean="0">
                            <a:solidFill>
                              <a:srgbClr val="C00000"/>
                            </a:solidFill>
                            <a:latin typeface="Cambria Math" panose="02040503050406030204" pitchFamily="18" charset="0"/>
                          </a:rPr>
                          <m:t>poly</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den>
                    </m:f>
                  </m:oMath>
                </a14:m>
                <a:r>
                  <a:rPr lang="en-US" dirty="0"/>
                  <a:t> , where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𝑝</m:t>
                        </m:r>
                      </m:sup>
                    </m:sSubSup>
                  </m:oMath>
                </a14:m>
                <a:endParaRPr lang="en-US" dirty="0"/>
              </a:p>
              <a:p>
                <a:pPr>
                  <a:buClr>
                    <a:schemeClr val="tx1"/>
                  </a:buClr>
                  <a:buFont typeface="Wingdings" panose="05000000000000000000" pitchFamily="2" charset="2"/>
                  <a:buChar char="v"/>
                </a:pPr>
                <a:endParaRPr lang="en-US" dirty="0"/>
              </a:p>
              <a:p>
                <a:pPr marL="0" indent="0">
                  <a:buClr>
                    <a:schemeClr val="tx1"/>
                  </a:buClr>
                  <a:buNone/>
                </a:pPr>
                <a:endParaRPr lang="en-US" dirty="0"/>
              </a:p>
              <a:p>
                <a:pPr>
                  <a:buClr>
                    <a:schemeClr val="tx1"/>
                  </a:buClr>
                  <a:buFont typeface="Wingdings" panose="05000000000000000000" pitchFamily="2" charset="2"/>
                  <a:buChar char="v"/>
                </a:pPr>
                <a:r>
                  <a:rPr lang="en-US" dirty="0"/>
                  <a:t> </a:t>
                </a:r>
                <a:r>
                  <a:rPr lang="en-US" dirty="0">
                    <a:solidFill>
                      <a:srgbClr val="00B050"/>
                    </a:solidFill>
                  </a:rPr>
                  <a:t>Perfect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solidFill>
                      <a:srgbClr val="00B050"/>
                    </a:solidFill>
                  </a:rPr>
                  <a:t>-sampling</a:t>
                </a:r>
                <a:r>
                  <a:rPr lang="en-US" dirty="0"/>
                  <a:t>:</a:t>
                </a:r>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a:latin typeface="Cambria Math" panose="02040503050406030204" pitchFamily="18" charset="0"/>
                                  </a:rPr>
                                  <m:t>​</m:t>
                                </m:r>
                              </m:e>
                            </m:d>
                          </m:e>
                          <m:sup>
                            <m:r>
                              <a:rPr lang="en-US" b="0" i="1" smtClean="0">
                                <a:solidFill>
                                  <a:srgbClr val="C00000"/>
                                </a:solidFill>
                                <a:latin typeface="Cambria Math" panose="02040503050406030204" pitchFamily="18" charset="0"/>
                              </a:rPr>
                              <m:t>𝑝</m:t>
                            </m:r>
                          </m:sup>
                        </m:sSup>
                      </m:num>
                      <m:den>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den>
                    </m:f>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m:rPr>
                            <m:sty m:val="p"/>
                          </m:rPr>
                          <a:rPr lang="en-US" b="0" i="0" smtClean="0">
                            <a:solidFill>
                              <a:srgbClr val="C00000"/>
                            </a:solidFill>
                            <a:latin typeface="Cambria Math" panose="02040503050406030204" pitchFamily="18" charset="0"/>
                          </a:rPr>
                          <m:t>poly</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den>
                    </m:f>
                  </m:oMath>
                </a14:m>
                <a:r>
                  <a:rPr lang="en-US" dirty="0"/>
                  <a:t> , where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𝑝</m:t>
                        </m:r>
                      </m:sup>
                    </m:sSubSup>
                  </m:oMath>
                </a14:m>
                <a:endParaRPr lang="en-US" dirty="0"/>
              </a:p>
              <a:p>
                <a:pPr>
                  <a:buClr>
                    <a:schemeClr val="tx1"/>
                  </a:buCl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t="-1961" r="-348"/>
                </a:stretch>
              </a:blipFill>
            </p:spPr>
            <p:txBody>
              <a:bodyPr/>
              <a:lstStyle/>
              <a:p>
                <a:r>
                  <a:rPr lang="en-US">
                    <a:noFill/>
                  </a:rPr>
                  <a:t> </a:t>
                </a:r>
              </a:p>
            </p:txBody>
          </p:sp>
        </mc:Fallback>
      </mc:AlternateContent>
    </p:spTree>
    <p:extLst>
      <p:ext uri="{BB962C8B-B14F-4D97-AF65-F5344CB8AC3E}">
        <p14:creationId xmlns:p14="http://schemas.microsoft.com/office/powerpoint/2010/main" val="143713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Previous Work for Perfect </a:t>
                </a:r>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𝑝</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b="0" dirty="0"/>
                  <a:t>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unc>
                          <m:funcPr>
                            <m:ctrlPr>
                              <a:rPr lang="en-US" b="0" i="1" smtClean="0">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b="0" i="0" smtClean="0">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2</m:t>
                                </m:r>
                              </m:sup>
                            </m:sSup>
                          </m:fName>
                          <m:e>
                            <m:r>
                              <a:rPr lang="en-US" b="0" i="1" smtClean="0">
                                <a:solidFill>
                                  <a:srgbClr val="C00000"/>
                                </a:solidFill>
                                <a:latin typeface="Cambria Math" panose="02040503050406030204" pitchFamily="18" charset="0"/>
                              </a:rPr>
                              <m:t>𝑛</m:t>
                            </m:r>
                          </m:e>
                        </m:func>
                      </m:e>
                    </m:d>
                  </m:oMath>
                </a14:m>
                <a:r>
                  <a:rPr lang="en-US" dirty="0"/>
                  <a:t> space perfect</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 for </a:t>
                </a:r>
                <a14:m>
                  <m:oMath xmlns:m="http://schemas.openxmlformats.org/officeDocument/2006/math">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∈(0,2)</m:t>
                    </m:r>
                  </m:oMath>
                </a14:m>
                <a:r>
                  <a:rPr lang="en-US" dirty="0"/>
                  <a:t> and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unc>
                          <m:funcPr>
                            <m:ctrlPr>
                              <a:rPr lang="en-US" i="1">
                                <a:solidFill>
                                  <a:srgbClr val="C00000"/>
                                </a:solidFill>
                                <a:latin typeface="Cambria Math" panose="02040503050406030204" pitchFamily="18" charset="0"/>
                              </a:rPr>
                            </m:ctrlPr>
                          </m:funcPr>
                          <m:fName>
                            <m:sSup>
                              <m:sSupPr>
                                <m:ctrlPr>
                                  <a:rPr lang="en-US" i="1">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space approximate</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dirty="0"/>
                  <a:t> </a:t>
                </a:r>
                <a:r>
                  <a:rPr lang="en-US" dirty="0">
                    <a:solidFill>
                      <a:srgbClr val="00B0F0"/>
                    </a:solidFill>
                  </a:rPr>
                  <a:t>[JayaramWoodruff18]</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t="-1961"/>
                </a:stretch>
              </a:blipFill>
            </p:spPr>
            <p:txBody>
              <a:bodyPr/>
              <a:lstStyle/>
              <a:p>
                <a:r>
                  <a:rPr lang="en-US">
                    <a:noFill/>
                  </a:rPr>
                  <a:t> </a:t>
                </a:r>
              </a:p>
            </p:txBody>
          </p:sp>
        </mc:Fallback>
      </mc:AlternateContent>
    </p:spTree>
    <p:extLst>
      <p:ext uri="{BB962C8B-B14F-4D97-AF65-F5344CB8AC3E}">
        <p14:creationId xmlns:p14="http://schemas.microsoft.com/office/powerpoint/2010/main" val="142716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sz="4400" b="0" dirty="0">
                    <a:solidFill>
                      <a:srgbClr val="C00000"/>
                    </a:solidFill>
                  </a:rPr>
                  <a:t>Truly Perfect </a:t>
                </a:r>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𝑝</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buFont typeface="Wingdings" panose="05000000000000000000" pitchFamily="2" charset="2"/>
                  <a:buChar char="v"/>
                </a:pPr>
                <a:r>
                  <a:rPr lang="en-US" b="0" dirty="0"/>
                  <a:t> </a:t>
                </a:r>
                <a:r>
                  <a:rPr lang="en-US" dirty="0">
                    <a:solidFill>
                      <a:srgbClr val="00B050"/>
                    </a:solidFill>
                  </a:rPr>
                  <a:t>Perfect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solidFill>
                      <a:srgbClr val="00B050"/>
                    </a:solidFill>
                  </a:rPr>
                  <a:t>-sampling</a:t>
                </a:r>
                <a:r>
                  <a:rPr lang="en-US" dirty="0"/>
                  <a:t>: Sample </a:t>
                </a:r>
                <a14:m>
                  <m:oMath xmlns:m="http://schemas.openxmlformats.org/officeDocument/2006/math">
                    <m: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i="1">
                            <a:solidFill>
                              <a:srgbClr val="C00000"/>
                            </a:solidFill>
                            <a:latin typeface="Cambria Math" panose="02040503050406030204" pitchFamily="18" charset="0"/>
                          </a:rPr>
                        </m:ctrlPr>
                      </m:fPr>
                      <m:num>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a:latin typeface="Cambria Math" panose="02040503050406030204" pitchFamily="18" charset="0"/>
                                  </a:rPr>
                                  <m:t>​</m:t>
                                </m:r>
                              </m:e>
                            </m:d>
                          </m:e>
                          <m:sup>
                            <m:r>
                              <a:rPr lang="en-US" i="1">
                                <a:solidFill>
                                  <a:srgbClr val="C00000"/>
                                </a:solidFill>
                                <a:latin typeface="Cambria Math" panose="02040503050406030204" pitchFamily="18" charset="0"/>
                              </a:rPr>
                              <m:t>𝑝</m:t>
                            </m:r>
                          </m:sup>
                        </m:sSup>
                      </m:num>
                      <m:den>
                        <m:sSubSup>
                          <m:sSubSupPr>
                            <m:ctrlPr>
                              <a:rPr lang="en-US" i="1">
                                <a:solidFill>
                                  <a:srgbClr val="C00000"/>
                                </a:solidFill>
                                <a:latin typeface="Cambria Math" panose="02040503050406030204" pitchFamily="18" charset="0"/>
                              </a:rPr>
                            </m:ctrlPr>
                          </m:sSub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𝑓</m:t>
                                </m:r>
                              </m:e>
                            </m:d>
                          </m:e>
                          <m:sub>
                            <m:r>
                              <a:rPr lang="en-US" i="1">
                                <a:solidFill>
                                  <a:srgbClr val="C00000"/>
                                </a:solidFill>
                                <a:latin typeface="Cambria Math" panose="02040503050406030204" pitchFamily="18" charset="0"/>
                              </a:rPr>
                              <m:t>𝑝</m:t>
                            </m:r>
                          </m:sub>
                          <m:sup>
                            <m:r>
                              <a:rPr lang="en-US" i="1">
                                <a:solidFill>
                                  <a:srgbClr val="C00000"/>
                                </a:solidFill>
                                <a:latin typeface="Cambria Math" panose="02040503050406030204" pitchFamily="18" charset="0"/>
                              </a:rPr>
                              <m:t>𝑝</m:t>
                            </m:r>
                          </m:sup>
                        </m:sSubSup>
                      </m:den>
                    </m:f>
                    <m:r>
                      <a:rPr lang="en-US" i="1">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m:rPr>
                            <m:sty m:val="p"/>
                          </m:rPr>
                          <a:rPr lang="en-US">
                            <a:solidFill>
                              <a:srgbClr val="C00000"/>
                            </a:solidFill>
                            <a:latin typeface="Cambria Math" panose="02040503050406030204" pitchFamily="18" charset="0"/>
                          </a:rPr>
                          <m:t>poly</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den>
                    </m:f>
                  </m:oMath>
                </a14:m>
                <a:r>
                  <a:rPr lang="en-US" dirty="0"/>
                  <a:t> , where </a:t>
                </a:r>
                <a14:m>
                  <m:oMath xmlns:m="http://schemas.openxmlformats.org/officeDocument/2006/math">
                    <m:sSubSup>
                      <m:sSubSupPr>
                        <m:ctrlPr>
                          <a:rPr lang="en-US" i="1">
                            <a:solidFill>
                              <a:srgbClr val="C00000"/>
                            </a:solidFill>
                            <a:latin typeface="Cambria Math" panose="02040503050406030204" pitchFamily="18" charset="0"/>
                          </a:rPr>
                        </m:ctrlPr>
                      </m:sSub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𝑓</m:t>
                            </m:r>
                          </m:e>
                        </m:d>
                      </m:e>
                      <m:sub>
                        <m:r>
                          <a:rPr lang="en-US" i="1">
                            <a:solidFill>
                              <a:srgbClr val="C00000"/>
                            </a:solidFill>
                            <a:latin typeface="Cambria Math" panose="02040503050406030204" pitchFamily="18" charset="0"/>
                          </a:rPr>
                          <m:t>𝑝</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𝑝</m:t>
                        </m:r>
                      </m:sup>
                    </m:sSubSup>
                  </m:oMath>
                </a14:m>
                <a:endParaRPr lang="en-US" dirty="0"/>
              </a:p>
              <a:p>
                <a:pPr marL="0" indent="0">
                  <a:buClr>
                    <a:schemeClr val="tx1"/>
                  </a:buClr>
                  <a:buNone/>
                </a:pPr>
                <a:endParaRPr lang="en-US" dirty="0"/>
              </a:p>
              <a:p>
                <a:pPr>
                  <a:buClr>
                    <a:schemeClr val="tx1"/>
                  </a:buClr>
                  <a:buFont typeface="Wingdings" panose="05000000000000000000" pitchFamily="2" charset="2"/>
                  <a:buChar char="v"/>
                </a:pPr>
                <a:r>
                  <a:rPr lang="en-US" dirty="0"/>
                  <a:t> </a:t>
                </a:r>
                <a:r>
                  <a:rPr lang="en-US" dirty="0">
                    <a:solidFill>
                      <a:srgbClr val="00B050"/>
                    </a:solidFill>
                  </a:rPr>
                  <a:t>Truly perfect</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solidFill>
                      <a:srgbClr val="00B050"/>
                    </a:solidFill>
                  </a:rPr>
                  <a:t>-sampling</a:t>
                </a:r>
                <a:r>
                  <a:rPr lang="en-US" dirty="0"/>
                  <a:t>:</a:t>
                </a:r>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a:latin typeface="Cambria Math" panose="02040503050406030204" pitchFamily="18" charset="0"/>
                                  </a:rPr>
                                  <m:t>​</m:t>
                                </m:r>
                              </m:e>
                            </m:d>
                          </m:e>
                          <m:sup>
                            <m:r>
                              <a:rPr lang="en-US" b="0" i="1" smtClean="0">
                                <a:solidFill>
                                  <a:srgbClr val="C00000"/>
                                </a:solidFill>
                                <a:latin typeface="Cambria Math" panose="02040503050406030204" pitchFamily="18" charset="0"/>
                              </a:rPr>
                              <m:t>𝑝</m:t>
                            </m:r>
                          </m:sup>
                        </m:sSup>
                      </m:num>
                      <m:den>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den>
                    </m:f>
                  </m:oMath>
                </a14:m>
                <a:r>
                  <a:rPr lang="en-US" dirty="0"/>
                  <a:t>, where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𝑝</m:t>
                        </m:r>
                      </m:sup>
                    </m:sSubSup>
                  </m:oMath>
                </a14:m>
                <a:endParaRPr lang="en-US" dirty="0"/>
              </a:p>
              <a:p>
                <a:pPr>
                  <a:buClr>
                    <a:schemeClr val="tx1"/>
                  </a:buCl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r="-348"/>
                </a:stretch>
              </a:blipFill>
            </p:spPr>
            <p:txBody>
              <a:bodyPr/>
              <a:lstStyle/>
              <a:p>
                <a:r>
                  <a:rPr lang="en-US">
                    <a:noFill/>
                  </a:rPr>
                  <a:t> </a:t>
                </a:r>
              </a:p>
            </p:txBody>
          </p:sp>
        </mc:Fallback>
      </mc:AlternateContent>
    </p:spTree>
    <p:extLst>
      <p:ext uri="{BB962C8B-B14F-4D97-AF65-F5344CB8AC3E}">
        <p14:creationId xmlns:p14="http://schemas.microsoft.com/office/powerpoint/2010/main" val="1734062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sz="4400" b="0" dirty="0">
                <a:solidFill>
                  <a:srgbClr val="C00000"/>
                </a:solidFill>
              </a:rPr>
              <a:t>Truly Perfect </a:t>
            </a:r>
            <a:r>
              <a:rPr lang="en-US" dirty="0">
                <a:solidFill>
                  <a:srgbClr val="C00000"/>
                </a:solidFill>
              </a:rPr>
              <a:t>Sampling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buFont typeface="Wingdings" panose="05000000000000000000" pitchFamily="2" charset="2"/>
                  <a:buChar char="v"/>
                </a:pPr>
                <a:r>
                  <a:rPr lang="en-US" dirty="0"/>
                  <a:t> </a:t>
                </a:r>
                <a:r>
                  <a:rPr lang="en-US" dirty="0">
                    <a:solidFill>
                      <a:srgbClr val="00B050"/>
                    </a:solidFill>
                  </a:rPr>
                  <a:t>Truly perfect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solidFill>
                      <a:srgbClr val="00B050"/>
                    </a:solidFill>
                  </a:rPr>
                  <a:t>-sampling</a:t>
                </a:r>
                <a:r>
                  <a:rPr lang="en-US" dirty="0"/>
                  <a:t>:</a:t>
                </a:r>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a:latin typeface="Cambria Math" panose="02040503050406030204" pitchFamily="18" charset="0"/>
                                  </a:rPr>
                                  <m:t>​</m:t>
                                </m:r>
                              </m:e>
                            </m:d>
                          </m:e>
                          <m:sup>
                            <m:r>
                              <a:rPr lang="en-US" b="0" i="1" smtClean="0">
                                <a:solidFill>
                                  <a:srgbClr val="C00000"/>
                                </a:solidFill>
                                <a:latin typeface="Cambria Math" panose="02040503050406030204" pitchFamily="18" charset="0"/>
                              </a:rPr>
                              <m:t>𝑝</m:t>
                            </m:r>
                          </m:sup>
                        </m:sSup>
                      </m:num>
                      <m:den>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den>
                    </m:f>
                  </m:oMath>
                </a14:m>
                <a:r>
                  <a:rPr lang="en-US" dirty="0"/>
                  <a:t>, where </a:t>
                </a:r>
                <a14:m>
                  <m:oMath xmlns:m="http://schemas.openxmlformats.org/officeDocument/2006/math">
                    <m:sSubSup>
                      <m:sSubSupPr>
                        <m:ctrlPr>
                          <a:rPr lang="en-US" b="0" i="1" smtClean="0">
                            <a:solidFill>
                              <a:srgbClr val="C00000"/>
                            </a:solidFill>
                            <a:latin typeface="Cambria Math" panose="02040503050406030204" pitchFamily="18" charset="0"/>
                          </a:rPr>
                        </m:ctrlPr>
                      </m:sSub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𝑝</m:t>
                        </m:r>
                      </m:sub>
                      <m:sup>
                        <m:r>
                          <a:rPr lang="en-US" b="0" i="1" smtClean="0">
                            <a:solidFill>
                              <a:srgbClr val="C00000"/>
                            </a:solidFill>
                            <a:latin typeface="Cambria Math" panose="02040503050406030204" pitchFamily="18" charset="0"/>
                          </a:rPr>
                          <m:t>𝑝</m:t>
                        </m:r>
                      </m:sup>
                    </m:sSubSup>
                    <m:r>
                      <a:rPr lang="en-US" b="0" i="1" smtClean="0">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𝑝</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𝑝</m:t>
                        </m:r>
                      </m:sup>
                    </m:sSubSup>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𝐺</m:t>
                    </m:r>
                  </m:oMath>
                </a14:m>
                <a:r>
                  <a:rPr lang="en-US" dirty="0">
                    <a:solidFill>
                      <a:srgbClr val="00B050"/>
                    </a:solidFill>
                  </a:rPr>
                  <a:t>-sampling</a:t>
                </a:r>
                <a:r>
                  <a:rPr lang="en-US" dirty="0"/>
                  <a:t>: Given a “measure function” </a:t>
                </a:r>
                <a14:m>
                  <m:oMath xmlns:m="http://schemas.openxmlformats.org/officeDocument/2006/math">
                    <m:r>
                      <a:rPr lang="en-US" i="1">
                        <a:solidFill>
                          <a:srgbClr val="C00000"/>
                        </a:solidFill>
                        <a:latin typeface="Cambria Math" panose="02040503050406030204" pitchFamily="18" charset="0"/>
                      </a:rPr>
                      <m:t>𝐺</m:t>
                    </m:r>
                  </m:oMath>
                </a14:m>
                <a:r>
                  <a:rPr lang="en-US" dirty="0"/>
                  <a:t>, sample a coordinate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of </a:t>
                </a:r>
                <a14:m>
                  <m:oMath xmlns:m="http://schemas.openxmlformats.org/officeDocument/2006/math">
                    <m:r>
                      <a:rPr lang="en-US" b="0" i="1" smtClean="0">
                        <a:solidFill>
                          <a:srgbClr val="C00000"/>
                        </a:solidFill>
                        <a:latin typeface="Cambria Math" panose="02040503050406030204" pitchFamily="18" charset="0"/>
                      </a:rPr>
                      <m:t>𝑓</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𝑅</m:t>
                        </m:r>
                      </m:e>
                      <m:sup>
                        <m:r>
                          <a:rPr lang="en-US" b="0" i="1" smtClean="0">
                            <a:solidFill>
                              <a:srgbClr val="C00000"/>
                            </a:solidFill>
                            <a:latin typeface="Cambria Math" panose="02040503050406030204" pitchFamily="18" charset="0"/>
                          </a:rPr>
                          <m:t>𝑛</m:t>
                        </m:r>
                      </m:sup>
                    </m:sSup>
                    <m:r>
                      <a:rPr lang="en-US" i="1">
                        <a:solidFill>
                          <a:srgbClr val="C00000"/>
                        </a:solidFill>
                        <a:latin typeface="Cambria Math" panose="02040503050406030204" pitchFamily="18" charset="0"/>
                      </a:rPr>
                      <m:t> </m:t>
                    </m:r>
                  </m:oMath>
                </a14:m>
                <a:r>
                  <a:rPr lang="en-US" dirty="0"/>
                  <a:t>with probability proportional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&gt;0</m:t>
                    </m:r>
                  </m:oMath>
                </a14:m>
                <a:r>
                  <a:rPr lang="en-US" b="0" dirty="0">
                    <a:solidFill>
                      <a:srgbClr val="C00000"/>
                    </a:solidFill>
                  </a:rPr>
                  <a:t> </a:t>
                </a:r>
                <a:r>
                  <a:rPr lang="en-US" dirty="0"/>
                  <a:t>for</a:t>
                </a: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&gt;0</m:t>
                    </m:r>
                  </m:oMath>
                </a14:m>
                <a:r>
                  <a:rPr lang="en-US" b="0" dirty="0">
                    <a:solidFill>
                      <a:srgbClr val="C00000"/>
                    </a:solidFill>
                  </a:rPr>
                  <a:t> </a:t>
                </a:r>
                <a:r>
                  <a:rPr lang="en-US" dirty="0"/>
                  <a:t>and </a:t>
                </a:r>
                <a14:m>
                  <m:oMath xmlns:m="http://schemas.openxmlformats.org/officeDocument/2006/math">
                    <m:r>
                      <a:rPr lang="en-US" i="1">
                        <a:solidFill>
                          <a:srgbClr val="C00000"/>
                        </a:solidFill>
                        <a:latin typeface="Cambria Math" panose="02040503050406030204" pitchFamily="18" charset="0"/>
                      </a:rPr>
                      <m:t>𝐺</m:t>
                    </m:r>
                  </m:oMath>
                </a14:m>
                <a:r>
                  <a:rPr lang="en-US" b="0" dirty="0">
                    <a:solidFill>
                      <a:srgbClr val="C00000"/>
                    </a:solidFill>
                  </a:rPr>
                  <a:t> </a:t>
                </a:r>
                <a:r>
                  <a:rPr lang="en-US" dirty="0"/>
                  <a:t>is increasing in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𝑥</m:t>
                        </m:r>
                      </m:e>
                    </m:d>
                  </m:oMath>
                </a14:m>
                <a:endParaRPr lang="en-US" b="0" dirty="0">
                  <a:solidFill>
                    <a:srgbClr val="C00000"/>
                  </a:solidFill>
                </a:endParaRPr>
              </a:p>
              <a:p>
                <a:pPr>
                  <a:buClr>
                    <a:schemeClr val="tx1"/>
                  </a:buClr>
                  <a:buFont typeface="Wingdings" panose="05000000000000000000" pitchFamily="2" charset="2"/>
                  <a:buChar char="v"/>
                </a:pPr>
                <a:endParaRPr lang="en-US" dirty="0">
                  <a:solidFill>
                    <a:srgbClr val="C00000"/>
                  </a:solidFill>
                </a:endParaRPr>
              </a:p>
              <a:p>
                <a:pPr>
                  <a:buClr>
                    <a:schemeClr val="tx1"/>
                  </a:buClr>
                  <a:buFont typeface="Wingdings" panose="05000000000000000000" pitchFamily="2" charset="2"/>
                  <a:buChar char="v"/>
                </a:pPr>
                <a:r>
                  <a:rPr lang="en-US" b="0" dirty="0">
                    <a:solidFill>
                      <a:srgbClr val="C00000"/>
                    </a:solidFill>
                  </a:rPr>
                  <a:t> </a:t>
                </a:r>
                <a:r>
                  <a:rPr lang="en-US" b="0" dirty="0"/>
                  <a:t> </a:t>
                </a:r>
                <a:r>
                  <a:rPr lang="en-US" b="0" dirty="0">
                    <a:solidFill>
                      <a:srgbClr val="00B050"/>
                    </a:solidFill>
                  </a:rPr>
                  <a:t>Example</a:t>
                </a:r>
                <a:r>
                  <a:rPr lang="en-US" b="0" dirty="0"/>
                  <a:t>: For </a:t>
                </a:r>
                <a14:m>
                  <m:oMath xmlns:m="http://schemas.openxmlformats.org/officeDocument/2006/math">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oMath>
                </a14:m>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num>
                      <m:den>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1</m:t>
                            </m:r>
                          </m:sub>
                        </m:sSub>
                      </m:den>
                    </m:f>
                  </m:oMath>
                </a14:m>
                <a:r>
                  <a:rPr lang="en-US" dirty="0"/>
                  <a:t> </a:t>
                </a:r>
              </a:p>
              <a:p>
                <a:pPr>
                  <a:buClr>
                    <a:schemeClr val="tx1"/>
                  </a:buClr>
                  <a:buFont typeface="Wingdings" panose="05000000000000000000" pitchFamily="2" charset="2"/>
                  <a:buChar char="v"/>
                </a:pPr>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27772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sz="4400" b="0" dirty="0">
                <a:solidFill>
                  <a:srgbClr val="C00000"/>
                </a:solidFill>
              </a:rPr>
              <a:t>Motivation</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buFont typeface="Wingdings" panose="05000000000000000000" pitchFamily="2" charset="2"/>
              <a:buChar char="v"/>
            </a:pPr>
            <a:r>
              <a:rPr lang="en-US" dirty="0"/>
              <a:t> Failure probability could lead to biases, which could add up</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Previous samples can influence future samples, e.g., stochastic gradient descent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Many independent samplers run locally on disjoint portions of a large database</a:t>
            </a:r>
          </a:p>
        </p:txBody>
      </p:sp>
    </p:spTree>
    <p:extLst>
      <p:ext uri="{BB962C8B-B14F-4D97-AF65-F5344CB8AC3E}">
        <p14:creationId xmlns:p14="http://schemas.microsoft.com/office/powerpoint/2010/main" val="128828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Sampling</a:t>
            </a:r>
            <a:endParaRPr lang="en-US" dirty="0"/>
          </a:p>
        </p:txBody>
      </p:sp>
      <p:pic>
        <p:nvPicPr>
          <p:cNvPr id="1026" name="Picture 2" descr="Difference Between Census and Sampling (with Comparison Chart) - Key  Differences">
            <a:extLst>
              <a:ext uri="{FF2B5EF4-FFF2-40B4-BE49-F238E27FC236}">
                <a16:creationId xmlns:a16="http://schemas.microsoft.com/office/drawing/2014/main" id="{A4761E0D-5FE3-0177-7FDC-39A2DB19A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625" y="782450"/>
            <a:ext cx="4707704" cy="22170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3+ Test Clipart - Preview : Test Scores Cps O | HDClipartAll">
            <a:extLst>
              <a:ext uri="{FF2B5EF4-FFF2-40B4-BE49-F238E27FC236}">
                <a16:creationId xmlns:a16="http://schemas.microsoft.com/office/drawing/2014/main" id="{D97DE15B-F5F5-B853-B06A-C60910BF13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79" y="1890992"/>
            <a:ext cx="2400830" cy="21183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Health Inspection Cliparts, Download Free Health Inspection Cliparts  png images, Free ClipArts on Clipart Library">
            <a:extLst>
              <a:ext uri="{FF2B5EF4-FFF2-40B4-BE49-F238E27FC236}">
                <a16:creationId xmlns:a16="http://schemas.microsoft.com/office/drawing/2014/main" id="{713343DC-2E5D-4E95-804D-F47DA8E0B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8861" y="481758"/>
            <a:ext cx="2465855" cy="22879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harmaceutical Company Creates New Drug Formula Stock Illustration -  Illustration of scientist, sign: 157725168">
            <a:extLst>
              <a:ext uri="{FF2B5EF4-FFF2-40B4-BE49-F238E27FC236}">
                <a16:creationId xmlns:a16="http://schemas.microsoft.com/office/drawing/2014/main" id="{A251292C-14D0-2035-E2D5-16915D6D7B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145244"/>
            <a:ext cx="4299276" cy="23476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Free Survey Cliparts, Download Free Survey Cliparts png images, Free  ClipArts on Clipart Library">
            <a:extLst>
              <a:ext uri="{FF2B5EF4-FFF2-40B4-BE49-F238E27FC236}">
                <a16:creationId xmlns:a16="http://schemas.microsoft.com/office/drawing/2014/main" id="{03148B46-F45B-6587-A413-FA316711C6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6523" y="3487926"/>
            <a:ext cx="2599484" cy="28883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4AB1CA4-911C-2DB5-AF3D-2368284F96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95337" y="3583910"/>
            <a:ext cx="2118378" cy="2118378"/>
          </a:xfrm>
          <a:prstGeom prst="rect">
            <a:avLst/>
          </a:prstGeom>
        </p:spPr>
      </p:pic>
    </p:spTree>
    <p:extLst>
      <p:ext uri="{BB962C8B-B14F-4D97-AF65-F5344CB8AC3E}">
        <p14:creationId xmlns:p14="http://schemas.microsoft.com/office/powerpoint/2010/main" val="98904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Our Results (I): Lower Bounds for Turnstile Streams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For a measure function </a:t>
                </a:r>
                <a14:m>
                  <m:oMath xmlns:m="http://schemas.openxmlformats.org/officeDocument/2006/math">
                    <m:r>
                      <a:rPr lang="en-US" b="0" i="1" smtClean="0">
                        <a:solidFill>
                          <a:srgbClr val="C00000"/>
                        </a:solidFill>
                        <a:latin typeface="Cambria Math" panose="02040503050406030204" pitchFamily="18" charset="0"/>
                      </a:rPr>
                      <m:t>𝐺</m:t>
                    </m:r>
                  </m:oMath>
                </a14:m>
                <a:r>
                  <a:rPr lang="en-US" dirty="0"/>
                  <a:t> and constant </a:t>
                </a:r>
                <a14:m>
                  <m:oMath xmlns:m="http://schemas.openxmlformats.org/officeDocument/2006/math">
                    <m:r>
                      <a:rPr lang="en-US" b="0" i="1" smtClean="0">
                        <a:solidFill>
                          <a:srgbClr val="C00000"/>
                        </a:solidFill>
                        <a:latin typeface="Cambria Math" panose="02040503050406030204" pitchFamily="18" charset="0"/>
                      </a:rPr>
                      <m:t>𝑟</m:t>
                    </m:r>
                  </m:oMath>
                </a14:m>
                <a:r>
                  <a:rPr lang="en-US" dirty="0"/>
                  <a:t>, any approximate </a:t>
                </a:r>
                <a14:m>
                  <m:oMath xmlns:m="http://schemas.openxmlformats.org/officeDocument/2006/math">
                    <m:r>
                      <a:rPr lang="en-US" i="1">
                        <a:solidFill>
                          <a:srgbClr val="C00000"/>
                        </a:solidFill>
                        <a:latin typeface="Cambria Math" panose="02040503050406030204" pitchFamily="18" charset="0"/>
                      </a:rPr>
                      <m:t>𝐺</m:t>
                    </m:r>
                  </m:oMath>
                </a14:m>
                <a:r>
                  <a:rPr lang="en-US" dirty="0"/>
                  <a:t>-sampler with additive error </a:t>
                </a:r>
                <a14:m>
                  <m:oMath xmlns:m="http://schemas.openxmlformats.org/officeDocument/2006/math">
                    <m:r>
                      <a:rPr lang="en-US" b="0" i="1" smtClean="0">
                        <a:solidFill>
                          <a:srgbClr val="C00000"/>
                        </a:solidFill>
                        <a:latin typeface="Cambria Math" panose="02040503050406030204" pitchFamily="18" charset="0"/>
                      </a:rPr>
                      <m:t>𝛾</m:t>
                    </m:r>
                  </m:oMath>
                </a14:m>
                <a:r>
                  <a:rPr lang="en-US" dirty="0"/>
                  <a:t> on a domain of size </a:t>
                </a:r>
                <a14:m>
                  <m:oMath xmlns:m="http://schemas.openxmlformats.org/officeDocument/2006/math">
                    <m:r>
                      <a:rPr lang="en-US" b="0" i="1" smtClean="0">
                        <a:solidFill>
                          <a:srgbClr val="C00000"/>
                        </a:solidFill>
                        <a:latin typeface="Cambria Math" panose="02040503050406030204" pitchFamily="18" charset="0"/>
                      </a:rPr>
                      <m:t>𝑛</m:t>
                    </m:r>
                  </m:oMath>
                </a14:m>
                <a:r>
                  <a:rPr lang="en-US" dirty="0"/>
                  <a:t> on a turnstile stream requires </a:t>
                </a:r>
                <a14:m>
                  <m:oMath xmlns:m="http://schemas.openxmlformats.org/officeDocument/2006/math">
                    <m:r>
                      <m:rPr>
                        <m:sty m:val="p"/>
                      </m:rPr>
                      <a:rPr lang="en-US" b="0" i="0" smtClean="0">
                        <a:solidFill>
                          <a:srgbClr val="C00000"/>
                        </a:solidFill>
                        <a:latin typeface="Cambria Math" panose="02040503050406030204" pitchFamily="18" charset="0"/>
                      </a:rPr>
                      <m:t>Ω</m:t>
                    </m:r>
                    <m:d>
                      <m:dPr>
                        <m:ctrlPr>
                          <a:rPr lang="en-US" b="0"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m:rPr>
                                    <m:lit/>
                                  </m:rP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𝛾</m:t>
                                </m:r>
                              </m:den>
                            </m:f>
                          </m:e>
                        </m:func>
                      </m:e>
                    </m:d>
                  </m:oMath>
                </a14:m>
                <a:r>
                  <a:rPr lang="en-US" dirty="0"/>
                  <a:t> space, even if permitted </a:t>
                </a:r>
                <a14:m>
                  <m:oMath xmlns:m="http://schemas.openxmlformats.org/officeDocument/2006/math">
                    <m:r>
                      <a:rPr lang="en-US" i="1">
                        <a:solidFill>
                          <a:srgbClr val="C00000"/>
                        </a:solidFill>
                        <a:latin typeface="Cambria Math" panose="02040503050406030204" pitchFamily="18" charset="0"/>
                      </a:rPr>
                      <m:t>𝑟</m:t>
                    </m:r>
                  </m:oMath>
                </a14:m>
                <a:r>
                  <a:rPr lang="en-US" dirty="0"/>
                  <a:t> passes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Takeaway</a:t>
                </a:r>
                <a:r>
                  <a:rPr lang="en-US" dirty="0"/>
                  <a:t>: The additive error is inherent on turnstile streams, even for approximate samplers and multiple passes!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55626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Our Results (II): Framework for Insertion-Only Streams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dirty="0">
                    <a:solidFill>
                      <a:srgbClr val="00B050"/>
                    </a:solidFill>
                  </a:rPr>
                  <a:t>Framework</a:t>
                </a:r>
                <a:r>
                  <a:rPr lang="en-US" dirty="0"/>
                  <a:t>: For a measure function </a:t>
                </a:r>
                <a14:m>
                  <m:oMath xmlns:m="http://schemas.openxmlformats.org/officeDocument/2006/math">
                    <m:r>
                      <a:rPr lang="en-US" b="0" i="1" smtClean="0">
                        <a:solidFill>
                          <a:srgbClr val="C00000"/>
                        </a:solidFill>
                        <a:latin typeface="Cambria Math" panose="02040503050406030204" pitchFamily="18" charset="0"/>
                      </a:rPr>
                      <m:t>𝐺</m:t>
                    </m:r>
                  </m:oMath>
                </a14:m>
                <a:r>
                  <a:rPr lang="en-US" dirty="0"/>
                  <a:t> with </a:t>
                </a:r>
                <a14:m>
                  <m:oMath xmlns:m="http://schemas.openxmlformats.org/officeDocument/2006/math">
                    <m:r>
                      <a:rPr lang="en-US" i="1">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−1</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𝜁</m:t>
                    </m:r>
                  </m:oMath>
                </a14:m>
                <a:r>
                  <a:rPr lang="en-US" dirty="0"/>
                  <a:t>, there exists a truly perfect </a:t>
                </a:r>
                <a14:m>
                  <m:oMath xmlns:m="http://schemas.openxmlformats.org/officeDocument/2006/math">
                    <m:r>
                      <a:rPr lang="en-US" i="1">
                        <a:solidFill>
                          <a:srgbClr val="C00000"/>
                        </a:solidFill>
                        <a:latin typeface="Cambria Math" panose="02040503050406030204" pitchFamily="18" charset="0"/>
                      </a:rPr>
                      <m:t>𝐺</m:t>
                    </m:r>
                  </m:oMath>
                </a14:m>
                <a:r>
                  <a:rPr lang="en-US" dirty="0"/>
                  <a:t> sampler that succeeds with probability at least </a:t>
                </a:r>
                <a14:m>
                  <m:oMath xmlns:m="http://schemas.openxmlformats.org/officeDocument/2006/math">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𝛿</m:t>
                    </m:r>
                  </m:oMath>
                </a14:m>
                <a:r>
                  <a:rPr lang="en-US" dirty="0"/>
                  <a:t> on an insertion-only stream of length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using 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𝜁</m:t>
                            </m:r>
                            <m:r>
                              <a:rPr lang="en-US" b="0" i="1" smtClean="0">
                                <a:solidFill>
                                  <a:srgbClr val="C00000"/>
                                </a:solidFill>
                                <a:latin typeface="Cambria Math" panose="02040503050406030204" pitchFamily="18" charset="0"/>
                              </a:rPr>
                              <m:t>𝑚</m:t>
                            </m:r>
                          </m:num>
                          <m:den>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𝐺</m:t>
                                </m:r>
                              </m:sub>
                            </m:sSub>
                          </m:den>
                        </m:f>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𝛿</m:t>
                                    </m:r>
                                  </m:den>
                                </m:f>
                              </m:e>
                            </m:func>
                          </m:e>
                        </m:func>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r>
                      <a:rPr lang="en-US" b="0" i="1" smtClean="0">
                        <a:solidFill>
                          <a:srgbClr val="C00000"/>
                        </a:solidFill>
                        <a:latin typeface="Cambria Math" panose="02040503050406030204" pitchFamily="18" charset="0"/>
                      </a:rPr>
                      <m:t>=</m:t>
                    </m:r>
                    <m:nary>
                      <m:naryPr>
                        <m:chr m:val="∑"/>
                        <m:supHide m:val="on"/>
                        <m:ctrlPr>
                          <a:rPr lang="en-US" b="0" i="1" smtClean="0">
                            <a:solidFill>
                              <a:srgbClr val="C00000"/>
                            </a:solidFill>
                            <a:latin typeface="Cambria Math" panose="02040503050406030204" pitchFamily="18" charset="0"/>
                          </a:rPr>
                        </m:ctrlPr>
                      </m:naryPr>
                      <m:sub>
                        <m:r>
                          <m:rPr>
                            <m:brk m:alnAt="7"/>
                          </m:rP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sub>
                      <m:sup/>
                      <m:e>
                        <m:r>
                          <a:rPr lang="en-US" b="0" i="1" smtClean="0">
                            <a:solidFill>
                              <a:srgbClr val="C00000"/>
                            </a:solidFill>
                            <a:latin typeface="Cambria Math" panose="02040503050406030204" pitchFamily="18" charset="0"/>
                          </a:rPr>
                          <m:t>𝐺</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e>
                    </m:nary>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(1)</m:t>
                    </m:r>
                  </m:oMath>
                </a14:m>
                <a:r>
                  <a:rPr lang="en-US" dirty="0"/>
                  <a:t> expected update time</a:t>
                </a:r>
              </a:p>
              <a:p>
                <a:pPr>
                  <a:buFont typeface="Wingdings" panose="05000000000000000000" pitchFamily="2" charset="2"/>
                  <a:buChar char="v"/>
                </a:pPr>
                <a:endParaRPr lang="en-US" dirty="0"/>
              </a:p>
              <a:p>
                <a:pPr>
                  <a:buFont typeface="Wingdings" panose="05000000000000000000" pitchFamily="2" charset="2"/>
                  <a:buChar char="v"/>
                </a:pPr>
                <a:r>
                  <a:rPr lang="en-US" dirty="0"/>
                  <a:t> For the sliding windows, the space is also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𝜁</m:t>
                            </m:r>
                            <m:r>
                              <a:rPr lang="en-US" i="1">
                                <a:solidFill>
                                  <a:srgbClr val="C00000"/>
                                </a:solidFill>
                                <a:latin typeface="Cambria Math" panose="02040503050406030204" pitchFamily="18" charset="0"/>
                              </a:rPr>
                              <m:t>𝑚</m:t>
                            </m:r>
                          </m:num>
                          <m:den>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𝛿</m:t>
                                    </m:r>
                                  </m:den>
                                </m:f>
                              </m:e>
                            </m:func>
                          </m:e>
                        </m:func>
                      </m:e>
                    </m:d>
                    <m:r>
                      <a:rPr lang="en-US" i="1">
                        <a:solidFill>
                          <a:srgbClr val="C00000"/>
                        </a:solidFill>
                        <a:latin typeface="Cambria Math" panose="02040503050406030204" pitchFamily="18" charset="0"/>
                      </a:rPr>
                      <m:t> </m:t>
                    </m:r>
                  </m:oMath>
                </a14:m>
                <a:r>
                  <a:rPr lang="en-US" dirty="0"/>
                  <a:t>and the expected update time is also </a:t>
                </a:r>
                <a14:m>
                  <m:oMath xmlns:m="http://schemas.openxmlformats.org/officeDocument/2006/math">
                    <m:r>
                      <a:rPr lang="en-US" i="1">
                        <a:solidFill>
                          <a:srgbClr val="C00000"/>
                        </a:solidFill>
                        <a:latin typeface="Cambria Math" panose="02040503050406030204" pitchFamily="18" charset="0"/>
                      </a:rPr>
                      <m:t>𝑂</m:t>
                    </m:r>
                    <m:r>
                      <a:rPr lang="en-US" i="1">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496819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Application (I)</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4667250"/>
              </a:xfrm>
            </p:spPr>
            <p:txBody>
              <a:bodyPr>
                <a:normAutofit/>
              </a:bodyPr>
              <a:lstStyle/>
              <a:p>
                <a:pPr>
                  <a:buFont typeface="Wingdings" panose="05000000000000000000" pitchFamily="2" charset="2"/>
                  <a:buChar char="v"/>
                </a:pPr>
                <a:r>
                  <a:rPr lang="en-US" dirty="0"/>
                  <a:t> There exists a truly perfect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sampler that succeeds with probability at least </a:t>
                </a:r>
                <a14:m>
                  <m:oMath xmlns:m="http://schemas.openxmlformats.org/officeDocument/2006/math">
                    <m:r>
                      <a:rPr lang="en-US" b="0" i="1" smtClean="0">
                        <a:solidFill>
                          <a:srgbClr val="C00000"/>
                        </a:solidFill>
                        <a:latin typeface="Cambria Math" panose="02040503050406030204" pitchFamily="18" charset="0"/>
                      </a:rPr>
                      <m:t>0.9</m:t>
                    </m:r>
                  </m:oMath>
                </a14:m>
                <a:r>
                  <a:rPr lang="en-US" dirty="0"/>
                  <a:t> on an insertion-only stream of length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using space </a:t>
                </a:r>
                <a14:m>
                  <m:oMath xmlns:m="http://schemas.openxmlformats.org/officeDocument/2006/math">
                    <m:acc>
                      <m:accPr>
                        <m:chr m:val="̃"/>
                        <m:ctrlPr>
                          <a:rPr lang="en-US" i="1" dirty="0"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b="0" i="1" smtClean="0">
                            <a:solidFill>
                              <a:srgbClr val="C00000"/>
                            </a:solidFill>
                            <a:latin typeface="Cambria Math" panose="02040503050406030204" pitchFamily="18" charset="0"/>
                          </a:rPr>
                        </m:ctrlPr>
                      </m:dPr>
                      <m:e>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1−1/</m:t>
                            </m:r>
                            <m:r>
                              <a:rPr lang="en-US" b="0" i="1" smtClean="0">
                                <a:solidFill>
                                  <a:srgbClr val="C00000"/>
                                </a:solidFill>
                                <a:latin typeface="Cambria Math" panose="02040503050406030204" pitchFamily="18" charset="0"/>
                              </a:rPr>
                              <m:t>𝑝</m:t>
                            </m:r>
                          </m:sup>
                        </m:sSup>
                      </m:e>
                    </m:d>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Recall</a:t>
                </a:r>
                <a:r>
                  <a:rPr lang="en-US" dirty="0"/>
                  <a:t>: Truly perfect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samplers on turnstile streams use  </a:t>
                </a:r>
                <a14:m>
                  <m:oMath xmlns:m="http://schemas.openxmlformats.org/officeDocument/2006/math">
                    <m:r>
                      <m:rPr>
                        <m:sty m:val="p"/>
                      </m:rPr>
                      <a:rPr lang="en-US" b="0" i="0" smtClean="0">
                        <a:solidFill>
                          <a:srgbClr val="C00000"/>
                        </a:solidFill>
                        <a:latin typeface="Cambria Math" panose="02040503050406030204" pitchFamily="18" charset="0"/>
                      </a:rPr>
                      <m:t>Ω</m:t>
                    </m:r>
                    <m:d>
                      <m:dPr>
                        <m:ctrlPr>
                          <a:rPr lang="en-US" b="0"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𝑛</m:t>
                        </m:r>
                      </m:e>
                    </m:d>
                  </m:oMath>
                </a14:m>
                <a:r>
                  <a:rPr lang="en-US" dirty="0"/>
                  <a:t> space</a:t>
                </a:r>
              </a:p>
              <a:p>
                <a:pPr>
                  <a:buFont typeface="Wingdings" panose="05000000000000000000" pitchFamily="2" charset="2"/>
                  <a:buChar char="v"/>
                </a:pPr>
                <a:r>
                  <a:rPr lang="en-US" dirty="0"/>
                  <a:t> Given our lower bound, shows a strong separation for truly perfect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sampling on insertion-only streams and turnstile streams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1828" r="-928"/>
                </a:stretch>
              </a:blipFill>
            </p:spPr>
            <p:txBody>
              <a:bodyPr/>
              <a:lstStyle/>
              <a:p>
                <a:r>
                  <a:rPr lang="en-US">
                    <a:noFill/>
                  </a:rPr>
                  <a:t> </a:t>
                </a:r>
              </a:p>
            </p:txBody>
          </p:sp>
        </mc:Fallback>
      </mc:AlternateContent>
    </p:spTree>
    <p:extLst>
      <p:ext uri="{BB962C8B-B14F-4D97-AF65-F5344CB8AC3E}">
        <p14:creationId xmlns:p14="http://schemas.microsoft.com/office/powerpoint/2010/main" val="3392387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Application (II)</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4667250"/>
              </a:xfrm>
            </p:spPr>
            <p:txBody>
              <a:bodyPr>
                <a:normAutofit/>
              </a:bodyPr>
              <a:lstStyle/>
              <a:p>
                <a:pPr>
                  <a:buFont typeface="Wingdings" panose="05000000000000000000" pitchFamily="2" charset="2"/>
                  <a:buChar char="v"/>
                </a:pPr>
                <a:r>
                  <a:rPr lang="en-US" dirty="0"/>
                  <a:t> </a:t>
                </a:r>
                <a14:m>
                  <m:oMath xmlns:m="http://schemas.openxmlformats.org/officeDocument/2006/math">
                    <m:r>
                      <a:rPr lang="en-US" b="0" i="1" smtClean="0">
                        <a:solidFill>
                          <a:srgbClr val="C00000"/>
                        </a:solidFill>
                        <a:latin typeface="Cambria Math" panose="02040503050406030204" pitchFamily="18" charset="0"/>
                      </a:rPr>
                      <m:t>𝑀</m:t>
                    </m:r>
                  </m:oMath>
                </a14:m>
                <a:r>
                  <a:rPr lang="en-US" dirty="0">
                    <a:solidFill>
                      <a:srgbClr val="00B050"/>
                    </a:solidFill>
                  </a:rPr>
                  <a:t>-estimators</a:t>
                </a:r>
                <a:r>
                  <a:rPr lang="en-US" dirty="0"/>
                  <a:t>: There exists a truly perfect </a:t>
                </a:r>
                <a14:m>
                  <m:oMath xmlns:m="http://schemas.openxmlformats.org/officeDocument/2006/math">
                    <m:r>
                      <a:rPr lang="en-US" b="0" i="1" smtClean="0">
                        <a:solidFill>
                          <a:srgbClr val="C00000"/>
                        </a:solidFill>
                        <a:latin typeface="Cambria Math" panose="02040503050406030204" pitchFamily="18" charset="0"/>
                      </a:rPr>
                      <m:t>𝐺</m:t>
                    </m:r>
                  </m:oMath>
                </a14:m>
                <a:r>
                  <a:rPr lang="en-US" dirty="0"/>
                  <a:t> sampler that succeeds with probability at least </a:t>
                </a:r>
                <a14:m>
                  <m:oMath xmlns:m="http://schemas.openxmlformats.org/officeDocument/2006/math">
                    <m:r>
                      <a:rPr lang="en-US" b="0" i="1" smtClean="0">
                        <a:solidFill>
                          <a:srgbClr val="C00000"/>
                        </a:solidFill>
                        <a:latin typeface="Cambria Math" panose="02040503050406030204" pitchFamily="18" charset="0"/>
                      </a:rPr>
                      <m:t>0.9</m:t>
                    </m:r>
                  </m:oMath>
                </a14:m>
                <a:r>
                  <a:rPr lang="en-US" dirty="0"/>
                  <a:t> on an insertion-only stream of length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using space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𝛿</m:t>
                                    </m:r>
                                  </m:den>
                                </m:f>
                              </m:e>
                            </m:func>
                          </m:e>
                        </m:func>
                      </m:e>
                    </m:d>
                  </m:oMath>
                </a14:m>
                <a:r>
                  <a:rPr lang="en-US" dirty="0"/>
                  <a:t> when </a:t>
                </a:r>
                <a14:m>
                  <m:oMath xmlns:m="http://schemas.openxmlformats.org/officeDocument/2006/math">
                    <m:r>
                      <a:rPr lang="en-US" i="1">
                        <a:solidFill>
                          <a:srgbClr val="C00000"/>
                        </a:solidFill>
                        <a:latin typeface="Cambria Math" panose="02040503050406030204" pitchFamily="18" charset="0"/>
                      </a:rPr>
                      <m:t>𝐺</m:t>
                    </m:r>
                  </m:oMath>
                </a14:m>
                <a:r>
                  <a:rPr lang="en-US" dirty="0"/>
                  <a:t> is the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estimator, Fair estimator, Huber estimator, or Tukey estimator </a:t>
                </a: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Matrix norms</a:t>
                </a:r>
                <a:r>
                  <a:rPr lang="en-US" dirty="0"/>
                  <a:t>: For a measure function </a:t>
                </a:r>
                <a14:m>
                  <m:oMath xmlns:m="http://schemas.openxmlformats.org/officeDocument/2006/math">
                    <m:r>
                      <a:rPr lang="en-US" b="0" i="1" smtClean="0">
                        <a:solidFill>
                          <a:srgbClr val="C00000"/>
                        </a:solidFill>
                        <a:latin typeface="Cambria Math" panose="02040503050406030204" pitchFamily="18" charset="0"/>
                      </a:rPr>
                      <m:t>𝐺</m:t>
                    </m:r>
                  </m:oMath>
                </a14:m>
                <a:r>
                  <a:rPr lang="en-US" dirty="0"/>
                  <a:t> with </a:t>
                </a:r>
                <a14:m>
                  <m:oMath xmlns:m="http://schemas.openxmlformats.org/officeDocument/2006/math">
                    <m:r>
                      <a:rPr lang="en-US" i="1">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−1</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𝜁</m:t>
                    </m:r>
                  </m:oMath>
                </a14:m>
                <a:r>
                  <a:rPr lang="en-US" dirty="0"/>
                  <a:t>, there exists a truly perfect </a:t>
                </a:r>
                <a14:m>
                  <m:oMath xmlns:m="http://schemas.openxmlformats.org/officeDocument/2006/math">
                    <m:r>
                      <a:rPr lang="en-US" i="1">
                        <a:solidFill>
                          <a:srgbClr val="C00000"/>
                        </a:solidFill>
                        <a:latin typeface="Cambria Math" panose="02040503050406030204" pitchFamily="18" charset="0"/>
                      </a:rPr>
                      <m:t>𝐺</m:t>
                    </m:r>
                  </m:oMath>
                </a14:m>
                <a:r>
                  <a:rPr lang="en-US" dirty="0"/>
                  <a:t> sampler that succeeds with probability at least </a:t>
                </a:r>
                <a14:m>
                  <m:oMath xmlns:m="http://schemas.openxmlformats.org/officeDocument/2006/math">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𝛿</m:t>
                    </m:r>
                  </m:oMath>
                </a14:m>
                <a:r>
                  <a:rPr lang="en-US" dirty="0"/>
                  <a:t> on an insertion-only stream of length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using 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𝜁</m:t>
                            </m:r>
                            <m:r>
                              <a:rPr lang="en-US" b="0" i="1" smtClean="0">
                                <a:solidFill>
                                  <a:srgbClr val="C00000"/>
                                </a:solidFill>
                                <a:latin typeface="Cambria Math" panose="02040503050406030204" pitchFamily="18" charset="0"/>
                              </a:rPr>
                              <m:t>𝑑𝑚</m:t>
                            </m:r>
                          </m:num>
                          <m:den>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𝐺</m:t>
                                </m:r>
                              </m:sub>
                            </m:sSub>
                          </m:den>
                        </m:f>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𝛿</m:t>
                                    </m:r>
                                  </m:den>
                                </m:f>
                              </m:e>
                            </m:func>
                          </m:e>
                        </m:func>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r>
                      <a:rPr lang="en-US" b="0" i="1" smtClean="0">
                        <a:solidFill>
                          <a:srgbClr val="C00000"/>
                        </a:solidFill>
                        <a:latin typeface="Cambria Math" panose="02040503050406030204" pitchFamily="18" charset="0"/>
                      </a:rPr>
                      <m:t>=</m:t>
                    </m:r>
                    <m:nary>
                      <m:naryPr>
                        <m:chr m:val="∑"/>
                        <m:supHide m:val="on"/>
                        <m:ctrlPr>
                          <a:rPr lang="en-US" b="0" i="1" smtClean="0">
                            <a:solidFill>
                              <a:srgbClr val="C00000"/>
                            </a:solidFill>
                            <a:latin typeface="Cambria Math" panose="02040503050406030204" pitchFamily="18" charset="0"/>
                          </a:rPr>
                        </m:ctrlPr>
                      </m:naryPr>
                      <m:sub>
                        <m:r>
                          <m:rPr>
                            <m:brk m:alnAt="7"/>
                          </m:rP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sub>
                      <m:sup/>
                      <m:e>
                        <m:r>
                          <a:rPr lang="en-US" b="0" i="1" smtClean="0">
                            <a:solidFill>
                              <a:srgbClr val="C00000"/>
                            </a:solidFill>
                            <a:latin typeface="Cambria Math" panose="02040503050406030204" pitchFamily="18" charset="0"/>
                          </a:rPr>
                          <m:t>𝐺</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e>
                    </m:nary>
                  </m:oMath>
                </a14:m>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2089" r="-1043"/>
                </a:stretch>
              </a:blipFill>
            </p:spPr>
            <p:txBody>
              <a:bodyPr/>
              <a:lstStyle/>
              <a:p>
                <a:r>
                  <a:rPr lang="en-US">
                    <a:noFill/>
                  </a:rPr>
                  <a:t> </a:t>
                </a:r>
              </a:p>
            </p:txBody>
          </p:sp>
        </mc:Fallback>
      </mc:AlternateContent>
    </p:spTree>
    <p:extLst>
      <p:ext uri="{BB962C8B-B14F-4D97-AF65-F5344CB8AC3E}">
        <p14:creationId xmlns:p14="http://schemas.microsoft.com/office/powerpoint/2010/main" val="3620258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Our Results (III): Strict Turnstile Streams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4667250"/>
              </a:xfrm>
            </p:spPr>
            <p:txBody>
              <a:bodyPr>
                <a:normAutofit/>
              </a:bodyPr>
              <a:lstStyle/>
              <a:p>
                <a:pPr>
                  <a:buFont typeface="Wingdings" panose="05000000000000000000" pitchFamily="2" charset="2"/>
                  <a:buChar char="v"/>
                </a:pPr>
                <a:r>
                  <a:rPr lang="en-US" dirty="0"/>
                  <a:t> Suppose there exists a truly perfect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sampler for one-pass insertion-only stream that uses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t> bits of space. Then there exists a truly perfect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 for strict turnstile streams that uses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𝑂</m:t>
                        </m:r>
                      </m:e>
                    </m:acc>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𝑆</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𝑛</m:t>
                        </m:r>
                      </m:e>
                      <m:sup>
                        <m:r>
                          <a:rPr lang="en-US" b="0" i="1" dirty="0" smtClean="0">
                            <a:solidFill>
                              <a:srgbClr val="C00000"/>
                            </a:solidFill>
                            <a:latin typeface="Cambria Math" panose="02040503050406030204" pitchFamily="18" charset="0"/>
                          </a:rPr>
                          <m:t>𝛾</m:t>
                        </m:r>
                      </m:sup>
                    </m:sSup>
                    <m:r>
                      <a:rPr lang="en-US" b="0" i="1" dirty="0" smtClean="0">
                        <a:solidFill>
                          <a:srgbClr val="C00000"/>
                        </a:solidFill>
                        <a:latin typeface="Cambria Math" panose="02040503050406030204" pitchFamily="18" charset="0"/>
                      </a:rPr>
                      <m:t>)</m:t>
                    </m:r>
                  </m:oMath>
                </a14:m>
                <a:r>
                  <a:rPr lang="en-US" dirty="0"/>
                  <a:t> space and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𝛾</m:t>
                            </m:r>
                          </m:den>
                        </m:f>
                      </m:e>
                    </m:d>
                  </m:oMath>
                </a14:m>
                <a:r>
                  <a:rPr lang="en-US" dirty="0"/>
                  <a:t> passes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1828"/>
                </a:stretch>
              </a:blipFill>
            </p:spPr>
            <p:txBody>
              <a:bodyPr/>
              <a:lstStyle/>
              <a:p>
                <a:r>
                  <a:rPr lang="en-US">
                    <a:noFill/>
                  </a:rPr>
                  <a:t> </a:t>
                </a:r>
              </a:p>
            </p:txBody>
          </p:sp>
        </mc:Fallback>
      </mc:AlternateContent>
    </p:spTree>
    <p:extLst>
      <p:ext uri="{BB962C8B-B14F-4D97-AF65-F5344CB8AC3E}">
        <p14:creationId xmlns:p14="http://schemas.microsoft.com/office/powerpoint/2010/main" val="3210955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Our Results (IV): Random-Order Streams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4667250"/>
              </a:xfrm>
            </p:spPr>
            <p:txBody>
              <a:bodyPr>
                <a:normAutofit/>
              </a:bodyPr>
              <a:lstStyle/>
              <a:p>
                <a:pPr>
                  <a:buFont typeface="Wingdings" panose="05000000000000000000" pitchFamily="2" charset="2"/>
                  <a:buChar char="v"/>
                </a:pPr>
                <a:r>
                  <a:rPr lang="en-US" dirty="0"/>
                  <a:t> There exists a truly perfect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sampler that succeeds with probability at least </a:t>
                </a:r>
                <a14:m>
                  <m:oMath xmlns:m="http://schemas.openxmlformats.org/officeDocument/2006/math">
                    <m:r>
                      <a:rPr lang="en-US" i="1">
                        <a:solidFill>
                          <a:srgbClr val="C00000"/>
                        </a:solidFill>
                        <a:latin typeface="Cambria Math" panose="02040503050406030204" pitchFamily="18" charset="0"/>
                      </a:rPr>
                      <m:t>0.9</m:t>
                    </m:r>
                  </m:oMath>
                </a14:m>
                <a:r>
                  <a:rPr lang="en-US" dirty="0"/>
                  <a:t> on an insertion-only random-order stream of length </a:t>
                </a:r>
                <a14:m>
                  <m:oMath xmlns:m="http://schemas.openxmlformats.org/officeDocument/2006/math">
                    <m:r>
                      <a:rPr lang="en-US" i="1">
                        <a:solidFill>
                          <a:srgbClr val="C00000"/>
                        </a:solidFill>
                        <a:latin typeface="Cambria Math" panose="02040503050406030204" pitchFamily="18" charset="0"/>
                      </a:rPr>
                      <m:t>𝑚</m:t>
                    </m:r>
                  </m:oMath>
                </a14:m>
                <a:r>
                  <a:rPr lang="en-US" dirty="0"/>
                  <a:t>, using space </a:t>
                </a:r>
                <a14:m>
                  <m:oMath xmlns:m="http://schemas.openxmlformats.org/officeDocument/2006/math">
                    <m:r>
                      <a:rPr lang="en-US" b="0" i="1" dirty="0" smtClean="0">
                        <a:solidFill>
                          <a:srgbClr val="C00000"/>
                        </a:solidFill>
                        <a:latin typeface="Cambria Math" panose="02040503050406030204" pitchFamily="18" charset="0"/>
                      </a:rPr>
                      <m:t>𝑂</m:t>
                    </m:r>
                    <m:r>
                      <a:rPr lang="en-US" b="0" i="1" dirty="0" smtClean="0">
                        <a:solidFill>
                          <a:srgbClr val="C00000"/>
                        </a:solidFill>
                        <a:latin typeface="Cambria Math" panose="02040503050406030204" pitchFamily="18" charset="0"/>
                      </a:rPr>
                      <m:t>(</m:t>
                    </m:r>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2</m:t>
                            </m:r>
                          </m:sup>
                        </m:sSup>
                      </m:fName>
                      <m:e>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e>
                    </m:func>
                  </m:oMath>
                </a14:m>
                <a:r>
                  <a:rPr lang="en-US" dirty="0"/>
                  <a:t> and update time </a:t>
                </a:r>
                <a14:m>
                  <m:oMath xmlns:m="http://schemas.openxmlformats.org/officeDocument/2006/math">
                    <m:r>
                      <a:rPr lang="en-US" i="1" dirty="0">
                        <a:solidFill>
                          <a:srgbClr val="C00000"/>
                        </a:solidFill>
                        <a:latin typeface="Cambria Math" panose="02040503050406030204" pitchFamily="18" charset="0"/>
                      </a:rPr>
                      <m:t>𝑂</m:t>
                    </m:r>
                    <m:r>
                      <a:rPr lang="en-US" b="0" i="1" dirty="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there exists a truly perfect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sampler that succeeds with probability at least </a:t>
                </a:r>
                <a14:m>
                  <m:oMath xmlns:m="http://schemas.openxmlformats.org/officeDocument/2006/math">
                    <m:r>
                      <a:rPr lang="en-US" b="0" i="1" smtClean="0">
                        <a:solidFill>
                          <a:srgbClr val="C00000"/>
                        </a:solidFill>
                        <a:latin typeface="Cambria Math" panose="02040503050406030204" pitchFamily="18" charset="0"/>
                      </a:rPr>
                      <m:t>0.9</m:t>
                    </m:r>
                  </m:oMath>
                </a14:m>
                <a:r>
                  <a:rPr lang="en-US" dirty="0"/>
                  <a:t> on an insertion-only stream of length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using space </a:t>
                </a:r>
                <a14:m>
                  <m:oMath xmlns:m="http://schemas.openxmlformats.org/officeDocument/2006/math">
                    <m:acc>
                      <m:accPr>
                        <m:chr m:val="̃"/>
                        <m:ctrlPr>
                          <a:rPr lang="en-US" i="1" dirty="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𝑚</m:t>
                            </m:r>
                          </m:e>
                          <m:sup>
                            <m:r>
                              <a:rPr lang="en-US" b="0" i="1" smtClean="0">
                                <a:solidFill>
                                  <a:srgbClr val="C00000"/>
                                </a:solidFill>
                                <a:latin typeface="Cambria Math" panose="02040503050406030204" pitchFamily="18" charset="0"/>
                              </a:rPr>
                              <m:t>1−</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m:t>
                                </m:r>
                              </m:den>
                            </m:f>
                          </m:sup>
                        </m:sSup>
                      </m:e>
                    </m:d>
                  </m:oMath>
                </a14:m>
                <a:endParaRPr lang="en-US"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2089" r="-1043"/>
                </a:stretch>
              </a:blipFill>
            </p:spPr>
            <p:txBody>
              <a:bodyPr/>
              <a:lstStyle/>
              <a:p>
                <a:r>
                  <a:rPr lang="en-US">
                    <a:noFill/>
                  </a:rPr>
                  <a:t> </a:t>
                </a:r>
              </a:p>
            </p:txBody>
          </p:sp>
        </mc:Fallback>
      </mc:AlternateContent>
    </p:spTree>
    <p:extLst>
      <p:ext uri="{BB962C8B-B14F-4D97-AF65-F5344CB8AC3E}">
        <p14:creationId xmlns:p14="http://schemas.microsoft.com/office/powerpoint/2010/main" val="262952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for Insertion-Only Streams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dirty="0">
                    <a:solidFill>
                      <a:srgbClr val="00B050"/>
                    </a:solidFill>
                  </a:rPr>
                  <a:t>Framework</a:t>
                </a:r>
                <a:r>
                  <a:rPr lang="en-US" dirty="0"/>
                  <a:t>: For a measure function </a:t>
                </a:r>
                <a14:m>
                  <m:oMath xmlns:m="http://schemas.openxmlformats.org/officeDocument/2006/math">
                    <m:r>
                      <a:rPr lang="en-US" b="0" i="1" smtClean="0">
                        <a:solidFill>
                          <a:srgbClr val="C00000"/>
                        </a:solidFill>
                        <a:latin typeface="Cambria Math" panose="02040503050406030204" pitchFamily="18" charset="0"/>
                      </a:rPr>
                      <m:t>𝐺</m:t>
                    </m:r>
                  </m:oMath>
                </a14:m>
                <a:r>
                  <a:rPr lang="en-US" dirty="0"/>
                  <a:t> with </a:t>
                </a:r>
                <a14:m>
                  <m:oMath xmlns:m="http://schemas.openxmlformats.org/officeDocument/2006/math">
                    <m:r>
                      <a:rPr lang="en-US" i="1">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−1</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𝜁</m:t>
                    </m:r>
                  </m:oMath>
                </a14:m>
                <a:r>
                  <a:rPr lang="en-US" dirty="0"/>
                  <a:t>, there exists a truly perfect </a:t>
                </a:r>
                <a14:m>
                  <m:oMath xmlns:m="http://schemas.openxmlformats.org/officeDocument/2006/math">
                    <m:r>
                      <a:rPr lang="en-US" i="1">
                        <a:solidFill>
                          <a:srgbClr val="C00000"/>
                        </a:solidFill>
                        <a:latin typeface="Cambria Math" panose="02040503050406030204" pitchFamily="18" charset="0"/>
                      </a:rPr>
                      <m:t>𝐺</m:t>
                    </m:r>
                  </m:oMath>
                </a14:m>
                <a:r>
                  <a:rPr lang="en-US" dirty="0"/>
                  <a:t> sampler that succeeds with probability at least </a:t>
                </a:r>
                <a14:m>
                  <m:oMath xmlns:m="http://schemas.openxmlformats.org/officeDocument/2006/math">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𝛿</m:t>
                    </m:r>
                  </m:oMath>
                </a14:m>
                <a:r>
                  <a:rPr lang="en-US" dirty="0"/>
                  <a:t> on an insertion-only stream of length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using 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𝜁</m:t>
                            </m:r>
                            <m:r>
                              <a:rPr lang="en-US" b="0" i="1" smtClean="0">
                                <a:solidFill>
                                  <a:srgbClr val="C00000"/>
                                </a:solidFill>
                                <a:latin typeface="Cambria Math" panose="02040503050406030204" pitchFamily="18" charset="0"/>
                              </a:rPr>
                              <m:t>𝑚</m:t>
                            </m:r>
                          </m:num>
                          <m:den>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𝐺</m:t>
                                </m:r>
                              </m:sub>
                            </m:sSub>
                          </m:den>
                        </m:f>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𝛿</m:t>
                                    </m:r>
                                  </m:den>
                                </m:f>
                              </m:e>
                            </m:func>
                          </m:e>
                        </m:func>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r>
                      <a:rPr lang="en-US" b="0" i="1" smtClean="0">
                        <a:solidFill>
                          <a:srgbClr val="C00000"/>
                        </a:solidFill>
                        <a:latin typeface="Cambria Math" panose="02040503050406030204" pitchFamily="18" charset="0"/>
                      </a:rPr>
                      <m:t>=</m:t>
                    </m:r>
                    <m:nary>
                      <m:naryPr>
                        <m:chr m:val="∑"/>
                        <m:supHide m:val="on"/>
                        <m:ctrlPr>
                          <a:rPr lang="en-US" b="0" i="1" smtClean="0">
                            <a:solidFill>
                              <a:srgbClr val="C00000"/>
                            </a:solidFill>
                            <a:latin typeface="Cambria Math" panose="02040503050406030204" pitchFamily="18" charset="0"/>
                          </a:rPr>
                        </m:ctrlPr>
                      </m:naryPr>
                      <m:sub>
                        <m:r>
                          <m:rPr>
                            <m:brk m:alnAt="7"/>
                          </m:rP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sub>
                      <m:sup/>
                      <m:e>
                        <m:r>
                          <a:rPr lang="en-US" b="0" i="1" smtClean="0">
                            <a:solidFill>
                              <a:srgbClr val="C00000"/>
                            </a:solidFill>
                            <a:latin typeface="Cambria Math" panose="02040503050406030204" pitchFamily="18" charset="0"/>
                          </a:rPr>
                          <m:t>𝐺</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e>
                    </m:nary>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(1)</m:t>
                    </m:r>
                  </m:oMath>
                </a14:m>
                <a:r>
                  <a:rPr lang="en-US" dirty="0"/>
                  <a:t> expected update time</a:t>
                </a:r>
              </a:p>
              <a:p>
                <a:pP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40209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for Insertion-Only Streams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a:t>
                </a:r>
                <a:r>
                  <a:rPr lang="en-US" dirty="0">
                    <a:solidFill>
                      <a:srgbClr val="00B050"/>
                    </a:solidFill>
                  </a:rPr>
                  <a:t>Reservoir sampling</a:t>
                </a:r>
                <a:r>
                  <a:rPr lang="en-US" dirty="0"/>
                  <a:t>: At each time </a:t>
                </a:r>
                <a14:m>
                  <m:oMath xmlns:m="http://schemas.openxmlformats.org/officeDocument/2006/math">
                    <m:r>
                      <a:rPr lang="en-US" b="0" i="1" smtClean="0">
                        <a:solidFill>
                          <a:srgbClr val="C00000"/>
                        </a:solidFill>
                        <a:latin typeface="Cambria Math" panose="02040503050406030204" pitchFamily="18" charset="0"/>
                      </a:rPr>
                      <m:t>𝑡</m:t>
                    </m:r>
                  </m:oMath>
                </a14:m>
                <a:r>
                  <a:rPr lang="en-US" dirty="0"/>
                  <a:t>, replace the sample with the most recent update, 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𝑡</m:t>
                        </m:r>
                      </m:den>
                    </m:f>
                  </m:oMath>
                </a14:m>
                <a:r>
                  <a:rPr lang="en-US" dirty="0"/>
                  <a:t>. Otherwise, keep the old sample</a:t>
                </a:r>
              </a:p>
              <a:p>
                <a:pPr>
                  <a:buFont typeface="Wingdings" panose="05000000000000000000" pitchFamily="2" charset="2"/>
                  <a:buChar char="v"/>
                </a:pPr>
                <a:r>
                  <a:rPr lang="en-US" dirty="0"/>
                  <a:t> Samples each stream update 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𝑚</m:t>
                        </m:r>
                      </m:den>
                    </m:f>
                  </m:oMath>
                </a14:m>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9838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for Insertion-Only Streams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Initialize an instance of reservoir sampling at the beginning of the stream</a:t>
                </a:r>
              </a:p>
              <a:p>
                <a:pPr>
                  <a:buFont typeface="Wingdings" panose="05000000000000000000" pitchFamily="2" charset="2"/>
                  <a:buChar char="v"/>
                </a:pPr>
                <a:endParaRPr lang="en-US" dirty="0"/>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oMath>
                </a14:m>
                <a:r>
                  <a:rPr lang="en-US" dirty="0"/>
                  <a:t> be the output of reservoir sampling and let </a:t>
                </a:r>
                <a14:m>
                  <m:oMath xmlns:m="http://schemas.openxmlformats.org/officeDocument/2006/math">
                    <m:r>
                      <a:rPr lang="en-US" b="0" i="1" smtClean="0">
                        <a:solidFill>
                          <a:srgbClr val="C00000"/>
                        </a:solidFill>
                        <a:latin typeface="Cambria Math" panose="02040503050406030204" pitchFamily="18" charset="0"/>
                      </a:rPr>
                      <m:t>𝑐</m:t>
                    </m:r>
                  </m:oMath>
                </a14:m>
                <a:r>
                  <a:rPr lang="en-US" dirty="0"/>
                  <a:t> be the number of times </a:t>
                </a:r>
                <a14:m>
                  <m:oMath xmlns:m="http://schemas.openxmlformats.org/officeDocument/2006/math">
                    <m:r>
                      <a:rPr lang="en-US" b="0" i="1" smtClean="0">
                        <a:solidFill>
                          <a:srgbClr val="C00000"/>
                        </a:solidFill>
                        <a:latin typeface="Cambria Math" panose="02040503050406030204" pitchFamily="18" charset="0"/>
                      </a:rPr>
                      <m:t>𝑠</m:t>
                    </m:r>
                  </m:oMath>
                </a14:m>
                <a:r>
                  <a:rPr lang="en-US" dirty="0"/>
                  <a:t> has appeared since it was initially sampled</a:t>
                </a:r>
              </a:p>
              <a:p>
                <a:pPr>
                  <a:buFont typeface="Wingdings" panose="05000000000000000000" pitchFamily="2" charset="2"/>
                  <a:buChar char="v"/>
                </a:pPr>
                <a:endParaRPr lang="en-US" dirty="0"/>
              </a:p>
              <a:p>
                <a:pPr>
                  <a:buFont typeface="Wingdings" panose="05000000000000000000" pitchFamily="2" charset="2"/>
                  <a:buChar char="v"/>
                </a:pPr>
                <a:r>
                  <a:rPr lang="en-US" dirty="0"/>
                  <a:t> For </a:t>
                </a:r>
                <a14:m>
                  <m:oMath xmlns:m="http://schemas.openxmlformats.org/officeDocument/2006/math">
                    <m:r>
                      <a:rPr lang="en-US"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−1</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𝜁</m:t>
                    </m:r>
                  </m:oMath>
                </a14:m>
                <a:r>
                  <a:rPr lang="en-US" dirty="0"/>
                  <a:t>, return </a:t>
                </a:r>
                <a14:m>
                  <m:oMath xmlns:m="http://schemas.openxmlformats.org/officeDocument/2006/math">
                    <m:r>
                      <a:rPr lang="en-US" i="1">
                        <a:solidFill>
                          <a:srgbClr val="C00000"/>
                        </a:solidFill>
                        <a:latin typeface="Cambria Math" panose="02040503050406030204" pitchFamily="18" charset="0"/>
                      </a:rPr>
                      <m:t>𝑠</m:t>
                    </m:r>
                  </m:oMath>
                </a14:m>
                <a:r>
                  <a:rPr lang="en-US" dirty="0"/>
                  <a:t> with probability </a:t>
                </a:r>
                <a14:m>
                  <m:oMath xmlns:m="http://schemas.openxmlformats.org/officeDocument/2006/math">
                    <m:f>
                      <m:fPr>
                        <m:ctrlPr>
                          <a:rPr lang="en-US" b="0" i="0"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+1</m:t>
                            </m:r>
                          </m:e>
                        </m:d>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𝐺</m:t>
                        </m:r>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𝑐</m:t>
                            </m:r>
                          </m:e>
                        </m:d>
                      </m:num>
                      <m:den>
                        <m:r>
                          <a:rPr lang="en-US" b="0" i="1" smtClean="0">
                            <a:solidFill>
                              <a:srgbClr val="C00000"/>
                            </a:solidFill>
                            <a:latin typeface="Cambria Math" panose="02040503050406030204" pitchFamily="18" charset="0"/>
                          </a:rPr>
                          <m:t>𝜁</m:t>
                        </m:r>
                      </m:den>
                    </m:f>
                  </m:oMath>
                </a14:m>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r="-1043"/>
                </a:stretch>
              </a:blipFill>
            </p:spPr>
            <p:txBody>
              <a:bodyPr/>
              <a:lstStyle/>
              <a:p>
                <a:r>
                  <a:rPr lang="en-US">
                    <a:noFill/>
                  </a:rPr>
                  <a:t> </a:t>
                </a:r>
              </a:p>
            </p:txBody>
          </p:sp>
        </mc:Fallback>
      </mc:AlternateContent>
    </p:spTree>
    <p:extLst>
      <p:ext uri="{BB962C8B-B14F-4D97-AF65-F5344CB8AC3E}">
        <p14:creationId xmlns:p14="http://schemas.microsoft.com/office/powerpoint/2010/main" val="2083458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for Insertion-Only Streams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3499410"/>
              </a:xfrm>
            </p:spPr>
            <p:txBody>
              <a:bodyPr>
                <a:normAutofit/>
              </a:bodyPr>
              <a:lstStyle/>
              <a:p>
                <a:pPr>
                  <a:buFont typeface="Wingdings" panose="05000000000000000000" pitchFamily="2" charset="2"/>
                  <a:buChar char="v"/>
                </a:pPr>
                <a:r>
                  <a:rPr lang="en-US" dirty="0"/>
                  <a:t> Probability that reservoir sampling outputs the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a:t>
                </a:r>
                <a:r>
                  <a:rPr lang="en-US" dirty="0" err="1"/>
                  <a:t>th</a:t>
                </a:r>
                <a:r>
                  <a:rPr lang="en-US" dirty="0"/>
                  <a:t> instance of item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t> is </a:t>
                </a:r>
                <a14:m>
                  <m:oMath xmlns:m="http://schemas.openxmlformats.org/officeDocument/2006/math">
                    <m:f>
                      <m:fPr>
                        <m:ctrlPr>
                          <a:rPr lang="en-US" i="1">
                            <a:solidFill>
                              <a:srgbClr val="C00000"/>
                            </a:solidFill>
                            <a:latin typeface="Cambria Math" panose="02040503050406030204" pitchFamily="18" charset="0"/>
                          </a:rPr>
                        </m:ctrlPr>
                      </m:fPr>
                      <m:num>
                        <m:r>
                          <a:rPr lang="en-US">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𝑚</m:t>
                        </m:r>
                      </m:den>
                    </m:f>
                  </m:oMath>
                </a14:m>
                <a:r>
                  <a:rPr lang="en-US" dirty="0"/>
                  <a:t>, since there are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updates in the stream</a:t>
                </a:r>
              </a:p>
              <a:p>
                <a:pPr>
                  <a:buFont typeface="Wingdings" panose="05000000000000000000" pitchFamily="2" charset="2"/>
                  <a:buChar char="v"/>
                </a:pPr>
                <a:r>
                  <a:rPr lang="en-US" dirty="0"/>
                  <a:t> Conditioned on sampling the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a:t>
                </a:r>
                <a:r>
                  <a:rPr lang="en-US" dirty="0" err="1"/>
                  <a:t>th</a:t>
                </a:r>
                <a:r>
                  <a:rPr lang="en-US" dirty="0"/>
                  <a:t> instance of item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t>, the probability that the algorithm outputs </a:t>
                </a:r>
                <a14:m>
                  <m:oMath xmlns:m="http://schemas.openxmlformats.org/officeDocument/2006/math">
                    <m:r>
                      <a:rPr lang="en-US" i="1">
                        <a:solidFill>
                          <a:srgbClr val="C00000"/>
                        </a:solidFill>
                        <a:latin typeface="Cambria Math" panose="02040503050406030204" pitchFamily="18" charset="0"/>
                      </a:rPr>
                      <m:t>𝑖</m:t>
                    </m:r>
                  </m:oMath>
                </a14:m>
                <a:r>
                  <a:rPr lang="en-US" dirty="0"/>
                  <a:t> is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𝑗</m:t>
                            </m:r>
                            <m:r>
                              <a:rPr lang="en-US" b="0" i="1" smtClean="0">
                                <a:solidFill>
                                  <a:srgbClr val="C00000"/>
                                </a:solidFill>
                                <a:latin typeface="Cambria Math" panose="02040503050406030204" pitchFamily="18" charset="0"/>
                              </a:rPr>
                              <m:t>+1</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𝐺</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𝑗</m:t>
                        </m:r>
                        <m:r>
                          <a:rPr lang="en-US" b="0" i="1" smtClean="0">
                            <a:solidFill>
                              <a:srgbClr val="C00000"/>
                            </a:solidFill>
                            <a:latin typeface="Cambria Math" panose="02040503050406030204" pitchFamily="18" charset="0"/>
                          </a:rPr>
                          <m:t>)</m:t>
                        </m:r>
                      </m:num>
                      <m:den>
                        <m:r>
                          <a:rPr lang="en-US" b="0" i="1" smtClean="0">
                            <a:solidFill>
                              <a:srgbClr val="C00000"/>
                            </a:solidFill>
                            <a:latin typeface="Cambria Math" panose="02040503050406030204" pitchFamily="18" charset="0"/>
                          </a:rPr>
                          <m:t>𝜁</m:t>
                        </m:r>
                      </m:den>
                    </m:f>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Then the probability that the algorithm outputs item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t> is </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5"/>
                <a:ext cx="10515600" cy="3499410"/>
              </a:xfrm>
              <a:blipFill>
                <a:blip r:embed="rId3"/>
                <a:stretch>
                  <a:fillRect l="-1043" t="-2783" r="-4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111C73E-D821-7B0D-D49B-E8F05BDE0EB2}"/>
                  </a:ext>
                </a:extLst>
              </p:cNvPr>
              <p:cNvSpPr txBox="1"/>
              <p:nvPr/>
            </p:nvSpPr>
            <p:spPr>
              <a:xfrm>
                <a:off x="2528047" y="5091953"/>
                <a:ext cx="6096000" cy="12051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en-US" sz="2400" b="0" i="1" smtClean="0">
                              <a:solidFill>
                                <a:srgbClr val="C00000"/>
                              </a:solidFill>
                              <a:latin typeface="Cambria Math" panose="02040503050406030204" pitchFamily="18" charset="0"/>
                            </a:rPr>
                          </m:ctrlPr>
                        </m:naryPr>
                        <m:sub>
                          <m:r>
                            <m:rPr>
                              <m:brk m:alnAt="23"/>
                            </m:rPr>
                            <a:rPr lang="en-US" sz="2400" b="0" i="1" smtClean="0">
                              <a:solidFill>
                                <a:srgbClr val="C00000"/>
                              </a:solidFill>
                              <a:latin typeface="Cambria Math" panose="02040503050406030204" pitchFamily="18" charset="0"/>
                            </a:rPr>
                            <m:t>𝑗</m:t>
                          </m:r>
                          <m:r>
                            <a:rPr lang="en-US" sz="2400" b="0" i="1" smtClean="0">
                              <a:solidFill>
                                <a:srgbClr val="C00000"/>
                              </a:solidFill>
                              <a:latin typeface="Cambria Math" panose="02040503050406030204" pitchFamily="18" charset="0"/>
                            </a:rPr>
                            <m:t>=1</m:t>
                          </m:r>
                        </m:sub>
                        <m:sup>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𝑖</m:t>
                              </m:r>
                            </m:sub>
                          </m:sSub>
                        </m:sup>
                        <m:e>
                          <m:f>
                            <m:fPr>
                              <m:ctrlPr>
                                <a:rPr lang="en-US" sz="2400" b="0" i="1" smtClean="0">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1</m:t>
                              </m:r>
                            </m:num>
                            <m:den>
                              <m:r>
                                <a:rPr lang="en-US" sz="2400" b="0" i="1" smtClean="0">
                                  <a:solidFill>
                                    <a:srgbClr val="C00000"/>
                                  </a:solidFill>
                                  <a:latin typeface="Cambria Math" panose="02040503050406030204" pitchFamily="18" charset="0"/>
                                </a:rPr>
                                <m:t>𝑚</m:t>
                              </m:r>
                            </m:den>
                          </m:f>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𝐺</m:t>
                              </m:r>
                              <m:d>
                                <m:dPr>
                                  <m:ctrlPr>
                                    <a:rPr lang="en-US" sz="2400" i="1">
                                      <a:solidFill>
                                        <a:srgbClr val="C00000"/>
                                      </a:solidFill>
                                      <a:latin typeface="Cambria Math" panose="02040503050406030204" pitchFamily="18" charset="0"/>
                                    </a:rPr>
                                  </m:ctrlPr>
                                </m:dPr>
                                <m:e>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𝑓</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𝑗</m:t>
                                  </m:r>
                                  <m:r>
                                    <a:rPr lang="en-US" sz="2400" i="1">
                                      <a:solidFill>
                                        <a:srgbClr val="C00000"/>
                                      </a:solidFill>
                                      <a:latin typeface="Cambria Math" panose="02040503050406030204" pitchFamily="18" charset="0"/>
                                    </a:rPr>
                                    <m:t>+1</m:t>
                                  </m:r>
                                </m:e>
                              </m:d>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𝐺</m:t>
                              </m:r>
                              <m:r>
                                <a:rPr lang="en-US" sz="2400" i="1">
                                  <a:solidFill>
                                    <a:srgbClr val="C00000"/>
                                  </a:solidFill>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𝑓</m:t>
                                  </m:r>
                                </m:e>
                                <m:sub>
                                  <m:r>
                                    <a:rPr lang="en-US" sz="2400" i="1">
                                      <a:solidFill>
                                        <a:srgbClr val="C00000"/>
                                      </a:solidFill>
                                      <a:latin typeface="Cambria Math" panose="02040503050406030204" pitchFamily="18" charset="0"/>
                                    </a:rPr>
                                    <m:t>𝑖</m:t>
                                  </m:r>
                                </m:sub>
                              </m:sSub>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𝑗</m:t>
                              </m:r>
                              <m:r>
                                <a:rPr lang="en-US" sz="2400" i="1">
                                  <a:solidFill>
                                    <a:srgbClr val="C00000"/>
                                  </a:solidFill>
                                  <a:latin typeface="Cambria Math" panose="02040503050406030204" pitchFamily="18" charset="0"/>
                                </a:rPr>
                                <m:t>)</m:t>
                              </m:r>
                            </m:num>
                            <m:den>
                              <m:r>
                                <a:rPr lang="en-US" sz="2400" i="1">
                                  <a:solidFill>
                                    <a:srgbClr val="C00000"/>
                                  </a:solidFill>
                                  <a:latin typeface="Cambria Math" panose="02040503050406030204" pitchFamily="18" charset="0"/>
                                </a:rPr>
                                <m:t>𝜁</m:t>
                              </m:r>
                            </m:den>
                          </m:f>
                        </m:e>
                      </m:nary>
                      <m:r>
                        <a:rPr lang="en-US" sz="2400" b="0" i="1" smtClean="0">
                          <a:solidFill>
                            <a:srgbClr val="C00000"/>
                          </a:solidFill>
                          <a:latin typeface="Cambria Math" panose="02040503050406030204" pitchFamily="18" charset="0"/>
                        </a:rPr>
                        <m:t>=</m:t>
                      </m:r>
                      <m:f>
                        <m:fPr>
                          <m:ctrlPr>
                            <a:rPr lang="en-US" sz="2400" b="0" i="1" smtClean="0">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𝐺</m:t>
                          </m:r>
                          <m:d>
                            <m:dPr>
                              <m:ctrlPr>
                                <a:rPr lang="en-US" sz="2400" b="0" i="1" smtClean="0">
                                  <a:solidFill>
                                    <a:srgbClr val="C00000"/>
                                  </a:solidFill>
                                  <a:latin typeface="Cambria Math" panose="02040503050406030204" pitchFamily="18" charset="0"/>
                                </a:rPr>
                              </m:ctrlPr>
                            </m:dPr>
                            <m:e>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𝑓</m:t>
                                  </m:r>
                                </m:e>
                                <m:sub>
                                  <m:r>
                                    <a:rPr lang="en-US" sz="2400" b="0" i="1" smtClean="0">
                                      <a:solidFill>
                                        <a:srgbClr val="C00000"/>
                                      </a:solidFill>
                                      <a:latin typeface="Cambria Math" panose="02040503050406030204" pitchFamily="18" charset="0"/>
                                    </a:rPr>
                                    <m:t>𝑖</m:t>
                                  </m:r>
                                </m:sub>
                              </m:sSub>
                            </m:e>
                          </m:d>
                        </m:num>
                        <m:den>
                          <m:r>
                            <a:rPr lang="en-US" sz="2400" b="0" i="1" smtClean="0">
                              <a:solidFill>
                                <a:srgbClr val="C00000"/>
                              </a:solidFill>
                              <a:latin typeface="Cambria Math" panose="02040503050406030204" pitchFamily="18" charset="0"/>
                            </a:rPr>
                            <m:t>𝜁</m:t>
                          </m:r>
                          <m:r>
                            <a:rPr lang="en-US" sz="2400" b="0" i="1" smtClean="0">
                              <a:solidFill>
                                <a:srgbClr val="C00000"/>
                              </a:solidFill>
                              <a:latin typeface="Cambria Math" panose="02040503050406030204" pitchFamily="18" charset="0"/>
                            </a:rPr>
                            <m:t>𝑚</m:t>
                          </m:r>
                        </m:den>
                      </m:f>
                    </m:oMath>
                  </m:oMathPara>
                </a14:m>
                <a:endParaRPr lang="en-US" sz="2400" dirty="0"/>
              </a:p>
            </p:txBody>
          </p:sp>
        </mc:Choice>
        <mc:Fallback>
          <p:sp>
            <p:nvSpPr>
              <p:cNvPr id="5" name="TextBox 4">
                <a:extLst>
                  <a:ext uri="{FF2B5EF4-FFF2-40B4-BE49-F238E27FC236}">
                    <a16:creationId xmlns:a16="http://schemas.microsoft.com/office/drawing/2014/main" id="{F111C73E-D821-7B0D-D49B-E8F05BDE0EB2}"/>
                  </a:ext>
                </a:extLst>
              </p:cNvPr>
              <p:cNvSpPr txBox="1">
                <a:spLocks noRot="1" noChangeAspect="1" noMove="1" noResize="1" noEditPoints="1" noAdjustHandles="1" noChangeArrowheads="1" noChangeShapeType="1" noTextEdit="1"/>
              </p:cNvSpPr>
              <p:nvPr/>
            </p:nvSpPr>
            <p:spPr>
              <a:xfrm>
                <a:off x="2528047" y="5091953"/>
                <a:ext cx="6096000" cy="120513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890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Sampling</a:t>
            </a:r>
            <a:endParaRPr lang="en-US" dirty="0"/>
          </a:p>
        </p:txBody>
      </p:sp>
      <p:pic>
        <p:nvPicPr>
          <p:cNvPr id="4" name="Picture 3">
            <a:extLst>
              <a:ext uri="{FF2B5EF4-FFF2-40B4-BE49-F238E27FC236}">
                <a16:creationId xmlns:a16="http://schemas.microsoft.com/office/drawing/2014/main" id="{5341D088-1D25-9A9A-5F7B-A6EDACA7F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04" y="578831"/>
            <a:ext cx="6392826" cy="5418558"/>
          </a:xfrm>
          <a:prstGeom prst="rect">
            <a:avLst/>
          </a:prstGeom>
        </p:spPr>
      </p:pic>
      <p:pic>
        <p:nvPicPr>
          <p:cNvPr id="2050" name="Picture 2" descr="Survivorship bias - Wikipedia">
            <a:extLst>
              <a:ext uri="{FF2B5EF4-FFF2-40B4-BE49-F238E27FC236}">
                <a16:creationId xmlns:a16="http://schemas.microsoft.com/office/drawing/2014/main" id="{B9627EAC-E5AA-F8FE-F711-B133B3FFF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476" y="1792439"/>
            <a:ext cx="4399358" cy="327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865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for Insertion-Only Streams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368987"/>
              </a:xfrm>
            </p:spPr>
            <p:txBody>
              <a:bodyPr>
                <a:normAutofit/>
              </a:bodyPr>
              <a:lstStyle/>
              <a:p>
                <a:pPr>
                  <a:buFont typeface="Wingdings" panose="05000000000000000000" pitchFamily="2" charset="2"/>
                  <a:buChar char="v"/>
                </a:pPr>
                <a:r>
                  <a:rPr lang="en-US" dirty="0"/>
                  <a:t> The probability that the algorithm outputs item </a:t>
                </a:r>
                <a14:m>
                  <m:oMath xmlns:m="http://schemas.openxmlformats.org/officeDocument/2006/math">
                    <m:r>
                      <a:rPr lang="en-US" i="1">
                        <a:solidFill>
                          <a:srgbClr val="C00000"/>
                        </a:solidFill>
                        <a:latin typeface="Cambria Math" panose="02040503050406030204" pitchFamily="18" charset="0"/>
                      </a:rPr>
                      <m:t>𝑖</m:t>
                    </m:r>
                  </m:oMath>
                </a14:m>
                <a:r>
                  <a:rPr lang="en-US" dirty="0"/>
                  <a:t> is </a:t>
                </a:r>
                <a14:m>
                  <m:oMath xmlns:m="http://schemas.openxmlformats.org/officeDocument/2006/math">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𝐺</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𝑓</m:t>
                                </m:r>
                              </m:e>
                              <m:sub>
                                <m:r>
                                  <a:rPr lang="en-US" sz="2800" b="0" i="1" smtClean="0">
                                    <a:solidFill>
                                      <a:srgbClr val="C00000"/>
                                    </a:solidFill>
                                    <a:latin typeface="Cambria Math" panose="02040503050406030204" pitchFamily="18" charset="0"/>
                                  </a:rPr>
                                  <m:t>𝑖</m:t>
                                </m:r>
                              </m:sub>
                            </m:sSub>
                          </m:e>
                        </m:d>
                      </m:num>
                      <m:den>
                        <m:r>
                          <a:rPr lang="en-US" sz="2800" b="0" i="1" smtClean="0">
                            <a:solidFill>
                              <a:srgbClr val="C00000"/>
                            </a:solidFill>
                            <a:latin typeface="Cambria Math" panose="02040503050406030204" pitchFamily="18" charset="0"/>
                          </a:rPr>
                          <m:t>𝜁</m:t>
                        </m:r>
                        <m:r>
                          <a:rPr lang="en-US" sz="2800" b="0" i="1" smtClean="0">
                            <a:solidFill>
                              <a:srgbClr val="C00000"/>
                            </a:solidFill>
                            <a:latin typeface="Cambria Math" panose="02040503050406030204" pitchFamily="18" charset="0"/>
                          </a:rPr>
                          <m:t>𝑚</m:t>
                        </m:r>
                      </m:den>
                    </m:f>
                  </m:oMath>
                </a14:m>
                <a:endParaRPr lang="en-US" dirty="0"/>
              </a:p>
              <a:p>
                <a:pPr>
                  <a:buFont typeface="Wingdings" panose="05000000000000000000" pitchFamily="2" charset="2"/>
                  <a:buChar char="v"/>
                </a:pPr>
                <a:r>
                  <a:rPr lang="en-US" dirty="0"/>
                  <a:t> Conditioned on the algorithm outputting a coordinate, the probability that the algorithm outputs item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t> is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But how likely is the algorithm to fail, i.e., not output anything?</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368987"/>
              </a:xfrm>
              <a:blipFill>
                <a:blip r:embed="rId3"/>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111C73E-D821-7B0D-D49B-E8F05BDE0EB2}"/>
                  </a:ext>
                </a:extLst>
              </p:cNvPr>
              <p:cNvSpPr txBox="1"/>
              <p:nvPr/>
            </p:nvSpPr>
            <p:spPr>
              <a:xfrm>
                <a:off x="2644588" y="3675529"/>
                <a:ext cx="6096000" cy="11589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𝐺</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e>
                          </m:d>
                        </m:num>
                        <m:den>
                          <m:nary>
                            <m:naryPr>
                              <m:chr m:val="∑"/>
                              <m:ctrlPr>
                                <a:rPr lang="en-US" sz="3200" i="1">
                                  <a:solidFill>
                                    <a:srgbClr val="C00000"/>
                                  </a:solidFill>
                                  <a:latin typeface="Cambria Math" panose="02040503050406030204" pitchFamily="18" charset="0"/>
                                </a:rPr>
                              </m:ctrlPr>
                            </m:naryPr>
                            <m:sub>
                              <m:r>
                                <a:rPr lang="en-US" sz="3200" b="0" i="1" smtClean="0">
                                  <a:solidFill>
                                    <a:srgbClr val="C00000"/>
                                  </a:solidFill>
                                  <a:latin typeface="Cambria Math" panose="02040503050406030204" pitchFamily="18" charset="0"/>
                                </a:rPr>
                                <m:t>𝑘</m:t>
                              </m:r>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𝑛</m:t>
                              </m:r>
                            </m:sup>
                            <m:e>
                              <m:r>
                                <a:rPr lang="en-US" sz="3200" i="1">
                                  <a:solidFill>
                                    <a:srgbClr val="C00000"/>
                                  </a:solidFill>
                                  <a:latin typeface="Cambria Math" panose="02040503050406030204" pitchFamily="18" charset="0"/>
                                </a:rPr>
                                <m:t>𝐺</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e>
                          </m:nary>
                        </m:den>
                      </m:f>
                    </m:oMath>
                  </m:oMathPara>
                </a14:m>
                <a:endParaRPr lang="en-US" sz="3200" dirty="0"/>
              </a:p>
            </p:txBody>
          </p:sp>
        </mc:Choice>
        <mc:Fallback>
          <p:sp>
            <p:nvSpPr>
              <p:cNvPr id="5" name="TextBox 4">
                <a:extLst>
                  <a:ext uri="{FF2B5EF4-FFF2-40B4-BE49-F238E27FC236}">
                    <a16:creationId xmlns:a16="http://schemas.microsoft.com/office/drawing/2014/main" id="{F111C73E-D821-7B0D-D49B-E8F05BDE0EB2}"/>
                  </a:ext>
                </a:extLst>
              </p:cNvPr>
              <p:cNvSpPr txBox="1">
                <a:spLocks noRot="1" noChangeAspect="1" noMove="1" noResize="1" noEditPoints="1" noAdjustHandles="1" noChangeArrowheads="1" noChangeShapeType="1" noTextEdit="1"/>
              </p:cNvSpPr>
              <p:nvPr/>
            </p:nvSpPr>
            <p:spPr>
              <a:xfrm>
                <a:off x="2644588" y="3675529"/>
                <a:ext cx="6096000" cy="115897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77204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 for Insertion-Only Streams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368987"/>
              </a:xfrm>
            </p:spPr>
            <p:txBody>
              <a:bodyPr>
                <a:normAutofit/>
              </a:bodyPr>
              <a:lstStyle/>
              <a:p>
                <a:pPr>
                  <a:buFont typeface="Wingdings" panose="05000000000000000000" pitchFamily="2" charset="2"/>
                  <a:buChar char="v"/>
                </a:pPr>
                <a:r>
                  <a:rPr lang="en-US" dirty="0"/>
                  <a:t> The probability that the algorithm fails is </a:t>
                </a:r>
                <a14:m>
                  <m:oMath xmlns:m="http://schemas.openxmlformats.org/officeDocument/2006/math">
                    <m:f>
                      <m:fPr>
                        <m:ctrlPr>
                          <a:rPr lang="en-US" sz="2800" b="0" i="1" smtClean="0">
                            <a:solidFill>
                              <a:srgbClr val="C00000"/>
                            </a:solidFill>
                            <a:latin typeface="Cambria Math" panose="02040503050406030204" pitchFamily="18" charset="0"/>
                          </a:rPr>
                        </m:ctrlPr>
                      </m:fPr>
                      <m:num>
                        <m:nary>
                          <m:naryPr>
                            <m:chr m:val="∑"/>
                            <m:ctrlPr>
                              <a:rPr lang="en-US" i="1">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𝑛</m:t>
                            </m:r>
                          </m:sup>
                          <m:e>
                            <m:r>
                              <a:rPr lang="en-US" i="1">
                                <a:solidFill>
                                  <a:srgbClr val="C00000"/>
                                </a:solidFill>
                                <a:latin typeface="Cambria Math" panose="02040503050406030204" pitchFamily="18" charset="0"/>
                              </a:rPr>
                              <m:t>𝐺</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r>
                              <a:rPr lang="en-US" i="1">
                                <a:solidFill>
                                  <a:srgbClr val="C00000"/>
                                </a:solidFill>
                                <a:latin typeface="Cambria Math" panose="02040503050406030204" pitchFamily="18" charset="0"/>
                              </a:rPr>
                              <m:t>)</m:t>
                            </m:r>
                          </m:e>
                        </m:nary>
                      </m:num>
                      <m:den>
                        <m:r>
                          <a:rPr lang="en-US" sz="2800" b="0" i="1" smtClean="0">
                            <a:solidFill>
                              <a:srgbClr val="C00000"/>
                            </a:solidFill>
                            <a:latin typeface="Cambria Math" panose="02040503050406030204" pitchFamily="18" charset="0"/>
                          </a:rPr>
                          <m:t>𝜁</m:t>
                        </m:r>
                        <m:r>
                          <a:rPr lang="en-US" sz="2800" b="0" i="1" smtClean="0">
                            <a:solidFill>
                              <a:srgbClr val="C00000"/>
                            </a:solidFill>
                            <a:latin typeface="Cambria Math" panose="02040503050406030204" pitchFamily="18" charset="0"/>
                          </a:rPr>
                          <m:t>𝑚</m:t>
                        </m:r>
                      </m:den>
                    </m:f>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𝐺</m:t>
                            </m:r>
                          </m:sub>
                        </m:sSub>
                      </m:num>
                      <m:den>
                        <m:r>
                          <a:rPr lang="en-US" sz="2800" b="0" i="1" smtClean="0">
                            <a:solidFill>
                              <a:srgbClr val="C00000"/>
                            </a:solidFill>
                            <a:latin typeface="Cambria Math" panose="02040503050406030204" pitchFamily="18" charset="0"/>
                          </a:rPr>
                          <m:t>𝜁</m:t>
                        </m:r>
                        <m:r>
                          <a:rPr lang="en-US" sz="2800" b="0" i="1" smtClean="0">
                            <a:solidFill>
                              <a:srgbClr val="C00000"/>
                            </a:solidFill>
                            <a:latin typeface="Cambria Math" panose="02040503050406030204" pitchFamily="18" charset="0"/>
                          </a:rPr>
                          <m:t>𝑚</m:t>
                        </m:r>
                      </m:den>
                    </m:f>
                  </m:oMath>
                </a14:m>
                <a:endParaRPr lang="en-US" dirty="0"/>
              </a:p>
              <a:p>
                <a:pPr>
                  <a:buFont typeface="Wingdings" panose="05000000000000000000" pitchFamily="2" charset="2"/>
                  <a:buChar char="v"/>
                </a:pPr>
                <a:r>
                  <a:rPr lang="en-US" dirty="0"/>
                  <a:t> For success probability </a:t>
                </a:r>
                <a14:m>
                  <m:oMath xmlns:m="http://schemas.openxmlformats.org/officeDocument/2006/math">
                    <m:r>
                      <a:rPr lang="en-US" b="0" i="1" smtClean="0">
                        <a:solidFill>
                          <a:srgbClr val="C00000"/>
                        </a:solidFill>
                        <a:latin typeface="Cambria Math" panose="02040503050406030204" pitchFamily="18" charset="0"/>
                      </a:rPr>
                      <m:t>0.9</m:t>
                    </m:r>
                  </m:oMath>
                </a14:m>
                <a:r>
                  <a:rPr lang="en-US" dirty="0"/>
                  <a:t>, run </a:t>
                </a:r>
                <a14:m>
                  <m:oMath xmlns:m="http://schemas.openxmlformats.org/officeDocument/2006/math">
                    <m:r>
                      <a:rPr lang="en-US" sz="2800" b="0" i="1" smtClean="0">
                        <a:solidFill>
                          <a:srgbClr val="C00000"/>
                        </a:solidFill>
                        <a:latin typeface="Cambria Math" panose="02040503050406030204" pitchFamily="18" charset="0"/>
                      </a:rPr>
                      <m:t>𝑂</m:t>
                    </m:r>
                    <m:d>
                      <m:dPr>
                        <m:ctrlPr>
                          <a:rPr lang="en-US" sz="2800" b="0" i="1" smtClean="0">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𝜁</m:t>
                            </m:r>
                            <m:r>
                              <a:rPr lang="en-US" i="1">
                                <a:solidFill>
                                  <a:srgbClr val="C00000"/>
                                </a:solidFill>
                                <a:latin typeface="Cambria Math" panose="02040503050406030204" pitchFamily="18" charset="0"/>
                              </a:rPr>
                              <m:t>𝑚</m:t>
                            </m:r>
                          </m:num>
                          <m:den>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den>
                        </m:f>
                      </m:e>
                    </m:d>
                  </m:oMath>
                </a14:m>
                <a:r>
                  <a:rPr lang="en-US" dirty="0"/>
                  <a:t> instances of the algorithm in parallel and take the first instance that succeeds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Since each instance runs reservoir sampling and maintains a counter, total space is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𝜁</m:t>
                            </m:r>
                            <m:r>
                              <a:rPr lang="en-US" i="1">
                                <a:solidFill>
                                  <a:srgbClr val="C00000"/>
                                </a:solidFill>
                                <a:latin typeface="Cambria Math" panose="02040503050406030204" pitchFamily="18" charset="0"/>
                              </a:rPr>
                              <m:t>𝑚</m:t>
                            </m:r>
                          </m:num>
                          <m:den>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𝛿</m:t>
                                    </m:r>
                                  </m:den>
                                </m:f>
                              </m:e>
                            </m:func>
                          </m:e>
                        </m:func>
                      </m:e>
                    </m:d>
                  </m:oMath>
                </a14:m>
                <a:r>
                  <a:rPr lang="en-US" dirty="0"/>
                  <a:t> for success probability </a:t>
                </a:r>
                <a14:m>
                  <m:oMath xmlns:m="http://schemas.openxmlformats.org/officeDocument/2006/math">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𝛿</m:t>
                    </m:r>
                  </m:oMath>
                </a14:m>
                <a:endParaRPr lang="en-US" dirty="0"/>
              </a:p>
              <a:p>
                <a:pPr>
                  <a:buFont typeface="Wingdings" panose="05000000000000000000" pitchFamily="2" charset="2"/>
                  <a:buChar char="v"/>
                </a:pPr>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368987"/>
              </a:xfrm>
              <a:blipFill>
                <a:blip r:embed="rId3"/>
                <a:stretch>
                  <a:fillRect l="-1043" r="-1623"/>
                </a:stretch>
              </a:blipFill>
            </p:spPr>
            <p:txBody>
              <a:bodyPr/>
              <a:lstStyle/>
              <a:p>
                <a:r>
                  <a:rPr lang="en-US">
                    <a:noFill/>
                  </a:rPr>
                  <a:t> </a:t>
                </a:r>
              </a:p>
            </p:txBody>
          </p:sp>
        </mc:Fallback>
      </mc:AlternateContent>
    </p:spTree>
    <p:extLst>
      <p:ext uri="{BB962C8B-B14F-4D97-AF65-F5344CB8AC3E}">
        <p14:creationId xmlns:p14="http://schemas.microsoft.com/office/powerpoint/2010/main" val="1888837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normAutofit/>
              </a:bodyPr>
              <a:lstStyle/>
              <a:p>
                <a:r>
                  <a:rPr lang="en-US" dirty="0">
                    <a:solidFill>
                      <a:srgbClr val="C00000"/>
                    </a:solidFill>
                  </a:rPr>
                  <a:t>Applying Framework for </a:t>
                </a:r>
                <a:r>
                  <a:rPr lang="en-US" sz="4400" b="0" dirty="0">
                    <a:solidFill>
                      <a:srgbClr val="C00000"/>
                    </a:solidFill>
                  </a:rPr>
                  <a:t>Truly Perfect </a:t>
                </a:r>
                <a14:m>
                  <m:oMath xmlns:m="http://schemas.openxmlformats.org/officeDocument/2006/math">
                    <m:sSub>
                      <m:sSubPr>
                        <m:ctrlPr>
                          <a:rPr lang="en-US" sz="4400" b="0" i="1" smtClean="0">
                            <a:solidFill>
                              <a:srgbClr val="C00000"/>
                            </a:solidFill>
                            <a:latin typeface="Cambria Math" panose="02040503050406030204" pitchFamily="18" charset="0"/>
                          </a:rPr>
                        </m:ctrlPr>
                      </m:sSubPr>
                      <m:e>
                        <m:r>
                          <a:rPr lang="en-US" sz="4400" b="0" i="1" smtClean="0">
                            <a:solidFill>
                              <a:srgbClr val="C00000"/>
                            </a:solidFill>
                            <a:latin typeface="Cambria Math" panose="02040503050406030204" pitchFamily="18" charset="0"/>
                          </a:rPr>
                          <m:t>𝐿</m:t>
                        </m:r>
                      </m:e>
                      <m:sub>
                        <m:r>
                          <a:rPr lang="en-US" sz="4400" b="0" i="1" smtClean="0">
                            <a:solidFill>
                              <a:srgbClr val="C00000"/>
                            </a:solidFill>
                            <a:latin typeface="Cambria Math" panose="02040503050406030204" pitchFamily="18" charset="0"/>
                          </a:rPr>
                          <m:t>2</m:t>
                        </m:r>
                      </m:sub>
                    </m:sSub>
                  </m:oMath>
                </a14:m>
                <a:r>
                  <a:rPr lang="en-US" dirty="0">
                    <a:solidFill>
                      <a:srgbClr val="C00000"/>
                    </a:solidFill>
                  </a:rPr>
                  <a:t>-Sampling</a:t>
                </a:r>
                <a:endParaRPr lang="en-US" dirty="0"/>
              </a:p>
            </p:txBody>
          </p:sp>
        </mc:Choice>
        <mc:Fallback>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944594"/>
                <a:ext cx="10515600" cy="4745505"/>
              </a:xfrm>
            </p:spPr>
            <p:txBody>
              <a:bodyPr>
                <a:normAutofit/>
              </a:bodyPr>
              <a:lstStyle/>
              <a:p>
                <a:pPr>
                  <a:buFont typeface="Wingdings" panose="05000000000000000000" pitchFamily="2" charset="2"/>
                  <a:buChar char="v"/>
                </a:pPr>
                <a:r>
                  <a:rPr lang="en-US" dirty="0"/>
                  <a:t> Space depends on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𝐺</m:t>
                        </m:r>
                      </m:sub>
                    </m:sSub>
                    <m:r>
                      <a:rPr lang="en-US" b="0" i="0" smtClean="0">
                        <a:solidFill>
                          <a:srgbClr val="C00000"/>
                        </a:solidFill>
                        <a:latin typeface="Cambria Math" panose="02040503050406030204" pitchFamily="18" charset="0"/>
                      </a:rPr>
                      <m:t>=</m:t>
                    </m:r>
                    <m:nary>
                      <m:naryPr>
                        <m:chr m:val="∑"/>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𝑛</m:t>
                        </m:r>
                      </m:sup>
                      <m:e>
                        <m:r>
                          <a:rPr lang="en-US" i="1">
                            <a:solidFill>
                              <a:srgbClr val="C00000"/>
                            </a:solidFill>
                            <a:latin typeface="Cambria Math" panose="02040503050406030204" pitchFamily="18" charset="0"/>
                          </a:rPr>
                          <m:t>𝐺</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r>
                          <a:rPr lang="en-US" i="1">
                            <a:solidFill>
                              <a:srgbClr val="C00000"/>
                            </a:solidFill>
                            <a:latin typeface="Cambria Math" panose="02040503050406030204" pitchFamily="18" charset="0"/>
                          </a:rPr>
                          <m:t>)</m:t>
                        </m:r>
                      </m:e>
                    </m:nary>
                  </m:oMath>
                </a14:m>
                <a:endParaRPr lang="en-US" dirty="0"/>
              </a:p>
              <a:p>
                <a:pPr>
                  <a:buFont typeface="Wingdings" panose="05000000000000000000" pitchFamily="2" charset="2"/>
                  <a:buChar char="v"/>
                </a:pPr>
                <a:r>
                  <a:rPr lang="en-US" dirty="0"/>
                  <a:t> In many cases, computing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𝐺</m:t>
                        </m:r>
                      </m:sub>
                    </m:sSub>
                  </m:oMath>
                </a14:m>
                <a:r>
                  <a:rPr lang="en-US" dirty="0"/>
                  <a:t> is hard, but we just need a lower bound </a:t>
                </a:r>
                <a14:m>
                  <m:oMath xmlns:m="http://schemas.openxmlformats.org/officeDocument/2006/math">
                    <m:acc>
                      <m:accPr>
                        <m:chr m:val="̂"/>
                        <m:ctrlPr>
                          <a:rPr lang="en-US" b="0" i="1" dirty="0" smtClean="0">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e>
                    </m:acc>
                  </m:oMath>
                </a14:m>
                <a:r>
                  <a:rPr lang="en-US" dirty="0"/>
                  <a:t> on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For truly perfect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t>
                </a:r>
                <a14:m>
                  <m:oMath xmlns:m="http://schemas.openxmlformats.org/officeDocument/2006/math">
                    <m:acc>
                      <m:accPr>
                        <m:chr m:val="̂"/>
                        <m:ctrlPr>
                          <a:rPr lang="en-US" i="1" dirty="0">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e>
                    </m:acc>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m:t>
                        </m:r>
                      </m:sub>
                    </m:sSub>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Use </a:t>
                </a:r>
                <a:r>
                  <a:rPr lang="en-US" dirty="0" err="1"/>
                  <a:t>Misra-Gries</a:t>
                </a:r>
                <a:r>
                  <a:rPr lang="en-US" dirty="0"/>
                  <a:t> with </a:t>
                </a:r>
                <a14:m>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ad>
                      <m:radPr>
                        <m:degHide m:val="on"/>
                        <m:ctrlPr>
                          <a:rPr lang="en-US" b="0" i="1" smtClean="0">
                            <a:solidFill>
                              <a:srgbClr val="C00000"/>
                            </a:solidFill>
                            <a:latin typeface="Cambria Math" panose="02040503050406030204" pitchFamily="18" charset="0"/>
                          </a:rPr>
                        </m:ctrlPr>
                      </m:radPr>
                      <m:deg/>
                      <m:e>
                        <m:r>
                          <a:rPr lang="en-US" b="0" i="1" smtClean="0">
                            <a:solidFill>
                              <a:srgbClr val="C00000"/>
                            </a:solidFill>
                            <a:latin typeface="Cambria Math" panose="02040503050406030204" pitchFamily="18" charset="0"/>
                          </a:rPr>
                          <m:t>𝑛</m:t>
                        </m:r>
                      </m:e>
                    </m:rad>
                    <m:r>
                      <a:rPr lang="en-US" b="0" i="1" smtClean="0">
                        <a:solidFill>
                          <a:srgbClr val="C00000"/>
                        </a:solidFill>
                        <a:latin typeface="Cambria Math" panose="02040503050406030204" pitchFamily="18" charset="0"/>
                      </a:rPr>
                      <m:t>)</m:t>
                    </m:r>
                  </m:oMath>
                </a14:m>
                <a:r>
                  <a:rPr lang="en-US" dirty="0"/>
                  <a:t> buckets to find </a:t>
                </a:r>
                <a14:m>
                  <m:oMath xmlns:m="http://schemas.openxmlformats.org/officeDocument/2006/math">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m:t>
                        </m:r>
                      </m:sub>
                    </m:sSub>
                  </m:oMath>
                </a14:m>
                <a:r>
                  <a:rPr lang="en-US" dirty="0"/>
                  <a:t> up to additive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𝑚</m:t>
                        </m:r>
                      </m:num>
                      <m:den>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den>
                    </m:f>
                  </m:oMath>
                </a14:m>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Gives </a:t>
                </a:r>
                <a14:m>
                  <m:oMath xmlns:m="http://schemas.openxmlformats.org/officeDocument/2006/math">
                    <m:r>
                      <a:rPr lang="en-US" sz="2800" b="0" i="1" smtClean="0">
                        <a:solidFill>
                          <a:srgbClr val="C00000"/>
                        </a:solidFill>
                        <a:latin typeface="Cambria Math" panose="02040503050406030204" pitchFamily="18" charset="0"/>
                      </a:rPr>
                      <m:t>𝑂</m:t>
                    </m:r>
                    <m:d>
                      <m:dPr>
                        <m:ctrlPr>
                          <a:rPr lang="en-US" sz="2800" b="0" i="1" smtClean="0">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𝜁</m:t>
                            </m:r>
                            <m:r>
                              <a:rPr lang="en-US" i="1">
                                <a:solidFill>
                                  <a:srgbClr val="C00000"/>
                                </a:solidFill>
                                <a:latin typeface="Cambria Math" panose="02040503050406030204" pitchFamily="18" charset="0"/>
                              </a:rPr>
                              <m:t>𝑚</m:t>
                            </m:r>
                          </m:num>
                          <m:den>
                            <m:acc>
                              <m:accPr>
                                <m:chr m:val="̂"/>
                                <m:ctrlPr>
                                  <a:rPr lang="en-US" i="1" dirty="0">
                                    <a:solidFill>
                                      <a:srgbClr val="C00000"/>
                                    </a:solidFill>
                                    <a:latin typeface="Cambria Math" panose="02040503050406030204" pitchFamily="18" charset="0"/>
                                  </a:rPr>
                                </m:ctrlPr>
                              </m:acc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𝐺</m:t>
                                    </m:r>
                                  </m:sub>
                                </m:sSub>
                              </m:e>
                            </m:acc>
                          </m:den>
                        </m:f>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𝑂</m:t>
                    </m:r>
                    <m:r>
                      <a:rPr lang="en-US" i="1">
                        <a:solidFill>
                          <a:srgbClr val="C00000"/>
                        </a:solidFill>
                        <a:latin typeface="Cambria Math" panose="02040503050406030204" pitchFamily="18" charset="0"/>
                      </a:rPr>
                      <m:t>(</m:t>
                    </m:r>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𝑛</m:t>
                        </m:r>
                      </m:e>
                    </m:rad>
                    <m:r>
                      <a:rPr lang="en-US" i="1">
                        <a:solidFill>
                          <a:srgbClr val="C00000"/>
                        </a:solidFill>
                        <a:latin typeface="Cambria Math" panose="02040503050406030204" pitchFamily="18" charset="0"/>
                      </a:rPr>
                      <m:t>)</m:t>
                    </m:r>
                  </m:oMath>
                </a14:m>
                <a:r>
                  <a:rPr lang="en-US" dirty="0"/>
                  <a:t>, so must have </a:t>
                </a:r>
                <a14:m>
                  <m:oMath xmlns:m="http://schemas.openxmlformats.org/officeDocument/2006/math">
                    <m:r>
                      <a:rPr lang="en-US" i="1">
                        <a:solidFill>
                          <a:srgbClr val="C00000"/>
                        </a:solidFill>
                        <a:latin typeface="Cambria Math" panose="02040503050406030204" pitchFamily="18" charset="0"/>
                      </a:rPr>
                      <m:t>𝑂</m:t>
                    </m:r>
                    <m:r>
                      <a:rPr lang="en-US" i="1">
                        <a:solidFill>
                          <a:srgbClr val="C00000"/>
                        </a:solidFill>
                        <a:latin typeface="Cambria Math" panose="02040503050406030204" pitchFamily="18" charset="0"/>
                      </a:rPr>
                      <m:t>(</m:t>
                    </m:r>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𝑛</m:t>
                        </m:r>
                      </m:e>
                    </m:rad>
                    <m:r>
                      <a:rPr lang="en-US" i="1">
                        <a:solidFill>
                          <a:srgbClr val="C00000"/>
                        </a:solidFill>
                        <a:latin typeface="Cambria Math" panose="02040503050406030204" pitchFamily="18" charset="0"/>
                      </a:rPr>
                      <m:t>)</m:t>
                    </m:r>
                  </m:oMath>
                </a14:m>
                <a:r>
                  <a:rPr lang="en-US" dirty="0"/>
                  <a:t> sampler instances</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944594"/>
                <a:ext cx="10515600" cy="4745505"/>
              </a:xfrm>
              <a:blipFill>
                <a:blip r:embed="rId4"/>
                <a:stretch>
                  <a:fillRect l="-1043" t="-2185"/>
                </a:stretch>
              </a:blipFill>
            </p:spPr>
            <p:txBody>
              <a:bodyPr/>
              <a:lstStyle/>
              <a:p>
                <a:r>
                  <a:rPr lang="en-US">
                    <a:noFill/>
                  </a:rPr>
                  <a:t> </a:t>
                </a:r>
              </a:p>
            </p:txBody>
          </p:sp>
        </mc:Fallback>
      </mc:AlternateContent>
    </p:spTree>
    <p:extLst>
      <p:ext uri="{BB962C8B-B14F-4D97-AF65-F5344CB8AC3E}">
        <p14:creationId xmlns:p14="http://schemas.microsoft.com/office/powerpoint/2010/main" val="342218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Lower Bounds for Turnstile Streams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For a measure function </a:t>
                </a:r>
                <a14:m>
                  <m:oMath xmlns:m="http://schemas.openxmlformats.org/officeDocument/2006/math">
                    <m:r>
                      <a:rPr lang="en-US" b="0" i="1" smtClean="0">
                        <a:solidFill>
                          <a:srgbClr val="C00000"/>
                        </a:solidFill>
                        <a:latin typeface="Cambria Math" panose="02040503050406030204" pitchFamily="18" charset="0"/>
                      </a:rPr>
                      <m:t>𝐺</m:t>
                    </m:r>
                  </m:oMath>
                </a14:m>
                <a:r>
                  <a:rPr lang="en-US" dirty="0"/>
                  <a:t> and constant </a:t>
                </a:r>
                <a14:m>
                  <m:oMath xmlns:m="http://schemas.openxmlformats.org/officeDocument/2006/math">
                    <m:r>
                      <a:rPr lang="en-US" b="0" i="1" smtClean="0">
                        <a:solidFill>
                          <a:srgbClr val="C00000"/>
                        </a:solidFill>
                        <a:latin typeface="Cambria Math" panose="02040503050406030204" pitchFamily="18" charset="0"/>
                      </a:rPr>
                      <m:t>𝑟</m:t>
                    </m:r>
                  </m:oMath>
                </a14:m>
                <a:r>
                  <a:rPr lang="en-US" dirty="0"/>
                  <a:t>, any approximate </a:t>
                </a:r>
                <a14:m>
                  <m:oMath xmlns:m="http://schemas.openxmlformats.org/officeDocument/2006/math">
                    <m:r>
                      <a:rPr lang="en-US" i="1">
                        <a:solidFill>
                          <a:srgbClr val="C00000"/>
                        </a:solidFill>
                        <a:latin typeface="Cambria Math" panose="02040503050406030204" pitchFamily="18" charset="0"/>
                      </a:rPr>
                      <m:t>𝐺</m:t>
                    </m:r>
                  </m:oMath>
                </a14:m>
                <a:r>
                  <a:rPr lang="en-US" dirty="0"/>
                  <a:t>-sampler with additive error </a:t>
                </a:r>
                <a14:m>
                  <m:oMath xmlns:m="http://schemas.openxmlformats.org/officeDocument/2006/math">
                    <m:r>
                      <a:rPr lang="en-US" b="0" i="1" smtClean="0">
                        <a:solidFill>
                          <a:srgbClr val="C00000"/>
                        </a:solidFill>
                        <a:latin typeface="Cambria Math" panose="02040503050406030204" pitchFamily="18" charset="0"/>
                      </a:rPr>
                      <m:t>𝛾</m:t>
                    </m:r>
                  </m:oMath>
                </a14:m>
                <a:r>
                  <a:rPr lang="en-US" dirty="0"/>
                  <a:t> on a domain of size </a:t>
                </a:r>
                <a14:m>
                  <m:oMath xmlns:m="http://schemas.openxmlformats.org/officeDocument/2006/math">
                    <m:r>
                      <a:rPr lang="en-US" b="0" i="1" smtClean="0">
                        <a:solidFill>
                          <a:srgbClr val="C00000"/>
                        </a:solidFill>
                        <a:latin typeface="Cambria Math" panose="02040503050406030204" pitchFamily="18" charset="0"/>
                      </a:rPr>
                      <m:t>𝑛</m:t>
                    </m:r>
                  </m:oMath>
                </a14:m>
                <a:r>
                  <a:rPr lang="en-US" dirty="0"/>
                  <a:t> on a turnstile stream requires </a:t>
                </a:r>
                <a14:m>
                  <m:oMath xmlns:m="http://schemas.openxmlformats.org/officeDocument/2006/math">
                    <m:r>
                      <m:rPr>
                        <m:sty m:val="p"/>
                      </m:rPr>
                      <a:rPr lang="en-US" b="0" i="0" smtClean="0">
                        <a:solidFill>
                          <a:srgbClr val="C00000"/>
                        </a:solidFill>
                        <a:latin typeface="Cambria Math" panose="02040503050406030204" pitchFamily="18" charset="0"/>
                      </a:rPr>
                      <m:t>Ω</m:t>
                    </m:r>
                    <m:d>
                      <m:dPr>
                        <m:ctrlPr>
                          <a:rPr lang="en-US" b="0"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m:rPr>
                                    <m:lit/>
                                  </m:rP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𝛾</m:t>
                                </m:r>
                              </m:den>
                            </m:f>
                          </m:e>
                        </m:func>
                      </m:e>
                    </m:d>
                  </m:oMath>
                </a14:m>
                <a:r>
                  <a:rPr lang="en-US" dirty="0"/>
                  <a:t> space, even if permitted </a:t>
                </a:r>
                <a14:m>
                  <m:oMath xmlns:m="http://schemas.openxmlformats.org/officeDocument/2006/math">
                    <m:r>
                      <a:rPr lang="en-US" i="1">
                        <a:solidFill>
                          <a:srgbClr val="C00000"/>
                        </a:solidFill>
                        <a:latin typeface="Cambria Math" panose="02040503050406030204" pitchFamily="18" charset="0"/>
                      </a:rPr>
                      <m:t>𝑟</m:t>
                    </m:r>
                  </m:oMath>
                </a14:m>
                <a:r>
                  <a:rPr lang="en-US" dirty="0"/>
                  <a:t> passes</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Equality [Informal]</a:t>
                </a:r>
                <a:r>
                  <a:rPr lang="en-US" dirty="0"/>
                  <a:t>: Given </a:t>
                </a:r>
                <a14:m>
                  <m:oMath xmlns:m="http://schemas.openxmlformats.org/officeDocument/2006/math">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e>
                      <m:sup>
                        <m:r>
                          <a:rPr lang="en-US" b="0" i="1" smtClean="0">
                            <a:solidFill>
                              <a:srgbClr val="C00000"/>
                            </a:solidFill>
                            <a:latin typeface="Cambria Math" panose="02040503050406030204" pitchFamily="18" charset="0"/>
                          </a:rPr>
                          <m:t>𝑛</m:t>
                        </m:r>
                      </m:sup>
                    </m:sSup>
                  </m:oMath>
                </a14:m>
                <a:r>
                  <a:rPr lang="en-US" dirty="0"/>
                  <a:t> to Alice and </a:t>
                </a:r>
                <a14:m>
                  <m:oMath xmlns:m="http://schemas.openxmlformats.org/officeDocument/2006/math">
                    <m:r>
                      <a:rPr lang="en-US" b="0" i="1" smtClean="0">
                        <a:solidFill>
                          <a:srgbClr val="C00000"/>
                        </a:solidFill>
                        <a:latin typeface="Cambria Math" panose="02040503050406030204" pitchFamily="18" charset="0"/>
                      </a:rPr>
                      <m:t>𝑦</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0,1</m:t>
                            </m:r>
                          </m:e>
                        </m:d>
                      </m:e>
                      <m:sup>
                        <m:r>
                          <a:rPr lang="en-US" i="1">
                            <a:solidFill>
                              <a:srgbClr val="C00000"/>
                            </a:solidFill>
                            <a:latin typeface="Cambria Math" panose="02040503050406030204" pitchFamily="18" charset="0"/>
                          </a:rPr>
                          <m:t>𝑛</m:t>
                        </m:r>
                      </m:sup>
                    </m:sSup>
                  </m:oMath>
                </a14:m>
                <a:r>
                  <a:rPr lang="en-US" dirty="0"/>
                  <a:t> to Bob, any randomized protocol that is able to determine whether </a:t>
                </a:r>
                <a14:m>
                  <m:oMath xmlns:m="http://schemas.openxmlformats.org/officeDocument/2006/math">
                    <m:r>
                      <a:rPr lang="en-US" i="1">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𝑦</m:t>
                    </m:r>
                  </m:oMath>
                </a14:m>
                <a:r>
                  <a:rPr lang="en-US" dirty="0"/>
                  <a:t> with probability </a:t>
                </a:r>
                <a14:m>
                  <m:oMath xmlns:m="http://schemas.openxmlformats.org/officeDocument/2006/math">
                    <m:r>
                      <a:rPr lang="en-US" b="0" i="1" smtClean="0">
                        <a:solidFill>
                          <a:srgbClr val="C00000"/>
                        </a:solidFill>
                        <a:latin typeface="Cambria Math" panose="02040503050406030204" pitchFamily="18" charset="0"/>
                      </a:rPr>
                      <m:t>𝛿</m:t>
                    </m:r>
                  </m:oMath>
                </a14:m>
                <a:r>
                  <a:rPr lang="en-US" dirty="0"/>
                  <a:t> must use </a:t>
                </a:r>
                <a14:m>
                  <m:oMath xmlns:m="http://schemas.openxmlformats.org/officeDocument/2006/math">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min</m:t>
                        </m:r>
                      </m:fName>
                      <m:e>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𝛿</m:t>
                                    </m:r>
                                  </m:den>
                                </m:f>
                              </m:e>
                            </m:func>
                          </m:e>
                        </m:d>
                      </m:e>
                    </m:func>
                  </m:oMath>
                </a14:m>
                <a:r>
                  <a:rPr lang="en-US" dirty="0"/>
                  <a:t> space </a:t>
                </a:r>
                <a:r>
                  <a:rPr lang="en-US" dirty="0">
                    <a:solidFill>
                      <a:srgbClr val="00B0F0"/>
                    </a:solidFill>
                  </a:rPr>
                  <a:t>[BrodyChakrabartiKondapallyWoodruffYaroslavtsev14]</a:t>
                </a:r>
                <a:endParaRPr lang="en-US" dirty="0"/>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r="-1101" b="-3782"/>
                </a:stretch>
              </a:blipFill>
            </p:spPr>
            <p:txBody>
              <a:bodyPr/>
              <a:lstStyle/>
              <a:p>
                <a:r>
                  <a:rPr lang="en-US">
                    <a:noFill/>
                  </a:rPr>
                  <a:t> </a:t>
                </a:r>
              </a:p>
            </p:txBody>
          </p:sp>
        </mc:Fallback>
      </mc:AlternateContent>
    </p:spTree>
    <p:extLst>
      <p:ext uri="{BB962C8B-B14F-4D97-AF65-F5344CB8AC3E}">
        <p14:creationId xmlns:p14="http://schemas.microsoft.com/office/powerpoint/2010/main" val="3236895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Lower Bounds for Turnstile Streams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Font typeface="Wingdings" panose="05000000000000000000" pitchFamily="2" charset="2"/>
                  <a:buChar char="v"/>
                </a:pPr>
                <a:r>
                  <a:rPr lang="en-US" dirty="0"/>
                  <a:t> If Alice has </a:t>
                </a:r>
                <a14:m>
                  <m:oMath xmlns:m="http://schemas.openxmlformats.org/officeDocument/2006/math">
                    <m:r>
                      <a:rPr lang="en-US" b="0" i="1" smtClean="0">
                        <a:solidFill>
                          <a:srgbClr val="C00000"/>
                        </a:solidFill>
                        <a:latin typeface="Cambria Math" panose="02040503050406030204" pitchFamily="18" charset="0"/>
                      </a:rPr>
                      <m:t>𝑥</m:t>
                    </m:r>
                  </m:oMath>
                </a14:m>
                <a:r>
                  <a:rPr lang="en-US" dirty="0"/>
                  <a:t> and Bob has </a:t>
                </a:r>
                <a14:m>
                  <m:oMath xmlns:m="http://schemas.openxmlformats.org/officeDocument/2006/math">
                    <m:r>
                      <a:rPr lang="en-US" b="0" i="1" smtClean="0">
                        <a:solidFill>
                          <a:srgbClr val="C00000"/>
                        </a:solidFill>
                        <a:latin typeface="Cambria Math" panose="02040503050406030204" pitchFamily="18" charset="0"/>
                      </a:rPr>
                      <m:t>𝑦</m:t>
                    </m:r>
                  </m:oMath>
                </a14:m>
                <a:r>
                  <a:rPr lang="en-US" dirty="0"/>
                  <a:t> and </a:t>
                </a:r>
                <a14:m>
                  <m:oMath xmlns:m="http://schemas.openxmlformats.org/officeDocument/2006/math">
                    <m:r>
                      <a:rPr lang="en-US" i="1">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𝑦</m:t>
                    </m:r>
                  </m:oMath>
                </a14:m>
                <a:r>
                  <a:rPr lang="en-US" dirty="0"/>
                  <a:t>, then the frequency vector </a:t>
                </a:r>
                <a14:m>
                  <m:oMath xmlns:m="http://schemas.openxmlformats.org/officeDocument/2006/math">
                    <m:r>
                      <a:rPr lang="en-US" i="1">
                        <a:solidFill>
                          <a:srgbClr val="C00000"/>
                        </a:solidFill>
                        <a:latin typeface="Cambria Math" panose="02040503050406030204" pitchFamily="18" charset="0"/>
                      </a:rPr>
                      <m:t>𝑥</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𝑦</m:t>
                    </m:r>
                  </m:oMath>
                </a14:m>
                <a:r>
                  <a:rPr lang="en-US" dirty="0"/>
                  <a:t> is the all zeros vector and an approximate sampler will not return anything, up to additive error </a:t>
                </a:r>
                <a14:m>
                  <m:oMath xmlns:m="http://schemas.openxmlformats.org/officeDocument/2006/math">
                    <m:r>
                      <a:rPr lang="en-US" i="1">
                        <a:solidFill>
                          <a:srgbClr val="C00000"/>
                        </a:solidFill>
                        <a:latin typeface="Cambria Math" panose="02040503050406030204" pitchFamily="18" charset="0"/>
                      </a:rPr>
                      <m:t>𝛾</m:t>
                    </m:r>
                  </m:oMath>
                </a14:m>
                <a:r>
                  <a:rPr lang="en-US" dirty="0"/>
                  <a:t> </a:t>
                </a:r>
              </a:p>
              <a:p>
                <a:pPr>
                  <a:buFont typeface="Wingdings" panose="05000000000000000000" pitchFamily="2" charset="2"/>
                  <a:buChar char="v"/>
                </a:pPr>
                <a:endParaRPr lang="en-US" i="1" dirty="0"/>
              </a:p>
              <a:p>
                <a:pPr>
                  <a:buFont typeface="Wingdings" panose="05000000000000000000" pitchFamily="2" charset="2"/>
                  <a:buChar char="v"/>
                </a:pPr>
                <a:endParaRPr lang="en-US" i="1" dirty="0"/>
              </a:p>
              <a:p>
                <a:pPr>
                  <a:buFont typeface="Wingdings" panose="05000000000000000000" pitchFamily="2" charset="2"/>
                  <a:buChar char="v"/>
                </a:pPr>
                <a:endParaRPr lang="en-US" i="1" dirty="0"/>
              </a:p>
              <a:p>
                <a:pPr>
                  <a:buFont typeface="Wingdings" panose="05000000000000000000" pitchFamily="2" charset="2"/>
                  <a:buChar char="v"/>
                </a:pPr>
                <a:r>
                  <a:rPr lang="en-US" i="1" dirty="0"/>
                  <a:t> </a:t>
                </a:r>
                <a:r>
                  <a:rPr lang="en-US" dirty="0"/>
                  <a:t>Thus the sampler solves EQUALITY and uses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m:rPr>
                                    <m:lit/>
                                  </m:rPr>
                                  <a:rPr lang="en-US" i="1">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𝛾</m:t>
                                </m:r>
                              </m:den>
                            </m:f>
                          </m:e>
                        </m:func>
                      </m:e>
                    </m:d>
                  </m:oMath>
                </a14:m>
                <a:r>
                  <a:rPr lang="en-US" dirty="0"/>
                  <a:t> space</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65334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2156-9181-4F6C-929F-A57DDD11A865}"/>
              </a:ext>
            </a:extLst>
          </p:cNvPr>
          <p:cNvSpPr>
            <a:spLocks noGrp="1"/>
          </p:cNvSpPr>
          <p:nvPr>
            <p:ph type="title"/>
          </p:nvPr>
        </p:nvSpPr>
        <p:spPr/>
        <p:txBody>
          <a:bodyPr/>
          <a:lstStyle/>
          <a:p>
            <a:r>
              <a:rPr lang="en-US" dirty="0">
                <a:solidFill>
                  <a:srgbClr val="C00000"/>
                </a:solidFill>
              </a:rPr>
              <a:t>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F28885-F462-4E45-82DA-47F81F0B6C19}"/>
                  </a:ext>
                </a:extLst>
              </p:cNvPr>
              <p:cNvSpPr>
                <a:spLocks noGrp="1"/>
              </p:cNvSpPr>
              <p:nvPr>
                <p:ph idx="1"/>
              </p:nvPr>
            </p:nvSpPr>
            <p:spPr>
              <a:xfrm>
                <a:off x="838200" y="1825624"/>
                <a:ext cx="10515600" cy="4807291"/>
              </a:xfrm>
            </p:spPr>
            <p:txBody>
              <a:bodyPr>
                <a:normAutofit/>
              </a:bodyPr>
              <a:lstStyle/>
              <a:p>
                <a:pPr>
                  <a:buFont typeface="Wingdings" panose="05000000000000000000" pitchFamily="2" charset="2"/>
                  <a:buChar char="v"/>
                </a:pPr>
                <a:r>
                  <a:rPr lang="en-US" dirty="0"/>
                  <a:t> We show that additive error is inherent on turnstile streams, even for approximate samplers and multiple passes</a:t>
                </a:r>
              </a:p>
              <a:p>
                <a:pPr>
                  <a:buFont typeface="Wingdings" panose="05000000000000000000" pitchFamily="2" charset="2"/>
                  <a:buChar char="v"/>
                </a:pPr>
                <a:r>
                  <a:rPr lang="en-US" dirty="0"/>
                  <a:t> We give a framework for truly perfect sampling for both insertion-only streams and sliding windows</a:t>
                </a:r>
              </a:p>
              <a:p>
                <a:pPr>
                  <a:buFont typeface="Wingdings" panose="05000000000000000000" pitchFamily="2" charset="2"/>
                  <a:buChar char="v"/>
                </a:pPr>
                <a:r>
                  <a:rPr lang="en-US" dirty="0"/>
                  <a:t> Our framework can be applied to a number of applications, showing a separation between truly perfect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sampling on insertion-only streams and turnstile streams</a:t>
                </a:r>
              </a:p>
              <a:p>
                <a:pPr>
                  <a:buFont typeface="Wingdings" panose="05000000000000000000" pitchFamily="2" charset="2"/>
                  <a:buChar char="v"/>
                </a:pPr>
                <a:r>
                  <a:rPr lang="en-US" dirty="0"/>
                  <a:t> We show truly perfect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𝑝</m:t>
                        </m:r>
                      </m:sub>
                    </m:sSub>
                  </m:oMath>
                </a14:m>
                <a:r>
                  <a:rPr lang="en-US" dirty="0"/>
                  <a:t> samplers for one-pass insertion-only stream can be used to achieve truly perfect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𝑝</m:t>
                        </m:r>
                      </m:sub>
                    </m:sSub>
                  </m:oMath>
                </a14:m>
                <a:r>
                  <a:rPr lang="en-US" dirty="0"/>
                  <a:t> sampler for strict turnstile streams (with tradeoffs between space and number of passes)</a:t>
                </a:r>
              </a:p>
            </p:txBody>
          </p:sp>
        </mc:Choice>
        <mc:Fallback>
          <p:sp>
            <p:nvSpPr>
              <p:cNvPr id="3" name="Content Placeholder 2">
                <a:extLst>
                  <a:ext uri="{FF2B5EF4-FFF2-40B4-BE49-F238E27FC236}">
                    <a16:creationId xmlns:a16="http://schemas.microsoft.com/office/drawing/2014/main" id="{17F28885-F462-4E45-82DA-47F81F0B6C19}"/>
                  </a:ext>
                </a:extLst>
              </p:cNvPr>
              <p:cNvSpPr>
                <a:spLocks noGrp="1" noRot="1" noChangeAspect="1" noMove="1" noResize="1" noEditPoints="1" noAdjustHandles="1" noChangeArrowheads="1" noChangeShapeType="1" noTextEdit="1"/>
              </p:cNvSpPr>
              <p:nvPr>
                <p:ph idx="1"/>
              </p:nvPr>
            </p:nvSpPr>
            <p:spPr>
              <a:xfrm>
                <a:off x="838200" y="1825624"/>
                <a:ext cx="10515600" cy="4807291"/>
              </a:xfrm>
              <a:blipFill>
                <a:blip r:embed="rId2"/>
                <a:stretch>
                  <a:fillRect l="-1043" t="-2028" b="-3169"/>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C8354D94-90A7-43EB-861E-89C62F77E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2" r="5" b="5"/>
          <a:stretch/>
        </p:blipFill>
        <p:spPr bwMode="auto">
          <a:xfrm>
            <a:off x="8813154" y="225085"/>
            <a:ext cx="2834349" cy="159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47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1</m:t>
                        </m:r>
                      </m:sub>
                    </m:sSub>
                  </m:oMath>
                </a14:m>
                <a:r>
                  <a:rPr lang="en-US" dirty="0">
                    <a:solidFill>
                      <a:srgbClr val="C00000"/>
                    </a:solidFill>
                  </a:rPr>
                  <a:t>-Sampling</a:t>
                </a:r>
                <a:endParaRPr lang="en-US" dirty="0"/>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Given a “measure function” </a:t>
                </a:r>
                <a14:m>
                  <m:oMath xmlns:m="http://schemas.openxmlformats.org/officeDocument/2006/math">
                    <m:r>
                      <a:rPr lang="en-US" i="1">
                        <a:solidFill>
                          <a:srgbClr val="C00000"/>
                        </a:solidFill>
                        <a:latin typeface="Cambria Math" panose="02040503050406030204" pitchFamily="18" charset="0"/>
                      </a:rPr>
                      <m:t>𝐺</m:t>
                    </m:r>
                  </m:oMath>
                </a14:m>
                <a:r>
                  <a:rPr lang="en-US" dirty="0"/>
                  <a:t>, sample a coordinate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of </a:t>
                </a:r>
                <a14:m>
                  <m:oMath xmlns:m="http://schemas.openxmlformats.org/officeDocument/2006/math">
                    <m:r>
                      <a:rPr lang="en-US" b="0" i="1" smtClean="0">
                        <a:solidFill>
                          <a:srgbClr val="C00000"/>
                        </a:solidFill>
                        <a:latin typeface="Cambria Math" panose="02040503050406030204" pitchFamily="18" charset="0"/>
                      </a:rPr>
                      <m:t>𝑓</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𝑅</m:t>
                        </m:r>
                      </m:e>
                      <m:sup>
                        <m:r>
                          <a:rPr lang="en-US" b="0" i="1" smtClean="0">
                            <a:solidFill>
                              <a:srgbClr val="C00000"/>
                            </a:solidFill>
                            <a:latin typeface="Cambria Math" panose="02040503050406030204" pitchFamily="18" charset="0"/>
                          </a:rPr>
                          <m:t>𝑛</m:t>
                        </m:r>
                      </m:sup>
                    </m:sSup>
                    <m:r>
                      <a:rPr lang="en-US" i="1">
                        <a:solidFill>
                          <a:srgbClr val="C00000"/>
                        </a:solidFill>
                        <a:latin typeface="Cambria Math" panose="02040503050406030204" pitchFamily="18" charset="0"/>
                      </a:rPr>
                      <m:t> </m:t>
                    </m:r>
                  </m:oMath>
                </a14:m>
                <a:r>
                  <a:rPr lang="en-US" dirty="0"/>
                  <a:t>with probability proportional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oMath>
                </a14:m>
                <a:endParaRPr lang="en-US" b="0" dirty="0">
                  <a:solidFill>
                    <a:srgbClr val="C00000"/>
                  </a:solidFill>
                </a:endParaRPr>
              </a:p>
              <a:p>
                <a:pPr>
                  <a:buFont typeface="Wingdings" panose="05000000000000000000" pitchFamily="2" charset="2"/>
                  <a:buChar char="v"/>
                </a:pPr>
                <a:r>
                  <a:rPr lang="en-US" b="0" dirty="0"/>
                  <a:t> </a:t>
                </a:r>
                <a:r>
                  <a:rPr lang="en-US" b="0" dirty="0">
                    <a:solidFill>
                      <a:srgbClr val="00B050"/>
                    </a:solidFill>
                  </a:rPr>
                  <a:t>Example</a:t>
                </a:r>
                <a:r>
                  <a:rPr lang="en-US" b="0" dirty="0"/>
                  <a:t>: For </a:t>
                </a:r>
                <a14:m>
                  <m:oMath xmlns:m="http://schemas.openxmlformats.org/officeDocument/2006/math">
                    <m:r>
                      <a:rPr lang="en-US" b="0" i="1" smtClean="0">
                        <a:solidFill>
                          <a:srgbClr val="C00000"/>
                        </a:solidFill>
                        <a:latin typeface="Cambria Math" panose="02040503050406030204" pitchFamily="18" charset="0"/>
                      </a:rPr>
                      <m:t>𝐺</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𝑥</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oMath>
                </a14:m>
                <a:r>
                  <a:rPr lang="en-US" b="0" dirty="0"/>
                  <a:t>, sample </a:t>
                </a:r>
                <a14:m>
                  <m:oMath xmlns:m="http://schemas.openxmlformats.org/officeDocument/2006/math">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 </m:t>
                    </m:r>
                  </m:oMath>
                </a14:m>
                <a:r>
                  <a:rPr lang="en-US" dirty="0"/>
                  <a:t>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num>
                      <m:den>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𝑓</m:t>
                                </m:r>
                              </m:e>
                            </m:d>
                          </m:e>
                          <m:sub>
                            <m:r>
                              <a:rPr lang="en-US" b="0" i="1" smtClean="0">
                                <a:solidFill>
                                  <a:srgbClr val="C00000"/>
                                </a:solidFill>
                                <a:latin typeface="Cambria Math" panose="02040503050406030204" pitchFamily="18" charset="0"/>
                              </a:rPr>
                              <m:t>1</m:t>
                            </m:r>
                          </m:sub>
                        </m:sSub>
                      </m:den>
                    </m:f>
                  </m:oMath>
                </a14:m>
                <a:r>
                  <a:rPr lang="en-US" dirty="0"/>
                  <a:t> </a:t>
                </a:r>
              </a:p>
              <a:p>
                <a:pPr>
                  <a:buFont typeface="Wingdings" panose="05000000000000000000" pitchFamily="2" charset="2"/>
                  <a:buChar char="v"/>
                </a:pPr>
                <a:endParaRPr lang="en-US" b="0" dirty="0"/>
              </a:p>
              <a:p>
                <a:pPr>
                  <a:buFont typeface="Wingdings" panose="05000000000000000000" pitchFamily="2" charset="2"/>
                  <a:buChar char="v"/>
                </a:pPr>
                <a:endParaRPr lang="en-US" dirty="0"/>
              </a:p>
              <a:p>
                <a:pPr>
                  <a:buFont typeface="Wingdings" panose="05000000000000000000" pitchFamily="2" charset="2"/>
                  <a:buChar char="v"/>
                </a:pPr>
                <a:endParaRPr lang="en-US" b="0" dirty="0"/>
              </a:p>
              <a:p>
                <a:pPr>
                  <a:buFont typeface="Wingdings" panose="05000000000000000000" pitchFamily="2" charset="2"/>
                  <a:buChar char="v"/>
                </a:pPr>
                <a:r>
                  <a:rPr lang="en-US" b="0" dirty="0"/>
                  <a:t> Output </a:t>
                </a:r>
                <a14:m>
                  <m:oMath xmlns:m="http://schemas.openxmlformats.org/officeDocument/2006/math">
                    <m:r>
                      <a:rPr lang="en-US" sz="2800" b="0" i="1" smtClean="0">
                        <a:solidFill>
                          <a:srgbClr val="C00000"/>
                        </a:solidFill>
                        <a:latin typeface="Cambria Math" panose="02040503050406030204" pitchFamily="18" charset="0"/>
                      </a:rPr>
                      <m:t>1</m:t>
                    </m:r>
                  </m:oMath>
                </a14:m>
                <a:r>
                  <a:rPr lang="en-US" b="0" dirty="0"/>
                  <a:t> </a:t>
                </a:r>
                <a:r>
                  <a:rPr lang="en-US" b="0" dirty="0" err="1"/>
                  <a:t>w.p.</a:t>
                </a:r>
                <a:r>
                  <a:rPr lang="en-US" b="0" dirty="0"/>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2</m:t>
                        </m:r>
                      </m:den>
                    </m:f>
                  </m:oMath>
                </a14:m>
                <a:r>
                  <a:rPr lang="en-US" b="0" dirty="0"/>
                  <a:t>, </a:t>
                </a:r>
                <a14:m>
                  <m:oMath xmlns:m="http://schemas.openxmlformats.org/officeDocument/2006/math">
                    <m:r>
                      <a:rPr lang="en-US" b="0" i="1" smtClean="0">
                        <a:solidFill>
                          <a:srgbClr val="C00000"/>
                        </a:solidFill>
                        <a:latin typeface="Cambria Math" panose="02040503050406030204" pitchFamily="18" charset="0"/>
                      </a:rPr>
                      <m:t>2</m:t>
                    </m:r>
                  </m:oMath>
                </a14:m>
                <a:r>
                  <a:rPr lang="en-US" b="0" dirty="0"/>
                  <a:t> </a:t>
                </a:r>
                <a:r>
                  <a:rPr lang="en-US" b="0" dirty="0" err="1"/>
                  <a:t>w.p.</a:t>
                </a:r>
                <a:r>
                  <a:rPr lang="en-US" b="0" dirty="0"/>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4</m:t>
                        </m:r>
                      </m:den>
                    </m:f>
                  </m:oMath>
                </a14:m>
                <a:r>
                  <a:rPr lang="en-US" b="0" dirty="0"/>
                  <a:t>, </a:t>
                </a:r>
                <a14:m>
                  <m:oMath xmlns:m="http://schemas.openxmlformats.org/officeDocument/2006/math">
                    <m:r>
                      <a:rPr lang="en-US" b="0" i="0" smtClean="0">
                        <a:solidFill>
                          <a:srgbClr val="C00000"/>
                        </a:solidFill>
                        <a:latin typeface="Cambria Math" panose="02040503050406030204" pitchFamily="18" charset="0"/>
                      </a:rPr>
                      <m:t>3</m:t>
                    </m:r>
                  </m:oMath>
                </a14:m>
                <a:r>
                  <a:rPr lang="en-US" b="0" dirty="0"/>
                  <a:t> </a:t>
                </a:r>
                <a:r>
                  <a:rPr lang="en-US" b="0" dirty="0" err="1"/>
                  <a:t>w.p.</a:t>
                </a:r>
                <a:r>
                  <a:rPr lang="en-US" b="0" dirty="0"/>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4</m:t>
                        </m:r>
                      </m:den>
                    </m:f>
                  </m:oMath>
                </a14:m>
                <a:r>
                  <a:rPr lang="en-US" b="0" dirty="0"/>
                  <a:t>, </a:t>
                </a:r>
                <a14:m>
                  <m:oMath xmlns:m="http://schemas.openxmlformats.org/officeDocument/2006/math">
                    <m:r>
                      <a:rPr lang="en-US" b="0" i="0" smtClean="0">
                        <a:solidFill>
                          <a:srgbClr val="C00000"/>
                        </a:solidFill>
                        <a:latin typeface="Cambria Math" panose="02040503050406030204" pitchFamily="18" charset="0"/>
                      </a:rPr>
                      <m:t>4</m:t>
                    </m:r>
                  </m:oMath>
                </a14:m>
                <a:r>
                  <a:rPr lang="en-US" b="0" dirty="0"/>
                  <a:t> </a:t>
                </a:r>
                <a:r>
                  <a:rPr lang="en-US" b="0" dirty="0" err="1"/>
                  <a:t>w.p.</a:t>
                </a:r>
                <a:r>
                  <a:rPr lang="en-US" b="0" dirty="0"/>
                  <a:t> </a:t>
                </a:r>
                <a14:m>
                  <m:oMath xmlns:m="http://schemas.openxmlformats.org/officeDocument/2006/math">
                    <m:r>
                      <a:rPr lang="en-US" b="0" i="1" smtClean="0">
                        <a:solidFill>
                          <a:srgbClr val="C00000"/>
                        </a:solidFill>
                        <a:latin typeface="Cambria Math" panose="02040503050406030204" pitchFamily="18" charset="0"/>
                      </a:rPr>
                      <m:t>0</m:t>
                    </m:r>
                  </m:oMath>
                </a14:m>
                <a:r>
                  <a:rPr lang="en-US" b="0" dirty="0"/>
                  <a:t>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8C3E50-D20F-8A70-05F9-1EEECB4F8FC1}"/>
                  </a:ext>
                </a:extLst>
              </p:cNvPr>
              <p:cNvSpPr txBox="1"/>
              <p:nvPr/>
            </p:nvSpPr>
            <p:spPr>
              <a:xfrm>
                <a:off x="2277358" y="3947225"/>
                <a:ext cx="7637284" cy="707886"/>
              </a:xfrm>
              <a:prstGeom prst="rect">
                <a:avLst/>
              </a:prstGeom>
              <a:noFill/>
            </p:spPr>
            <p:txBody>
              <a:bodyPr wrap="none" rtlCol="0">
                <a:spAutoFit/>
              </a:bodyPr>
              <a:lstStyle/>
              <a:p>
                <a:r>
                  <a:rPr lang="en-US" sz="4000" dirty="0"/>
                  <a:t>1 1 2 1 2 1 1 1 3 3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4, 2, 2, 0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6" name="TextBox 5">
                <a:extLst>
                  <a:ext uri="{FF2B5EF4-FFF2-40B4-BE49-F238E27FC236}">
                    <a16:creationId xmlns:a16="http://schemas.microsoft.com/office/drawing/2014/main" id="{E68C3E50-D20F-8A70-05F9-1EEECB4F8FC1}"/>
                  </a:ext>
                </a:extLst>
              </p:cNvPr>
              <p:cNvSpPr txBox="1">
                <a:spLocks noRot="1" noChangeAspect="1" noMove="1" noResize="1" noEditPoints="1" noAdjustHandles="1" noChangeArrowheads="1" noChangeShapeType="1" noTextEdit="1"/>
              </p:cNvSpPr>
              <p:nvPr/>
            </p:nvSpPr>
            <p:spPr>
              <a:xfrm>
                <a:off x="2277358" y="3947225"/>
                <a:ext cx="7637284" cy="707886"/>
              </a:xfrm>
              <a:prstGeom prst="rect">
                <a:avLst/>
              </a:prstGeom>
              <a:blipFill>
                <a:blip r:embed="rId5"/>
                <a:stretch>
                  <a:fillRect l="-2875" t="-17241" b="-37069"/>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891B07D3-308B-9C77-7302-8AE8F36C7C7F}"/>
              </a:ext>
            </a:extLst>
          </p:cNvPr>
          <p:cNvSpPr/>
          <p:nvPr/>
        </p:nvSpPr>
        <p:spPr>
          <a:xfrm>
            <a:off x="3084313" y="3936183"/>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830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538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Frequency Vector</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Insertion-only</a:t>
                </a:r>
                <a:r>
                  <a:rPr lang="en-US" dirty="0"/>
                  <a:t>: Updates only increase the coordinates of </a:t>
                </a:r>
                <a14:m>
                  <m:oMath xmlns:m="http://schemas.openxmlformats.org/officeDocument/2006/math">
                    <m:r>
                      <a:rPr lang="en-US" i="1">
                        <a:solidFill>
                          <a:srgbClr val="C00000"/>
                        </a:solidFill>
                        <a:latin typeface="Cambria Math" panose="02040503050406030204" pitchFamily="18" charset="0"/>
                      </a:rPr>
                      <m:t>𝑓</m:t>
                    </m:r>
                  </m:oMath>
                </a14:m>
                <a:endParaRPr lang="en-US" dirty="0"/>
              </a:p>
              <a:p>
                <a:pPr>
                  <a:buFont typeface="Wingdings" panose="05000000000000000000" pitchFamily="2" charset="2"/>
                  <a:buChar char="v"/>
                </a:pPr>
                <a:r>
                  <a:rPr lang="en-US" dirty="0"/>
                  <a:t> </a:t>
                </a:r>
                <a:r>
                  <a:rPr lang="en-US" dirty="0">
                    <a:solidFill>
                      <a:srgbClr val="00B050"/>
                    </a:solidFill>
                  </a:rPr>
                  <a:t>Turnstile</a:t>
                </a:r>
                <a:r>
                  <a:rPr lang="en-US" dirty="0"/>
                  <a:t>: Updates can increase and decrease the coordinates of </a:t>
                </a:r>
                <a14:m>
                  <m:oMath xmlns:m="http://schemas.openxmlformats.org/officeDocument/2006/math">
                    <m:r>
                      <a:rPr lang="en-US" i="1">
                        <a:solidFill>
                          <a:srgbClr val="C00000"/>
                        </a:solidFill>
                        <a:latin typeface="Cambria Math" panose="02040503050406030204" pitchFamily="18" charset="0"/>
                      </a:rPr>
                      <m:t>𝑓</m:t>
                    </m:r>
                  </m:oMath>
                </a14:m>
                <a:endParaRPr lang="en-US" dirty="0">
                  <a:solidFill>
                    <a:srgbClr val="C00000"/>
                  </a:solidFill>
                </a:endParaRPr>
              </a:p>
              <a:p>
                <a:pPr>
                  <a:buFont typeface="Wingdings" panose="05000000000000000000" pitchFamily="2" charset="2"/>
                  <a:buChar char="v"/>
                </a:pPr>
                <a:r>
                  <a:rPr lang="en-US" dirty="0"/>
                  <a:t> </a:t>
                </a:r>
                <a:r>
                  <a:rPr lang="en-US" dirty="0">
                    <a:solidFill>
                      <a:srgbClr val="00B050"/>
                    </a:solidFill>
                  </a:rPr>
                  <a:t>Strict turnstile</a:t>
                </a:r>
                <a:r>
                  <a:rPr lang="en-US" dirty="0"/>
                  <a:t>: Updates can increase and decrease the coordinates of </a:t>
                </a:r>
                <a14:m>
                  <m:oMath xmlns:m="http://schemas.openxmlformats.org/officeDocument/2006/math">
                    <m:r>
                      <a:rPr lang="en-US" i="1">
                        <a:solidFill>
                          <a:srgbClr val="C00000"/>
                        </a:solidFill>
                        <a:latin typeface="Cambria Math" panose="02040503050406030204" pitchFamily="18" charset="0"/>
                      </a:rPr>
                      <m:t>𝑓</m:t>
                    </m:r>
                  </m:oMath>
                </a14:m>
                <a:r>
                  <a:rPr lang="en-US" dirty="0"/>
                  <a:t>, but all intermediate frequency vectors over the stream are non-negative</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1814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𝑛</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838200" y="5784989"/>
            <a:ext cx="3070071" cy="707886"/>
          </a:xfrm>
          <a:prstGeom prst="rect">
            <a:avLst/>
          </a:prstGeom>
          <a:noFill/>
        </p:spPr>
        <p:txBody>
          <a:bodyPr wrap="none" rtlCol="0">
            <a:spAutoFit/>
          </a:bodyPr>
          <a:lstStyle/>
          <a:p>
            <a:r>
              <a:rPr lang="en-US" sz="4000" dirty="0"/>
              <a:t>1 1 2 1 2 1 1 1</a:t>
            </a:r>
          </a:p>
        </p:txBody>
      </p:sp>
      <p:sp>
        <p:nvSpPr>
          <p:cNvPr id="5" name="Rectangle 4">
            <a:extLst>
              <a:ext uri="{FF2B5EF4-FFF2-40B4-BE49-F238E27FC236}">
                <a16:creationId xmlns:a16="http://schemas.microsoft.com/office/drawing/2014/main" id="{AA712B9F-5391-4129-91C2-1ED5D2EC8033}"/>
              </a:ext>
            </a:extLst>
          </p:cNvPr>
          <p:cNvSpPr/>
          <p:nvPr/>
        </p:nvSpPr>
        <p:spPr>
          <a:xfrm>
            <a:off x="910049" y="577394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𝑛</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DF43EA4-231C-9BFB-C7C9-6B80B57994CD}"/>
              </a:ext>
            </a:extLst>
          </p:cNvPr>
          <p:cNvSpPr txBox="1"/>
          <p:nvPr/>
        </p:nvSpPr>
        <p:spPr>
          <a:xfrm>
            <a:off x="838200" y="5784989"/>
            <a:ext cx="3445174" cy="707886"/>
          </a:xfrm>
          <a:prstGeom prst="rect">
            <a:avLst/>
          </a:prstGeom>
          <a:noFill/>
        </p:spPr>
        <p:txBody>
          <a:bodyPr wrap="none" rtlCol="0">
            <a:spAutoFit/>
          </a:bodyPr>
          <a:lstStyle/>
          <a:p>
            <a:r>
              <a:rPr lang="en-US" sz="4000" dirty="0"/>
              <a:t>1 1 2 1 2 1 1 1 3</a:t>
            </a:r>
          </a:p>
        </p:txBody>
      </p:sp>
      <p:sp>
        <p:nvSpPr>
          <p:cNvPr id="8" name="Rectangle 7">
            <a:extLst>
              <a:ext uri="{FF2B5EF4-FFF2-40B4-BE49-F238E27FC236}">
                <a16:creationId xmlns:a16="http://schemas.microsoft.com/office/drawing/2014/main" id="{DBDCB46A-58BC-2A14-D628-24F0D8D36054}"/>
              </a:ext>
            </a:extLst>
          </p:cNvPr>
          <p:cNvSpPr/>
          <p:nvPr/>
        </p:nvSpPr>
        <p:spPr>
          <a:xfrm>
            <a:off x="1259673" y="5784989"/>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𝑛</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159E24-8ED5-CCFE-D4D6-B94F178B5616}"/>
                  </a:ext>
                </a:extLst>
              </p:cNvPr>
              <p:cNvSpPr txBox="1"/>
              <p:nvPr/>
            </p:nvSpPr>
            <p:spPr>
              <a:xfrm>
                <a:off x="838200" y="5784989"/>
                <a:ext cx="7637284" cy="707886"/>
              </a:xfrm>
              <a:prstGeom prst="rect">
                <a:avLst/>
              </a:prstGeom>
              <a:noFill/>
            </p:spPr>
            <p:txBody>
              <a:bodyPr wrap="none" rtlCol="0">
                <a:spAutoFit/>
              </a:bodyPr>
              <a:lstStyle/>
              <a:p>
                <a:r>
                  <a:rPr lang="en-US" sz="4000" dirty="0"/>
                  <a:t>1 1 2 1 2 1 1 1 3 3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4, 2, 2, 0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7" name="TextBox 6">
                <a:extLst>
                  <a:ext uri="{FF2B5EF4-FFF2-40B4-BE49-F238E27FC236}">
                    <a16:creationId xmlns:a16="http://schemas.microsoft.com/office/drawing/2014/main" id="{31159E24-8ED5-CCFE-D4D6-B94F178B5616}"/>
                  </a:ext>
                </a:extLst>
              </p:cNvPr>
              <p:cNvSpPr txBox="1">
                <a:spLocks noRot="1" noChangeAspect="1" noMove="1" noResize="1" noEditPoints="1" noAdjustHandles="1" noChangeArrowheads="1" noChangeShapeType="1" noTextEdit="1"/>
              </p:cNvSpPr>
              <p:nvPr/>
            </p:nvSpPr>
            <p:spPr>
              <a:xfrm>
                <a:off x="838200" y="5784989"/>
                <a:ext cx="7637284" cy="707886"/>
              </a:xfrm>
              <a:prstGeom prst="rect">
                <a:avLst/>
              </a:prstGeom>
              <a:blipFill>
                <a:blip r:embed="rId4"/>
                <a:stretch>
                  <a:fillRect l="-2875" t="-17241" b="-3706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1FE4349-E483-EBA8-AAD7-B1410A59FE27}"/>
              </a:ext>
            </a:extLst>
          </p:cNvPr>
          <p:cNvSpPr/>
          <p:nvPr/>
        </p:nvSpPr>
        <p:spPr>
          <a:xfrm>
            <a:off x="1645155" y="577394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2831</Words>
  <Application>Microsoft Office PowerPoint</Application>
  <PresentationFormat>Widescreen</PresentationFormat>
  <Paragraphs>245</Paragraphs>
  <Slides>36</Slides>
  <Notes>31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Wingdings</vt:lpstr>
      <vt:lpstr>Office Theme</vt:lpstr>
      <vt:lpstr>Truly Perfect Samplers for Data Streams and Sliding Windows</vt:lpstr>
      <vt:lpstr>Sampling</vt:lpstr>
      <vt:lpstr>Sampling</vt:lpstr>
      <vt:lpstr>Streaming Model</vt:lpstr>
      <vt:lpstr>Frequency Vector</vt:lpstr>
      <vt:lpstr>Streaming Model</vt:lpstr>
      <vt:lpstr>Sliding Window Model</vt:lpstr>
      <vt:lpstr>Sliding Window Model</vt:lpstr>
      <vt:lpstr>Sliding Window Model</vt:lpstr>
      <vt:lpstr>L_1-Sampling</vt:lpstr>
      <vt:lpstr>Previous Work for L_1-Sampling</vt:lpstr>
      <vt:lpstr>L_p-Sampling</vt:lpstr>
      <vt:lpstr>Approximate L_p-Sampling</vt:lpstr>
      <vt:lpstr>Previous Work for Approximate L_p-Sampling</vt:lpstr>
      <vt:lpstr>Perfect L_p-Sampling</vt:lpstr>
      <vt:lpstr>Previous Work for Perfect L_p-Sampling</vt:lpstr>
      <vt:lpstr>Truly Perfect L_p-Sampling</vt:lpstr>
      <vt:lpstr>Truly Perfect Sampling</vt:lpstr>
      <vt:lpstr>Motivation</vt:lpstr>
      <vt:lpstr>Our Results (I): Lower Bounds for Turnstile Streams</vt:lpstr>
      <vt:lpstr>Our Results (II): Framework for Insertion-Only Streams</vt:lpstr>
      <vt:lpstr>Framework Application (I)</vt:lpstr>
      <vt:lpstr>Framework Application (II)</vt:lpstr>
      <vt:lpstr>Our Results (III): Strict Turnstile Streams</vt:lpstr>
      <vt:lpstr>Our Results (IV): Random-Order Streams</vt:lpstr>
      <vt:lpstr>Framework for Insertion-Only Streams</vt:lpstr>
      <vt:lpstr>Framework for Insertion-Only Streams</vt:lpstr>
      <vt:lpstr>Framework for Insertion-Only Streams</vt:lpstr>
      <vt:lpstr>Framework for Insertion-Only Streams</vt:lpstr>
      <vt:lpstr>Framework for Insertion-Only Streams</vt:lpstr>
      <vt:lpstr>Framework for Insertion-Only Streams</vt:lpstr>
      <vt:lpstr>Applying Framework for Truly Perfect L_2-Sampling</vt:lpstr>
      <vt:lpstr>Lower Bounds for Turnstile Streams</vt:lpstr>
      <vt:lpstr>Lower Bounds for Turnstile Streams</vt:lpstr>
      <vt:lpstr>Summary</vt:lpstr>
      <vt:lpstr>L_1-Sampling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Truly Perfect Samplers for Data Streams and Sliding Windows</dc:title>
  <dc:creator>Samson Zhou</dc:creator>
  <cp:lastModifiedBy>Samson Zhou</cp:lastModifiedBy>
  <cp:revision>35</cp:revision>
  <dcterms:created xsi:type="dcterms:W3CDTF">2022-05-01T19:08:58Z</dcterms:created>
  <dcterms:modified xsi:type="dcterms:W3CDTF">2022-05-15T01:54:04Z</dcterms:modified>
</cp:coreProperties>
</file>