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8" r:id="rId2"/>
    <p:sldId id="256" r:id="rId3"/>
    <p:sldId id="257" r:id="rId4"/>
    <p:sldId id="258" r:id="rId5"/>
    <p:sldId id="259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9" r:id="rId14"/>
    <p:sldId id="275" r:id="rId15"/>
    <p:sldId id="271" r:id="rId16"/>
    <p:sldId id="276" r:id="rId17"/>
    <p:sldId id="272" r:id="rId18"/>
    <p:sldId id="273" r:id="rId19"/>
    <p:sldId id="277" r:id="rId20"/>
    <p:sldId id="278" r:id="rId21"/>
    <p:sldId id="279" r:id="rId22"/>
    <p:sldId id="281" r:id="rId23"/>
    <p:sldId id="280" r:id="rId24"/>
    <p:sldId id="282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28423-4BD3-4CFD-9D10-269968A6768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7BBFB5-FE59-40DC-BE2A-80510F2FAF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883AD7-E9FE-4D87-992B-926697A22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B6E48-3E14-48F7-BB3E-80FF161BD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BEEE1F-0FD5-436E-955D-64CEDD72D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198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7F206-81E1-4225-8E23-603EE39C6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A64B8-8D5D-4C40-8F7E-074E2FCA91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F6CA3B-E42E-40C7-B34D-C8DE7AE6A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CFD22F-C1B6-46DD-B729-0154AE7FC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03C6A-6A21-4599-BFF0-72882CAAC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93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9044916-7DF5-463E-835A-AE0FDF6D05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FC7920-A7CC-4B3E-A611-253A1253D3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46594-3A78-4848-AEA4-4661EFD0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633AE-9E23-413C-884C-E0755F16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2EEAFA-AA8D-4E32-8F2A-C9D24D185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6979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1720F-F33D-4E92-851A-70F14596C2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316D5-C36B-44B0-BDD1-E361531608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ECA0ED-BDA4-4916-9769-262F48B5CC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33C911-7B6C-4F55-9645-5F9F41EE0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8D7AC-613F-480C-9F23-612B28DE8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0485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A6C4A-74E2-4754-9BF4-7BCF586780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F92874-CD73-431B-945C-2475D6E566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24B5-D49B-4CC6-8202-223F26EDA8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C06290-BC56-49B8-A1C8-E23EFD1AC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32906-42A4-4323-8530-EAC873DA5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46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CE068-5598-4CA8-B67A-66144A771D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78797-B845-4DD8-9785-A6D0D459F7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79288B-0A97-4F66-9B64-221A659866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74F34F-1F40-4435-AD9F-70BFE822F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5E9215-6E08-4D31-B0DF-DCE8DE7825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770D47-C8ED-4A16-A0DA-E826269C7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089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CC069-A848-4072-A391-F4477D21E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79C7B0-BD3C-496B-9E17-6A00BE809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672AC8-27F8-4A78-903C-BF826D3C1E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C149E1-6D92-44FC-BDD5-153BD2E7C3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0F627-FAFD-433A-B405-13D31B225D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0D996C-83DA-4649-A5F4-D5A874C28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495817-63A9-4252-A56B-B53711B5A6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2FFD39C-3E18-423E-92AC-785291865C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3304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0098-C01E-4299-8C5D-E1662D276D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D113A7-7550-4B65-8CC7-EFBAA044DF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CEA6DB-BB7A-4325-A340-1550421626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88FABA-728B-4EC8-8CFD-70D0F56AA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916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FAFA4EC-D604-485A-8831-E06A1FB8D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0BAB96-083B-43DE-A272-6C0E8516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1A8119-1938-4C25-AC8E-B0EF0165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5147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82C32A-85AA-4E3E-8523-EA61994C8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96973-1C99-4772-AA01-91B0F527E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DC8065-F939-4B2C-A4E2-B21F2DC176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F5A2F-EB5F-408B-8149-9471E268C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28DBA-D12A-42C8-BFFF-493285719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5EB4C-2C91-4AC8-98CB-E3470E328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796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31746-56C4-4E97-96DC-D18170384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CF5711-E327-4ABA-B78F-8A74B44FFE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7C34C9-C404-4CB3-ACC4-1274BEB48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565CC9-CE4C-476B-9DBA-F6734CC5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0B63AF-5728-471D-97D2-1C71F3D6ED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B63F15-70AB-4832-A867-C0A137EB57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4658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76F75F-677B-4169-B788-A46C8EC4AC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B19C4B-9B91-4F19-8292-1F7E50B636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BFEC16-5558-4F62-A31F-C8B275E4BC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AB5EC8-D478-4ACE-9D62-9B9BC129CB9D}" type="datetimeFigureOut">
              <a:rPr lang="en-US" smtClean="0"/>
              <a:t>8/25/2021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EC28DD-FB42-4067-8909-29D8EC92AD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30FB35-1F8E-4E0A-BF76-9E54500CC1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822B1B-A555-40AA-8407-7915BBD82C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276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jp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2.png"/><Relationship Id="rId5" Type="http://schemas.openxmlformats.org/officeDocument/2006/relationships/image" Target="../media/image20.jp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4D7FED-D627-4ECD-94B8-361FFC9C4FDC}"/>
              </a:ext>
            </a:extLst>
          </p:cNvPr>
          <p:cNvSpPr txBox="1"/>
          <p:nvPr/>
        </p:nvSpPr>
        <p:spPr>
          <a:xfrm>
            <a:off x="2419160" y="2921168"/>
            <a:ext cx="735368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Setup: CGK Embedding</a:t>
            </a:r>
          </a:p>
        </p:txBody>
      </p:sp>
    </p:spTree>
    <p:extLst>
      <p:ext uri="{BB962C8B-B14F-4D97-AF65-F5344CB8AC3E}">
        <p14:creationId xmlns:p14="http://schemas.microsoft.com/office/powerpoint/2010/main" val="14328094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56CF3B-74C0-4DEB-B828-6EDABB5AA68F}"/>
              </a:ext>
            </a:extLst>
          </p:cNvPr>
          <p:cNvSpPr txBox="1"/>
          <p:nvPr/>
        </p:nvSpPr>
        <p:spPr>
          <a:xfrm>
            <a:off x="745725" y="982320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4: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/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/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/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32792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56CF3B-74C0-4DEB-B828-6EDABB5AA68F}"/>
              </a:ext>
            </a:extLst>
          </p:cNvPr>
          <p:cNvSpPr txBox="1"/>
          <p:nvPr/>
        </p:nvSpPr>
        <p:spPr>
          <a:xfrm>
            <a:off x="745725" y="982320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5: </a:t>
            </a:r>
          </a:p>
        </p:txBody>
      </p:sp>
    </p:spTree>
    <p:extLst>
      <p:ext uri="{BB962C8B-B14F-4D97-AF65-F5344CB8AC3E}">
        <p14:creationId xmlns:p14="http://schemas.microsoft.com/office/powerpoint/2010/main" val="3387849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1 0 1 0 1 1 1 1 0 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6CF3B-74C0-4DEB-B828-6EDABB5AA68F}"/>
                  </a:ext>
                </a:extLst>
              </p:cNvPr>
              <p:cNvSpPr txBox="1"/>
              <p:nvPr/>
            </p:nvSpPr>
            <p:spPr>
              <a:xfrm>
                <a:off x="745725" y="982320"/>
                <a:ext cx="14802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: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6CF3B-74C0-4DEB-B828-6EDABB5A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5" y="982320"/>
                <a:ext cx="1480277" cy="584775"/>
              </a:xfrm>
              <a:prstGeom prst="rect">
                <a:avLst/>
              </a:prstGeom>
              <a:blipFill>
                <a:blip r:embed="rId3"/>
                <a:stretch>
                  <a:fillRect l="-10288" t="-12500" r="-987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/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B893F9-851D-4402-8555-1C10E5FAB69E}"/>
                  </a:ext>
                </a:extLst>
              </p:cNvPr>
              <p:cNvSpPr txBox="1"/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7B893F9-851D-4402-8555-1C10E5FAB6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5E276-F9A5-4268-8932-C76EF17BE333}"/>
                  </a:ext>
                </a:extLst>
              </p:cNvPr>
              <p:cNvSpPr txBox="1"/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D75E276-F9A5-4268-8932-C76EF17BE3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04478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4D7FED-D627-4ECD-94B8-361FFC9C4FDC}"/>
              </a:ext>
            </a:extLst>
          </p:cNvPr>
          <p:cNvSpPr txBox="1"/>
          <p:nvPr/>
        </p:nvSpPr>
        <p:spPr>
          <a:xfrm>
            <a:off x="1152018" y="2921168"/>
            <a:ext cx="98879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/>
              <a:t>Problem: Cyclic Hash Functions</a:t>
            </a:r>
          </a:p>
        </p:txBody>
      </p:sp>
    </p:spTree>
    <p:extLst>
      <p:ext uri="{BB962C8B-B14F-4D97-AF65-F5344CB8AC3E}">
        <p14:creationId xmlns:p14="http://schemas.microsoft.com/office/powerpoint/2010/main" val="2060502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1 0 1 0 1 1 1 1 0 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/>
              <p:nvPr/>
            </p:nvSpPr>
            <p:spPr>
              <a:xfrm>
                <a:off x="2922972" y="2721114"/>
                <a:ext cx="614112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2972" y="2721114"/>
                <a:ext cx="6141129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914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1 1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0 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1 0 0 1 0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E3BECB-39D1-4B0F-84F8-51854231E47F}"/>
              </a:ext>
            </a:extLst>
          </p:cNvPr>
          <p:cNvCxnSpPr/>
          <p:nvPr/>
        </p:nvCxnSpPr>
        <p:spPr>
          <a:xfrm>
            <a:off x="3906175" y="1864311"/>
            <a:ext cx="1242874" cy="1677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0C0E7B-6F98-4D1F-AFA0-8A9374E55F37}"/>
              </a:ext>
            </a:extLst>
          </p:cNvPr>
          <p:cNvCxnSpPr>
            <a:cxnSpLocks/>
          </p:cNvCxnSpPr>
          <p:nvPr/>
        </p:nvCxnSpPr>
        <p:spPr>
          <a:xfrm>
            <a:off x="4962617" y="1864311"/>
            <a:ext cx="284086" cy="1677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9781E-EB24-42C6-97EB-64598FA4AFDB}"/>
              </a:ext>
            </a:extLst>
          </p:cNvPr>
          <p:cNvCxnSpPr>
            <a:cxnSpLocks/>
          </p:cNvCxnSpPr>
          <p:nvPr/>
        </p:nvCxnSpPr>
        <p:spPr>
          <a:xfrm>
            <a:off x="5365195" y="1864311"/>
            <a:ext cx="97654" cy="1677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5643ED-8CE9-4135-B025-D2A2CFF87879}"/>
              </a:ext>
            </a:extLst>
          </p:cNvPr>
          <p:cNvCxnSpPr>
            <a:cxnSpLocks/>
          </p:cNvCxnSpPr>
          <p:nvPr/>
        </p:nvCxnSpPr>
        <p:spPr>
          <a:xfrm flipH="1">
            <a:off x="5752730" y="1864311"/>
            <a:ext cx="2441359" cy="1677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E4B29F-42F7-4E0D-AEB5-5448AEA2513A}"/>
                  </a:ext>
                </a:extLst>
              </p:cNvPr>
              <p:cNvSpPr txBox="1"/>
              <p:nvPr/>
            </p:nvSpPr>
            <p:spPr>
              <a:xfrm>
                <a:off x="4579521" y="3542190"/>
                <a:ext cx="176665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E4B29F-42F7-4E0D-AEB5-5448AEA25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21" y="3542190"/>
                <a:ext cx="176665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61744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1 1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0 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1 0 0 1 0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FE3BECB-39D1-4B0F-84F8-51854231E47F}"/>
              </a:ext>
            </a:extLst>
          </p:cNvPr>
          <p:cNvCxnSpPr/>
          <p:nvPr/>
        </p:nvCxnSpPr>
        <p:spPr>
          <a:xfrm>
            <a:off x="3906175" y="1864311"/>
            <a:ext cx="1242874" cy="1677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B0C0E7B-6F98-4D1F-AFA0-8A9374E55F37}"/>
              </a:ext>
            </a:extLst>
          </p:cNvPr>
          <p:cNvCxnSpPr>
            <a:cxnSpLocks/>
          </p:cNvCxnSpPr>
          <p:nvPr/>
        </p:nvCxnSpPr>
        <p:spPr>
          <a:xfrm>
            <a:off x="4962617" y="1864311"/>
            <a:ext cx="284086" cy="1677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5F9781E-EB24-42C6-97EB-64598FA4AFDB}"/>
              </a:ext>
            </a:extLst>
          </p:cNvPr>
          <p:cNvCxnSpPr>
            <a:cxnSpLocks/>
          </p:cNvCxnSpPr>
          <p:nvPr/>
        </p:nvCxnSpPr>
        <p:spPr>
          <a:xfrm>
            <a:off x="5365195" y="1864311"/>
            <a:ext cx="97654" cy="1677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05643ED-8CE9-4135-B025-D2A2CFF87879}"/>
              </a:ext>
            </a:extLst>
          </p:cNvPr>
          <p:cNvCxnSpPr>
            <a:cxnSpLocks/>
          </p:cNvCxnSpPr>
          <p:nvPr/>
        </p:nvCxnSpPr>
        <p:spPr>
          <a:xfrm flipH="1">
            <a:off x="5752730" y="1864311"/>
            <a:ext cx="2441359" cy="16778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E4B29F-42F7-4E0D-AEB5-5448AEA2513A}"/>
                  </a:ext>
                </a:extLst>
              </p:cNvPr>
              <p:cNvSpPr txBox="1"/>
              <p:nvPr/>
            </p:nvSpPr>
            <p:spPr>
              <a:xfrm>
                <a:off x="4579521" y="3542190"/>
                <a:ext cx="176665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≪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5E4B29F-42F7-4E0D-AEB5-5448AEA251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9521" y="3542190"/>
                <a:ext cx="176665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Text&#10;&#10;Description automatically generated">
            <a:extLst>
              <a:ext uri="{FF2B5EF4-FFF2-40B4-BE49-F238E27FC236}">
                <a16:creationId xmlns:a16="http://schemas.microsoft.com/office/drawing/2014/main" id="{4831135C-E6B1-4AD4-9CB4-3BDC454612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15" y="408373"/>
            <a:ext cx="7032938" cy="1455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71849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1 1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0 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1 0 0 1 0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6CF3B-74C0-4DEB-B828-6EDABB5AA68F}"/>
                  </a:ext>
                </a:extLst>
              </p:cNvPr>
              <p:cNvSpPr txBox="1"/>
              <p:nvPr/>
            </p:nvSpPr>
            <p:spPr>
              <a:xfrm>
                <a:off x="745725" y="982320"/>
                <a:ext cx="14802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: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6CF3B-74C0-4DEB-B828-6EDABB5A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5" y="982320"/>
                <a:ext cx="1480277" cy="584775"/>
              </a:xfrm>
              <a:prstGeom prst="rect">
                <a:avLst/>
              </a:prstGeom>
              <a:blipFill>
                <a:blip r:embed="rId3"/>
                <a:stretch>
                  <a:fillRect l="-10288" t="-12500" r="-987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/>
              <p:nvPr/>
            </p:nvSpPr>
            <p:spPr>
              <a:xfrm>
                <a:off x="2681055" y="2678025"/>
                <a:ext cx="6309805" cy="750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2678025"/>
                <a:ext cx="6309805" cy="750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11" descr="Text&#10;&#10;Description automatically generated">
            <a:extLst>
              <a:ext uri="{FF2B5EF4-FFF2-40B4-BE49-F238E27FC236}">
                <a16:creationId xmlns:a16="http://schemas.microsoft.com/office/drawing/2014/main" id="{97DADC30-34F6-4456-AB9F-4C609EB301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8515" y="408373"/>
            <a:ext cx="7032938" cy="145593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F3C527-F504-445C-BFD6-FBB69145C454}"/>
                  </a:ext>
                </a:extLst>
              </p:cNvPr>
              <p:cNvSpPr txBox="1"/>
              <p:nvPr/>
            </p:nvSpPr>
            <p:spPr>
              <a:xfrm>
                <a:off x="2969581" y="3429000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EF3C527-F504-445C-BFD6-FBB69145C4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81" y="3429000"/>
                <a:ext cx="6094520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83163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1 1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0 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1 0 0 1 0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6CF3B-74C0-4DEB-B828-6EDABB5AA68F}"/>
                  </a:ext>
                </a:extLst>
              </p:cNvPr>
              <p:cNvSpPr txBox="1"/>
              <p:nvPr/>
            </p:nvSpPr>
            <p:spPr>
              <a:xfrm>
                <a:off x="745725" y="982320"/>
                <a:ext cx="14802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: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6CF3B-74C0-4DEB-B828-6EDABB5A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5" y="982320"/>
                <a:ext cx="1480277" cy="584775"/>
              </a:xfrm>
              <a:prstGeom prst="rect">
                <a:avLst/>
              </a:prstGeom>
              <a:blipFill>
                <a:blip r:embed="rId3"/>
                <a:stretch>
                  <a:fillRect l="-10288" t="-12500" r="-987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/>
              <p:nvPr/>
            </p:nvSpPr>
            <p:spPr>
              <a:xfrm>
                <a:off x="2681055" y="2678025"/>
                <a:ext cx="6309805" cy="750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2678025"/>
                <a:ext cx="6309805" cy="750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5C746-03FC-4B41-B673-38F82D1AC86E}"/>
                  </a:ext>
                </a:extLst>
              </p:cNvPr>
              <p:cNvSpPr txBox="1"/>
              <p:nvPr/>
            </p:nvSpPr>
            <p:spPr>
              <a:xfrm>
                <a:off x="2969581" y="3429000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5C746-03FC-4B41-B673-38F82D1AC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81" y="3429000"/>
                <a:ext cx="60945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6600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1 1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</a:t>
            </a:r>
            <a:r>
              <a:rPr lang="en-US" sz="4000" dirty="0">
                <a:solidFill>
                  <a:srgbClr val="C00000"/>
                </a:solidFill>
              </a:rPr>
              <a:t>1</a:t>
            </a:r>
            <a:r>
              <a:rPr lang="en-US" sz="4000" dirty="0"/>
              <a:t> 0 </a:t>
            </a:r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1 0 0 1 0 </a:t>
            </a:r>
            <a:r>
              <a:rPr lang="en-US" sz="4000" dirty="0">
                <a:solidFill>
                  <a:srgbClr val="C00000"/>
                </a:solidFill>
              </a:rPr>
              <a:t>0</a:t>
            </a:r>
            <a:r>
              <a:rPr lang="en-US" sz="4000" dirty="0"/>
              <a:t>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6CF3B-74C0-4DEB-B828-6EDABB5AA68F}"/>
                  </a:ext>
                </a:extLst>
              </p:cNvPr>
              <p:cNvSpPr txBox="1"/>
              <p:nvPr/>
            </p:nvSpPr>
            <p:spPr>
              <a:xfrm>
                <a:off x="745725" y="982320"/>
                <a:ext cx="14802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dirty="0"/>
                  <a:t>Time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3200" dirty="0"/>
                  <a:t>: </a:t>
                </a: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C56CF3B-74C0-4DEB-B828-6EDABB5AA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725" y="982320"/>
                <a:ext cx="1480277" cy="584775"/>
              </a:xfrm>
              <a:prstGeom prst="rect">
                <a:avLst/>
              </a:prstGeom>
              <a:blipFill>
                <a:blip r:embed="rId3"/>
                <a:stretch>
                  <a:fillRect l="-10288" t="-12500" r="-9877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/>
              <p:nvPr/>
            </p:nvSpPr>
            <p:spPr>
              <a:xfrm>
                <a:off x="2681055" y="2678025"/>
                <a:ext cx="6309805" cy="7509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𝑚𝑜𝑑</m:t>
                              </m:r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d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28F0BEA-56B6-47AB-ACC1-C9CE6A3F60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2678025"/>
                <a:ext cx="6309805" cy="7509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5C746-03FC-4B41-B673-38F82D1AC86E}"/>
                  </a:ext>
                </a:extLst>
              </p:cNvPr>
              <p:cNvSpPr txBox="1"/>
              <p:nvPr/>
            </p:nvSpPr>
            <p:spPr>
              <a:xfrm>
                <a:off x="2969581" y="3429000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~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𝑝𝑜𝑙𝑦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func>
                        <m:func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4000" b="0" i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</m:oMath>
                  </m:oMathPara>
                </a14:m>
                <a:endParaRPr lang="en-US" sz="400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3F5C746-03FC-4B41-B673-38F82D1AC8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9581" y="3429000"/>
                <a:ext cx="60945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1F586-6A93-45DE-8FA4-F4840227C679}"/>
                  </a:ext>
                </a:extLst>
              </p:cNvPr>
              <p:cNvSpPr txBox="1"/>
              <p:nvPr/>
            </p:nvSpPr>
            <p:spPr>
              <a:xfrm>
                <a:off x="1485863" y="4290632"/>
                <a:ext cx="9772095" cy="19389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4000" dirty="0"/>
                  <a:t>Can we lower bound the probability that we use different hash functions for each of the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4000" dirty="0"/>
                  <a:t> positions by </a:t>
                </a:r>
                <a14:m>
                  <m:oMath xmlns:m="http://schemas.openxmlformats.org/officeDocument/2006/math">
                    <m:r>
                      <a:rPr lang="en-US" sz="4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1/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4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4000" dirty="0"/>
                  <a:t>?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D91F586-6A93-45DE-8FA4-F4840227C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5863" y="4290632"/>
                <a:ext cx="9772095" cy="1938992"/>
              </a:xfrm>
              <a:prstGeom prst="rect">
                <a:avLst/>
              </a:prstGeom>
              <a:blipFill>
                <a:blip r:embed="rId6"/>
                <a:stretch>
                  <a:fillRect l="-2246" t="-5660" b="-125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74730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20863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E4D7FED-D627-4ECD-94B8-361FFC9C4FDC}"/>
              </a:ext>
            </a:extLst>
          </p:cNvPr>
          <p:cNvSpPr txBox="1"/>
          <p:nvPr/>
        </p:nvSpPr>
        <p:spPr>
          <a:xfrm>
            <a:off x="1278604" y="2459504"/>
            <a:ext cx="963479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Application: Streaming Algorithms with Edit Distance</a:t>
            </a:r>
          </a:p>
        </p:txBody>
      </p:sp>
    </p:spTree>
    <p:extLst>
      <p:ext uri="{BB962C8B-B14F-4D97-AF65-F5344CB8AC3E}">
        <p14:creationId xmlns:p14="http://schemas.microsoft.com/office/powerpoint/2010/main" val="28228944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07A148-F02B-4AB8-A643-C601ACAEA155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1 0 1 0 1 1 </a:t>
            </a:r>
            <a:r>
              <a:rPr lang="en-US" sz="4000" dirty="0">
                <a:solidFill>
                  <a:srgbClr val="FF0000"/>
                </a:solidFill>
              </a:rPr>
              <a:t>1</a:t>
            </a:r>
            <a:r>
              <a:rPr lang="en-US" sz="4000" dirty="0"/>
              <a:t> 1 0 1 1 </a:t>
            </a:r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0 1 0 0 0 0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1228F-9EF8-4133-B05D-A038FC2CA4DD}"/>
                  </a:ext>
                </a:extLst>
              </p:cNvPr>
              <p:cNvSpPr txBox="1"/>
              <p:nvPr/>
            </p:nvSpPr>
            <p:spPr>
              <a:xfrm>
                <a:off x="1422646" y="896190"/>
                <a:ext cx="8500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1228F-9EF8-4133-B05D-A038FC2C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46" y="896190"/>
                <a:ext cx="850037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FFC704-ACDC-48D3-BF10-B232576C7996}"/>
              </a:ext>
            </a:extLst>
          </p:cNvPr>
          <p:cNvSpPr txBox="1"/>
          <p:nvPr/>
        </p:nvSpPr>
        <p:spPr>
          <a:xfrm>
            <a:off x="2464909" y="2356282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1 0 1 0 1 1 </a:t>
            </a:r>
            <a:r>
              <a:rPr lang="en-US" sz="4000" dirty="0">
                <a:solidFill>
                  <a:srgbClr val="00B0F0"/>
                </a:solidFill>
              </a:rPr>
              <a:t>0</a:t>
            </a:r>
            <a:r>
              <a:rPr lang="en-US" sz="4000" dirty="0"/>
              <a:t> 1 0 1 1 </a:t>
            </a:r>
            <a:r>
              <a:rPr lang="en-US" sz="4000" dirty="0">
                <a:solidFill>
                  <a:srgbClr val="00B0F0"/>
                </a:solidFill>
              </a:rPr>
              <a:t>1</a:t>
            </a:r>
            <a:r>
              <a:rPr lang="en-US" sz="4000" dirty="0"/>
              <a:t> 0 1 0 0 0 0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25478-CEA5-4E84-9F32-D7F0A5F17BE6}"/>
                  </a:ext>
                </a:extLst>
              </p:cNvPr>
              <p:cNvSpPr txBox="1"/>
              <p:nvPr/>
            </p:nvSpPr>
            <p:spPr>
              <a:xfrm>
                <a:off x="1422646" y="2362485"/>
                <a:ext cx="8500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000" dirty="0"/>
                  <a:t>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25478-CEA5-4E84-9F32-D7F0A5F17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46" y="2362485"/>
                <a:ext cx="850037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F2CA83-504F-490D-8CC8-408F9799663A}"/>
                  </a:ext>
                </a:extLst>
              </p:cNvPr>
              <p:cNvSpPr txBox="1"/>
              <p:nvPr/>
            </p:nvSpPr>
            <p:spPr>
              <a:xfrm>
                <a:off x="3905725" y="4354605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HAM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F2CA83-504F-490D-8CC8-408F97996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25" y="4354605"/>
                <a:ext cx="39394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808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707A148-F02B-4AB8-A643-C601ACAEA155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0</a:t>
            </a:r>
            <a:r>
              <a:rPr lang="en-US" sz="4000" dirty="0"/>
              <a:t> 1 0 1 0 1 1 0 1 0 1 1 1 0 1 0 0 0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1228F-9EF8-4133-B05D-A038FC2CA4DD}"/>
                  </a:ext>
                </a:extLst>
              </p:cNvPr>
              <p:cNvSpPr txBox="1"/>
              <p:nvPr/>
            </p:nvSpPr>
            <p:spPr>
              <a:xfrm>
                <a:off x="1422646" y="896190"/>
                <a:ext cx="8500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4000" dirty="0"/>
                  <a:t>: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3F1228F-9EF8-4133-B05D-A038FC2CA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46" y="896190"/>
                <a:ext cx="850037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8EFFC704-ACDC-48D3-BF10-B232576C7996}"/>
              </a:ext>
            </a:extLst>
          </p:cNvPr>
          <p:cNvSpPr txBox="1"/>
          <p:nvPr/>
        </p:nvSpPr>
        <p:spPr>
          <a:xfrm>
            <a:off x="2464909" y="2356282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1 0 1 0 1 1 0 1 0 1 1 1 0 1 0 0 0 </a:t>
            </a:r>
            <a:r>
              <a:rPr lang="en-US" sz="4000" dirty="0">
                <a:solidFill>
                  <a:srgbClr val="00B0F0"/>
                </a:solidFill>
              </a:rPr>
              <a:t>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25478-CEA5-4E84-9F32-D7F0A5F17BE6}"/>
                  </a:ext>
                </a:extLst>
              </p:cNvPr>
              <p:cNvSpPr txBox="1"/>
              <p:nvPr/>
            </p:nvSpPr>
            <p:spPr>
              <a:xfrm>
                <a:off x="1422646" y="2362485"/>
                <a:ext cx="850037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4000" dirty="0"/>
                  <a:t>: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0725478-CEA5-4E84-9F32-D7F0A5F17B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2646" y="2362485"/>
                <a:ext cx="850037" cy="707886"/>
              </a:xfrm>
              <a:prstGeom prst="rect">
                <a:avLst/>
              </a:prstGeom>
              <a:blipFill>
                <a:blip r:embed="rId3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F2CA83-504F-490D-8CC8-408F9799663A}"/>
                  </a:ext>
                </a:extLst>
              </p:cNvPr>
              <p:cNvSpPr txBox="1"/>
              <p:nvPr/>
            </p:nvSpPr>
            <p:spPr>
              <a:xfrm>
                <a:off x="3905725" y="4354605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d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1F2CA83-504F-490D-8CC8-408F97996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25" y="4354605"/>
                <a:ext cx="3939466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BD8F4B-486C-4A64-BAD0-045DC336B437}"/>
                  </a:ext>
                </a:extLst>
              </p:cNvPr>
              <p:cNvSpPr txBox="1"/>
              <p:nvPr/>
            </p:nvSpPr>
            <p:spPr>
              <a:xfrm>
                <a:off x="3905725" y="5190586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HAM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=13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DBD8F4B-486C-4A64-BAD0-045DC336B4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5725" y="5190586"/>
                <a:ext cx="3939466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4710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CC234E-E3D2-4EFC-A41C-780414005BA8}"/>
                  </a:ext>
                </a:extLst>
              </p:cNvPr>
              <p:cNvSpPr txBox="1"/>
              <p:nvPr/>
            </p:nvSpPr>
            <p:spPr>
              <a:xfrm>
                <a:off x="3757473" y="812415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ed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4000" i="1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BCC234E-E3D2-4EFC-A41C-780414005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3" y="812415"/>
                <a:ext cx="3939466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356B09-1D5C-4DFE-8F86-B56CD9A9E5A5}"/>
                  </a:ext>
                </a:extLst>
              </p:cNvPr>
              <p:cNvSpPr txBox="1"/>
              <p:nvPr/>
            </p:nvSpPr>
            <p:spPr>
              <a:xfrm>
                <a:off x="1713945" y="3429000"/>
                <a:ext cx="8026522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400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m:rPr>
                          <m:sty m:val="p"/>
                        </m:rPr>
                        <a:rPr lang="en-US" sz="40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AM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𝐶𝐺𝐾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𝑆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),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𝐶𝐺𝐾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)≤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p>
                              <m:r>
                                <a:rPr lang="en-US" sz="40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4000" b="0" i="1" dirty="0">
                  <a:solidFill>
                    <a:srgbClr val="C00000"/>
                  </a:solidFill>
                </a:endParaRPr>
              </a:p>
              <a:p>
                <a:pPr/>
                <a:endParaRPr lang="en-US" sz="4000" i="1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5356B09-1D5C-4DFE-8F86-B56CD9A9E5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3945" y="3429000"/>
                <a:ext cx="8026522" cy="132343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9598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85677C-C4A2-4B98-8C78-4AB1DE932BA0}"/>
                  </a:ext>
                </a:extLst>
              </p:cNvPr>
              <p:cNvSpPr txBox="1"/>
              <p:nvPr/>
            </p:nvSpPr>
            <p:spPr>
              <a:xfrm>
                <a:off x="1278604" y="994688"/>
                <a:ext cx="9634791" cy="5170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857250" indent="-857250">
                  <a:buFont typeface="Wingdings" panose="05000000000000000000" pitchFamily="2" charset="2"/>
                  <a:buChar char="v"/>
                </a:pPr>
                <a:r>
                  <a:rPr lang="en-US" sz="3000" dirty="0"/>
                  <a:t>Pattern matching: Given a pattern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000" dirty="0"/>
                  <a:t>, can you find all locations within text </a:t>
                </a:r>
                <a14:m>
                  <m:oMath xmlns:m="http://schemas.openxmlformats.org/officeDocument/2006/math"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3000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ed</m:t>
                    </m:r>
                    <m:d>
                      <m:d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sz="30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sz="3000" i="1" dirty="0"/>
                  <a:t> </a:t>
                </a:r>
                <a:r>
                  <a:rPr lang="en-US" sz="3000" dirty="0"/>
                  <a:t>in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exp</m:t>
                    </m:r>
                    <m: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k</m:t>
                    </m:r>
                    <m: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m:rPr>
                        <m:sty m:val="p"/>
                      </m:rP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3000" dirty="0"/>
                  <a:t>?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? </a:t>
                </a:r>
              </a:p>
              <a:p>
                <a:pPr marL="857250" indent="-857250">
                  <a:buFont typeface="Wingdings" panose="05000000000000000000" pitchFamily="2" charset="2"/>
                  <a:buChar char="v"/>
                </a:pPr>
                <a:r>
                  <a:rPr lang="en-US" sz="3000" dirty="0"/>
                  <a:t>Answered by [</a:t>
                </a:r>
                <a:r>
                  <a:rPr lang="en-US" sz="3000" dirty="0" err="1"/>
                  <a:t>Kociumaka</a:t>
                </a:r>
                <a:r>
                  <a:rPr lang="en-US" sz="3000" dirty="0"/>
                  <a:t>, </a:t>
                </a:r>
                <a:r>
                  <a:rPr lang="en-US" sz="3000" dirty="0" err="1"/>
                  <a:t>Porat</a:t>
                </a:r>
                <a:r>
                  <a:rPr lang="en-US" sz="3000" dirty="0"/>
                  <a:t>, </a:t>
                </a:r>
                <a:r>
                  <a:rPr lang="en-US" sz="3000" dirty="0" err="1"/>
                  <a:t>Starivoskaya</a:t>
                </a:r>
                <a:r>
                  <a:rPr lang="en-US" sz="3000" dirty="0"/>
                  <a:t>, FOCS 2021] with space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0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30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0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30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sz="3000" dirty="0"/>
                  <a:t>…can we do better?</a:t>
                </a:r>
              </a:p>
              <a:p>
                <a:pPr marL="857250" indent="-857250">
                  <a:buFont typeface="Wingdings" panose="05000000000000000000" pitchFamily="2" charset="2"/>
                  <a:buChar char="v"/>
                </a:pPr>
                <a:endParaRPr lang="en-US" sz="3000" dirty="0"/>
              </a:p>
              <a:p>
                <a:pPr marL="857250" indent="-857250">
                  <a:buFont typeface="Wingdings" panose="05000000000000000000" pitchFamily="2" charset="2"/>
                  <a:buChar char="v"/>
                </a:pPr>
                <a:r>
                  <a:rPr lang="en-US" sz="3000" dirty="0"/>
                  <a:t>Dictionary matching, periodicity, palindrome finding, pattern matching with wildcards, multiple patterns in </a:t>
                </a:r>
                <a:r>
                  <a:rPr lang="en-US" sz="3000"/>
                  <a:t>multiple streams</a:t>
                </a:r>
                <a:endParaRPr lang="en-US" sz="3000" dirty="0"/>
              </a:p>
              <a:p>
                <a:pPr marL="857250" indent="-857250">
                  <a:buFont typeface="Wingdings" panose="05000000000000000000" pitchFamily="2" charset="2"/>
                  <a:buChar char="v"/>
                </a:pPr>
                <a:endParaRPr lang="en-US" sz="3000" dirty="0"/>
              </a:p>
              <a:p>
                <a:pPr marL="857250" indent="-857250">
                  <a:buFont typeface="Wingdings" panose="05000000000000000000" pitchFamily="2" charset="2"/>
                  <a:buChar char="v"/>
                </a:pPr>
                <a:endParaRPr lang="en-US" sz="3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685677C-C4A2-4B98-8C78-4AB1DE932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78604" y="994688"/>
                <a:ext cx="9634791" cy="5170646"/>
              </a:xfrm>
              <a:prstGeom prst="rect">
                <a:avLst/>
              </a:prstGeom>
              <a:blipFill>
                <a:blip r:embed="rId2"/>
                <a:stretch>
                  <a:fillRect l="-1329" t="-1415" r="-1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7392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0 1 0 1 1 1 1 0 1 1 0 0 1 0 0 0 0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56CF3B-74C0-4DEB-B828-6EDABB5AA68F}"/>
              </a:ext>
            </a:extLst>
          </p:cNvPr>
          <p:cNvSpPr txBox="1"/>
          <p:nvPr/>
        </p:nvSpPr>
        <p:spPr>
          <a:xfrm>
            <a:off x="745725" y="982320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1: </a:t>
            </a:r>
          </a:p>
        </p:txBody>
      </p:sp>
    </p:spTree>
    <p:extLst>
      <p:ext uri="{BB962C8B-B14F-4D97-AF65-F5344CB8AC3E}">
        <p14:creationId xmlns:p14="http://schemas.microsoft.com/office/powerpoint/2010/main" val="19663088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0 1 0 1 1 1 1 0 1 1 0 0 1 0 0 0 0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56CF3B-74C0-4DEB-B828-6EDABB5AA68F}"/>
              </a:ext>
            </a:extLst>
          </p:cNvPr>
          <p:cNvSpPr txBox="1"/>
          <p:nvPr/>
        </p:nvSpPr>
        <p:spPr>
          <a:xfrm>
            <a:off x="745725" y="982320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1: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/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16787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00B050"/>
                </a:solidFill>
              </a:rPr>
              <a:t>1</a:t>
            </a:r>
            <a:r>
              <a:rPr lang="en-US" sz="4000" dirty="0"/>
              <a:t> 0 1 0 1 1 1 1 0 1 1 0 0 1 0 0 0 0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56CF3B-74C0-4DEB-B828-6EDABB5AA68F}"/>
              </a:ext>
            </a:extLst>
          </p:cNvPr>
          <p:cNvSpPr txBox="1"/>
          <p:nvPr/>
        </p:nvSpPr>
        <p:spPr>
          <a:xfrm>
            <a:off x="745725" y="982320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1: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/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/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/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23956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</a:t>
            </a:r>
            <a:r>
              <a:rPr lang="en-US" sz="4000" dirty="0">
                <a:solidFill>
                  <a:srgbClr val="00B050"/>
                </a:solidFill>
              </a:rPr>
              <a:t>0</a:t>
            </a:r>
            <a:r>
              <a:rPr lang="en-US" sz="4000" dirty="0"/>
              <a:t> 1 0 1 1 1 1 0 1 1 0 0 1 0 0 0 0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56CF3B-74C0-4DEB-B828-6EDABB5AA68F}"/>
              </a:ext>
            </a:extLst>
          </p:cNvPr>
          <p:cNvSpPr txBox="1"/>
          <p:nvPr/>
        </p:nvSpPr>
        <p:spPr>
          <a:xfrm>
            <a:off x="745725" y="982320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1: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/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/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/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93584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</a:t>
            </a:r>
            <a:r>
              <a:rPr lang="en-US" sz="4000" dirty="0">
                <a:solidFill>
                  <a:srgbClr val="00B050"/>
                </a:solidFill>
              </a:rPr>
              <a:t>0</a:t>
            </a:r>
            <a:r>
              <a:rPr lang="en-US" sz="4000" dirty="0"/>
              <a:t> 1 0 1 1 1 1 0 1 1 0 0 1 0 0 0 0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56CF3B-74C0-4DEB-B828-6EDABB5AA68F}"/>
              </a:ext>
            </a:extLst>
          </p:cNvPr>
          <p:cNvSpPr txBox="1"/>
          <p:nvPr/>
        </p:nvSpPr>
        <p:spPr>
          <a:xfrm>
            <a:off x="745725" y="982320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2: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/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/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/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633977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</a:t>
            </a:r>
            <a:r>
              <a:rPr lang="en-US" sz="4000" dirty="0">
                <a:solidFill>
                  <a:srgbClr val="00B050"/>
                </a:solidFill>
              </a:rPr>
              <a:t>0</a:t>
            </a:r>
            <a:r>
              <a:rPr lang="en-US" sz="4000" dirty="0"/>
              <a:t> 1 0 1 1 1 1 0 1 1 0 0 1 0 0 0 0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56CF3B-74C0-4DEB-B828-6EDABB5AA68F}"/>
              </a:ext>
            </a:extLst>
          </p:cNvPr>
          <p:cNvSpPr txBox="1"/>
          <p:nvPr/>
        </p:nvSpPr>
        <p:spPr>
          <a:xfrm>
            <a:off x="745725" y="982320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3: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/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/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/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41907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3706DB-8FB6-47C8-B764-778E145B450E}"/>
              </a:ext>
            </a:extLst>
          </p:cNvPr>
          <p:cNvSpPr txBox="1"/>
          <p:nvPr/>
        </p:nvSpPr>
        <p:spPr>
          <a:xfrm>
            <a:off x="2464909" y="889987"/>
            <a:ext cx="68210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</a:t>
            </a:r>
            <a:r>
              <a:rPr lang="en-US" sz="4000" dirty="0">
                <a:solidFill>
                  <a:srgbClr val="00B050"/>
                </a:solidFill>
              </a:rPr>
              <a:t>0</a:t>
            </a:r>
            <a:r>
              <a:rPr lang="en-US" sz="4000" dirty="0"/>
              <a:t> 1 0 1 1 1 1 0 1 1 0 0 1 0 0 0 0</a:t>
            </a:r>
          </a:p>
        </p:txBody>
      </p:sp>
      <p:sp>
        <p:nvSpPr>
          <p:cNvPr id="5" name="Left Brace 4">
            <a:extLst>
              <a:ext uri="{FF2B5EF4-FFF2-40B4-BE49-F238E27FC236}">
                <a16:creationId xmlns:a16="http://schemas.microsoft.com/office/drawing/2014/main" id="{DF840D21-D029-444B-AB06-ABD0DEB7301F}"/>
              </a:ext>
            </a:extLst>
          </p:cNvPr>
          <p:cNvSpPr/>
          <p:nvPr/>
        </p:nvSpPr>
        <p:spPr>
          <a:xfrm rot="16200000">
            <a:off x="5739359" y="-1460431"/>
            <a:ext cx="266438" cy="6383045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/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00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D6C867B-E1A9-4D9B-83D9-9538ABB3A9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0623" y="1864311"/>
                <a:ext cx="423909" cy="70788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4C56CF3B-74C0-4DEB-B828-6EDABB5AA68F}"/>
              </a:ext>
            </a:extLst>
          </p:cNvPr>
          <p:cNvSpPr txBox="1"/>
          <p:nvPr/>
        </p:nvSpPr>
        <p:spPr>
          <a:xfrm>
            <a:off x="745725" y="982320"/>
            <a:ext cx="1516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Time 4: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/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d>
                        <m:dPr>
                          <m:begChr m:val="{"/>
                          <m:endChr m:val="}"/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→{0,1}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57139E5-23E4-47F1-A779-D0B40E1F28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7473" y="2721114"/>
                <a:ext cx="3939466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/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26B5F51-08F2-4854-84AC-27C526FA2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055" y="4552242"/>
                <a:ext cx="6094520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/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d>
                        <m:dPr>
                          <m:ctrlP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CF4AE7B-F327-4BA4-A3A6-51BB2BE9F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946" y="3636678"/>
                <a:ext cx="6094520" cy="70788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8951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756</Words>
  <Application>Microsoft Office PowerPoint</Application>
  <PresentationFormat>Widescreen</PresentationFormat>
  <Paragraphs>99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</dc:creator>
  <cp:lastModifiedBy>samson</cp:lastModifiedBy>
  <cp:revision>7</cp:revision>
  <dcterms:created xsi:type="dcterms:W3CDTF">2021-08-25T14:06:53Z</dcterms:created>
  <dcterms:modified xsi:type="dcterms:W3CDTF">2021-08-25T15:43:52Z</dcterms:modified>
</cp:coreProperties>
</file>