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0" r:id="rId4"/>
    <p:sldId id="261" r:id="rId5"/>
    <p:sldId id="259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5614-426D-45DB-B755-8133C72C7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C3D3A-071B-4EFD-9775-AC50CE2B5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6913-D39B-4FB3-8ABD-B4F9EAD9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450E-CF5D-4409-96C7-99719EE8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7E82-CC12-43F8-8837-1CEA4918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9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38EB-1A4C-46E4-9F1B-9779D142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FB443-EE96-4F6B-9FAE-F2ACC65F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DBB8A-3F12-4673-AA10-4426F1F6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DC5D-549F-400E-8BB0-61262605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CD36C-5193-4A57-94D6-5913F9DB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3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3F35E-BD97-468B-A64E-93D41D08B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33074-3E72-4590-952C-224F5CDC0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19CE2-6C90-4CFC-AB71-6C3C8B86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FF29-652E-4FC2-9B28-96FA0F8C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19252-92A6-469D-BE02-11D36B71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4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0867-33B1-4EF7-843D-60857274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A1C3D-69AE-4132-9C2B-2C6FF868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824E-C5F7-445C-8C69-B0E2FCB3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3DB62-6439-467D-BD89-29A890CE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B4C5B-1A15-4FB3-9C67-14BEBD25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5502-BCFD-4A74-A845-A2D8C20B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4342A-D96C-497E-ABFF-400AD22C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F38F-DF71-43F2-A958-B1F002CC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5AFC7-4BB9-49D4-AD7F-F975AF91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2B9F-603C-4A98-BED6-9AE0B28C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4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6ACF-1011-4006-A548-AAE3DB47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878A-643F-4801-9F9D-060297961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304FB-AAE6-477F-BA21-AF026A199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3CC3-DE45-4155-8D0C-D6019EEE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ACA4E-240C-4E9D-8957-D4A0573D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44656-29C0-482F-A122-714F2838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5FAF-B6F2-410C-8676-1D4E7E5E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88751-ED77-4125-BA2B-5CA48BDE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DE592-35EF-497E-AA92-E34EE09AD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465A5-D85A-4C12-B598-3F4E56ACC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AE7E6-A8A9-4537-B35B-DFF72EFB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18E00-701F-46B6-9269-A83DC8D2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A531A-A6AD-4249-AC60-ECC724C7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3158A-41A9-46F7-81CA-8C5B8FD7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3B46-293C-49AA-966E-42B23B81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DFCAD-94FE-4AB4-9A87-B6401056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E3DBD-A53A-43F4-B8A5-708C1C9D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E204A-7007-4C11-BE5C-2EBEE522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2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B60AE-415F-4498-BAA1-A455C07D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11A01-B1CA-40A8-8AB3-5C408A44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0B97C-6971-4E84-A5E1-B9209E91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642D-AE42-4B0B-AF82-31870D55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7006-1275-4E40-B96F-77A57BC5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FE72A-1FAD-454B-A551-EFDE18350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56F57-D512-48DC-83DE-110857DA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B1A5E-0AF3-41DC-8C48-8AECF1DA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9C2DE-6516-49CA-A1FC-AB70A547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2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19B4E-0743-4185-B112-6F60A49DC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C8F0F-AF5F-4989-BAEF-9321ED3A2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C8942-A121-4C77-8534-A5BD4EB0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7780F-92B2-4CAC-B0E3-2645EF93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62EF5-DF74-4E0B-AAF1-E289AEA0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5CE30-BE0C-4D6D-AE17-314905BF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56542-0085-493D-B806-CB1E4DC9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9F428-FAF2-42B9-AA02-7F4CFB75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FBB6-1C18-476B-A033-D933C1016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19B26-3A9D-4359-BD5F-CF1110B2A66D}" type="datetimeFigureOut">
              <a:rPr lang="en-US" smtClean="0"/>
              <a:t>6/13/2018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17C7-2B03-4071-8D55-9CD2ECED5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40BA-280C-4A87-BD95-EAFB38C3A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05EC4-5A2E-48CC-9F6A-C727E746D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5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Nearly Optimal Distinct Elements and Heavy Hitters on Sliding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60653"/>
            <a:ext cx="9144000" cy="2225351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V</a:t>
            </a:r>
            <a:r>
              <a:rPr lang="en-US" dirty="0"/>
              <a:t>LADIMIR </a:t>
            </a:r>
            <a:r>
              <a:rPr lang="en-US" sz="3400" dirty="0"/>
              <a:t>B</a:t>
            </a:r>
            <a:r>
              <a:rPr lang="en-US" dirty="0"/>
              <a:t>RAVERMAN</a:t>
            </a:r>
          </a:p>
          <a:p>
            <a:r>
              <a:rPr lang="en-US" sz="3400" dirty="0"/>
              <a:t>E</a:t>
            </a:r>
            <a:r>
              <a:rPr lang="en-US" dirty="0"/>
              <a:t>LENA </a:t>
            </a:r>
            <a:r>
              <a:rPr lang="en-US" sz="3400" dirty="0"/>
              <a:t>G</a:t>
            </a:r>
            <a:r>
              <a:rPr lang="en-US" dirty="0"/>
              <a:t>RIGORESCU</a:t>
            </a:r>
          </a:p>
          <a:p>
            <a:r>
              <a:rPr lang="en-US" sz="3400" dirty="0"/>
              <a:t>H</a:t>
            </a:r>
            <a:r>
              <a:rPr lang="en-US" dirty="0"/>
              <a:t>ARRY </a:t>
            </a:r>
            <a:r>
              <a:rPr lang="en-US" sz="3400" dirty="0"/>
              <a:t>L</a:t>
            </a:r>
            <a:r>
              <a:rPr lang="en-US" dirty="0"/>
              <a:t>ANG</a:t>
            </a:r>
          </a:p>
          <a:p>
            <a:r>
              <a:rPr lang="en-US" sz="3400" dirty="0"/>
              <a:t>D</a:t>
            </a:r>
            <a:r>
              <a:rPr lang="en-US" dirty="0"/>
              <a:t>AVID </a:t>
            </a:r>
            <a:r>
              <a:rPr lang="en-US" sz="3400" dirty="0"/>
              <a:t>P</a:t>
            </a:r>
            <a:r>
              <a:rPr lang="en-US" dirty="0"/>
              <a:t>. </a:t>
            </a:r>
            <a:r>
              <a:rPr lang="en-US" sz="3400" dirty="0"/>
              <a:t>W</a:t>
            </a:r>
            <a:r>
              <a:rPr lang="en-US" dirty="0"/>
              <a:t>OODRUFF</a:t>
            </a:r>
          </a:p>
          <a:p>
            <a:r>
              <a:rPr lang="en-US" sz="3400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AMSON </a:t>
            </a:r>
            <a:r>
              <a:rPr lang="en-US" sz="3400" dirty="0">
                <a:solidFill>
                  <a:schemeClr val="accent4">
                    <a:lumMod val="75000"/>
                  </a:schemeClr>
                </a:solidFill>
              </a:rPr>
              <a:t>Z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4635" y="6008914"/>
            <a:ext cx="2297935" cy="722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3135D-878B-4500-B5E5-60CF2B52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57" y="5417032"/>
            <a:ext cx="2695575" cy="1314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A4359-8E21-44B2-B7B1-7D6ED748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5312257"/>
            <a:ext cx="21907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arrives sequentially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/>
                  <a:t>sublinear </a:t>
                </a:r>
                <a:r>
                  <a:rPr lang="en-US" dirty="0"/>
                  <a:t>in the size 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Sliding Window</a:t>
                </a:r>
                <a:r>
                  <a:rPr lang="en-US" dirty="0"/>
                  <a:t>: “Only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most recent updates form the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 Recent interactions, time sensitive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71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many elements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appear </a:t>
                </a:r>
                <a:r>
                  <a:rPr lang="en-US" i="1" dirty="0">
                    <a:solidFill>
                      <a:schemeClr val="tx1"/>
                    </a:solidFill>
                  </a:rPr>
                  <a:t>at least once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Best-known algorithm: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bits of space [KaneNelsonWoodruff10, BravermanOstrovsky07]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C45189-2471-4F5B-A212-354AC7A806F5}"/>
              </a:ext>
            </a:extLst>
          </p:cNvPr>
          <p:cNvSpPr/>
          <p:nvPr/>
        </p:nvSpPr>
        <p:spPr>
          <a:xfrm>
            <a:off x="1268361" y="5075749"/>
            <a:ext cx="9517626" cy="862934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B93040-D081-400D-8781-CA144A870897}"/>
                  </a:ext>
                </a:extLst>
              </p:cNvPr>
              <p:cNvSpPr/>
              <p:nvPr/>
            </p:nvSpPr>
            <p:spPr>
              <a:xfrm>
                <a:off x="1356852" y="5075749"/>
                <a:ext cx="10210843" cy="7371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Our result: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func>
                                      <m:funcPr>
                                        <m:ctrlPr>
                                          <a:rPr lang="en-US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𝜖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func>
                          <m:func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B93040-D081-400D-8781-CA144A870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2" y="5075749"/>
                <a:ext cx="10210843" cy="737189"/>
              </a:xfrm>
              <a:prstGeom prst="rect">
                <a:avLst/>
              </a:prstGeom>
              <a:blipFill>
                <a:blip r:embed="rId4"/>
                <a:stretch>
                  <a:fillRect l="-125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246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Distinct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DE6AF54-0A8E-49D6-9255-41A46B68B9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1426622"/>
                  </p:ext>
                </p:extLst>
              </p:nvPr>
            </p:nvGraphicFramePr>
            <p:xfrm>
              <a:off x="838200" y="1690688"/>
              <a:ext cx="10650794" cy="3221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9657">
                      <a:extLst>
                        <a:ext uri="{9D8B030D-6E8A-4147-A177-3AD203B41FA5}">
                          <a16:colId xmlns:a16="http://schemas.microsoft.com/office/drawing/2014/main" val="4019889786"/>
                        </a:ext>
                      </a:extLst>
                    </a:gridCol>
                    <a:gridCol w="4141137">
                      <a:extLst>
                        <a:ext uri="{9D8B030D-6E8A-4147-A177-3AD203B41FA5}">
                          <a16:colId xmlns:a16="http://schemas.microsoft.com/office/drawing/2014/main" val="1761158149"/>
                        </a:ext>
                      </a:extLst>
                    </a:gridCol>
                  </a:tblGrid>
                  <a:tr h="8724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Upper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Lower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80140"/>
                      </a:ext>
                    </a:extLst>
                  </a:tr>
                  <a:tr h="103796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dirty="0"/>
                            <a:t>[KNW10, BO07]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[AMS99, IW03]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664679"/>
                      </a:ext>
                    </a:extLst>
                  </a:tr>
                  <a:tr h="11921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sz="28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sz="28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sz="28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28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𝜖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func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800" dirty="0"/>
                            <a:t>[Here]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 [Here]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151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BDE6AF54-0A8E-49D6-9255-41A46B68B9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1426622"/>
                  </p:ext>
                </p:extLst>
              </p:nvPr>
            </p:nvGraphicFramePr>
            <p:xfrm>
              <a:off x="838200" y="1690688"/>
              <a:ext cx="10650794" cy="32213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09657">
                      <a:extLst>
                        <a:ext uri="{9D8B030D-6E8A-4147-A177-3AD203B41FA5}">
                          <a16:colId xmlns:a16="http://schemas.microsoft.com/office/drawing/2014/main" val="4019889786"/>
                        </a:ext>
                      </a:extLst>
                    </a:gridCol>
                    <a:gridCol w="4141137">
                      <a:extLst>
                        <a:ext uri="{9D8B030D-6E8A-4147-A177-3AD203B41FA5}">
                          <a16:colId xmlns:a16="http://schemas.microsoft.com/office/drawing/2014/main" val="1761158149"/>
                        </a:ext>
                      </a:extLst>
                    </a:gridCol>
                  </a:tblGrid>
                  <a:tr h="8724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Upper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Lower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80140"/>
                      </a:ext>
                    </a:extLst>
                  </a:tr>
                  <a:tr h="1156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" t="-84737" r="-64045" b="-11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7206" t="-84737" r="-588" b="-11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664679"/>
                      </a:ext>
                    </a:extLst>
                  </a:tr>
                  <a:tr h="119211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" t="-179082" r="-64045" b="-11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7206" t="-179082" r="-588" b="-11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01519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591EDC-CBD9-4351-8B7E-E3C798F6C657}"/>
                  </a:ext>
                </a:extLst>
              </p:cNvPr>
              <p:cNvSpPr/>
              <p:nvPr/>
            </p:nvSpPr>
            <p:spPr>
              <a:xfrm>
                <a:off x="3085748" y="5005698"/>
                <a:ext cx="7009548" cy="87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Optimal up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ϵ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factors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2591EDC-CBD9-4351-8B7E-E3C798F6C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48" y="5005698"/>
                <a:ext cx="7009548" cy="877291"/>
              </a:xfrm>
              <a:prstGeom prst="rect">
                <a:avLst/>
              </a:prstGeom>
              <a:blipFill>
                <a:blip r:embed="rId3"/>
                <a:stretch>
                  <a:fillRect l="-2087" r="-217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06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25CAF4A4-0268-4D76-B4FB-E7428E093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27760" y="77053"/>
            <a:ext cx="137668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314</a:t>
            </a:r>
            <a:r>
              <a:rPr lang="en-US" altLang="en-US" sz="5400" dirty="0">
                <a:latin typeface="Arial Unicode MS"/>
              </a:rPr>
              <a:t>	293	812	758	</a:t>
            </a: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314</a:t>
            </a:r>
            <a:r>
              <a:rPr lang="en-US" altLang="en-US" sz="5400" dirty="0">
                <a:latin typeface="Arial Unicode MS"/>
              </a:rPr>
              <a:t>	211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112	067	183	447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033	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 Unicode MS"/>
              </a:rPr>
              <a:t>314</a:t>
            </a:r>
            <a:r>
              <a:rPr kumimoji="0" lang="en-US" altLang="en-US" sz="5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	905	717	623	576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128	443	00</a:t>
            </a:r>
            <a:r>
              <a:rPr lang="en-US" altLang="en-US" sz="5400" dirty="0">
                <a:latin typeface="Arial Unicode MS"/>
              </a:rPr>
              <a:t>7	889	572	511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dirty="0">
                <a:latin typeface="Arial Unicode MS"/>
              </a:rPr>
              <a:t>223	981	961	011	</a:t>
            </a: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314</a:t>
            </a:r>
            <a:r>
              <a:rPr lang="en-US" altLang="en-US" sz="5400" dirty="0">
                <a:latin typeface="Arial Unicode MS"/>
              </a:rPr>
              <a:t>	414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314</a:t>
            </a:r>
            <a:r>
              <a:rPr lang="en-US" altLang="en-US" sz="5400" dirty="0">
                <a:latin typeface="Arial Unicode MS"/>
              </a:rPr>
              <a:t>	000	668	295	223	366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dirty="0">
                <a:latin typeface="Arial Unicode MS"/>
              </a:rPr>
              <a:t>552	877	256	505	566	</a:t>
            </a: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314</a:t>
            </a:r>
            <a:r>
              <a:rPr lang="en-US" altLang="en-US" sz="5400" dirty="0">
                <a:latin typeface="Arial Unicode MS"/>
              </a:rPr>
              <a:t>	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5400" dirty="0">
                <a:latin typeface="Arial Unicode MS"/>
              </a:rPr>
              <a:t>191	993	</a:t>
            </a: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314</a:t>
            </a:r>
            <a:r>
              <a:rPr lang="en-US" altLang="en-US" sz="5400" dirty="0">
                <a:latin typeface="Arial Unicode MS"/>
              </a:rPr>
              <a:t>	054	007	</a:t>
            </a:r>
            <a:r>
              <a:rPr lang="en-US" altLang="en-US" sz="5400" dirty="0">
                <a:solidFill>
                  <a:srgbClr val="C00000"/>
                </a:solidFill>
                <a:latin typeface="Arial Unicode MS"/>
              </a:rPr>
              <a:t>314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 Unicode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452" y="615674"/>
            <a:ext cx="4022296" cy="1325563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Heavy Hitters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7572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Goal: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2"/>
                <a:stretch>
                  <a:fillRect l="-1071" t="-2241"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9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Heavy-Hitters in the Sliding Window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1D86BF2-16C5-473B-A042-FEEAE120DC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607155"/>
                  </p:ext>
                </p:extLst>
              </p:nvPr>
            </p:nvGraphicFramePr>
            <p:xfrm>
              <a:off x="838200" y="1690688"/>
              <a:ext cx="10422194" cy="26153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56671">
                      <a:extLst>
                        <a:ext uri="{9D8B030D-6E8A-4147-A177-3AD203B41FA5}">
                          <a16:colId xmlns:a16="http://schemas.microsoft.com/office/drawing/2014/main" val="4019889786"/>
                        </a:ext>
                      </a:extLst>
                    </a:gridCol>
                    <a:gridCol w="4365523">
                      <a:extLst>
                        <a:ext uri="{9D8B030D-6E8A-4147-A177-3AD203B41FA5}">
                          <a16:colId xmlns:a16="http://schemas.microsoft.com/office/drawing/2014/main" val="1761158149"/>
                        </a:ext>
                      </a:extLst>
                    </a:gridCol>
                  </a:tblGrid>
                  <a:tr h="735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Upper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Lower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80140"/>
                      </a:ext>
                    </a:extLst>
                  </a:tr>
                  <a:tr h="87499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[BGO14]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[JST11]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9664679"/>
                      </a:ext>
                    </a:extLst>
                  </a:tr>
                  <a:tr h="10049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8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func>
                                                <m:funcPr>
                                                  <m:ctrlPr>
                                                    <a:rPr lang="en-US" sz="2800" b="0" i="1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uncPr>
                                                <m:fNam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2800" b="0" i="0" smtClean="0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log</m:t>
                                                  </m:r>
                                                </m:fName>
                                                <m:e>
                                                  <m:f>
                                                    <m:fPr>
                                                      <m:ctrlPr>
                                                        <a:rPr lang="en-US" sz="28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n-US" sz="2800" b="0" i="1" smtClean="0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n-US" sz="28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𝜖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func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 [Here]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800" dirty="0"/>
                            <a:t>  [Here]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151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1D86BF2-16C5-473B-A042-FEEAE120DC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8607155"/>
                  </p:ext>
                </p:extLst>
              </p:nvPr>
            </p:nvGraphicFramePr>
            <p:xfrm>
              <a:off x="838200" y="1690688"/>
              <a:ext cx="10422194" cy="26153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56671">
                      <a:extLst>
                        <a:ext uri="{9D8B030D-6E8A-4147-A177-3AD203B41FA5}">
                          <a16:colId xmlns:a16="http://schemas.microsoft.com/office/drawing/2014/main" val="4019889786"/>
                        </a:ext>
                      </a:extLst>
                    </a:gridCol>
                    <a:gridCol w="4365523">
                      <a:extLst>
                        <a:ext uri="{9D8B030D-6E8A-4147-A177-3AD203B41FA5}">
                          <a16:colId xmlns:a16="http://schemas.microsoft.com/office/drawing/2014/main" val="1761158149"/>
                        </a:ext>
                      </a:extLst>
                    </a:gridCol>
                  </a:tblGrid>
                  <a:tr h="7354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Upper Bound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Lower Bound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080140"/>
                      </a:ext>
                    </a:extLst>
                  </a:tr>
                  <a:tr h="87499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" t="-96528" r="-72535" b="-115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773" t="-96528" r="-558" b="-115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9664679"/>
                      </a:ext>
                    </a:extLst>
                  </a:tr>
                  <a:tr h="10049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" t="-171515" r="-72535" b="-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8773" t="-171515" r="-558" b="-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01519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529A7C-57F0-4900-AE6E-4EC24E0CD35A}"/>
                  </a:ext>
                </a:extLst>
              </p:cNvPr>
              <p:cNvSpPr/>
              <p:nvPr/>
            </p:nvSpPr>
            <p:spPr>
              <a:xfrm>
                <a:off x="3011104" y="4576489"/>
                <a:ext cx="7009548" cy="877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Optimal up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ϵ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factors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7529A7C-57F0-4900-AE6E-4EC24E0CD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04" y="4576489"/>
                <a:ext cx="7009548" cy="877291"/>
              </a:xfrm>
              <a:prstGeom prst="rect">
                <a:avLst/>
              </a:prstGeom>
              <a:blipFill>
                <a:blip r:embed="rId3"/>
                <a:stretch>
                  <a:fillRect l="-2174" r="-208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8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322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Cambria Math</vt:lpstr>
      <vt:lpstr>Wingdings</vt:lpstr>
      <vt:lpstr>Office Theme</vt:lpstr>
      <vt:lpstr>Nearly Optimal Distinct Elements and Heavy Hitters on Sliding Windows</vt:lpstr>
      <vt:lpstr>Streaming Model</vt:lpstr>
      <vt:lpstr>Distinct Elements (L_0 Norm)</vt:lpstr>
      <vt:lpstr>Distinct Elements</vt:lpstr>
      <vt:lpstr>Heavy Hitters</vt:lpstr>
      <vt:lpstr>Heavy-Hitters</vt:lpstr>
      <vt:lpstr>Heavy-Hitters in the Sliding Window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Nearly Optimal Distinct Elements and Heavy Hitters on Sliding Windows</dc:title>
  <dc:creator>Samson S Zhou</dc:creator>
  <cp:lastModifiedBy>Samson S Zhou</cp:lastModifiedBy>
  <cp:revision>9</cp:revision>
  <dcterms:created xsi:type="dcterms:W3CDTF">2018-06-13T22:44:41Z</dcterms:created>
  <dcterms:modified xsi:type="dcterms:W3CDTF">2018-06-14T04:08:55Z</dcterms:modified>
</cp:coreProperties>
</file>