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92" r:id="rId2"/>
    <p:sldId id="294" r:id="rId3"/>
    <p:sldId id="304" r:id="rId4"/>
    <p:sldId id="305" r:id="rId5"/>
    <p:sldId id="300" r:id="rId6"/>
    <p:sldId id="296" r:id="rId7"/>
    <p:sldId id="295" r:id="rId8"/>
    <p:sldId id="299" r:id="rId9"/>
    <p:sldId id="307" r:id="rId10"/>
    <p:sldId id="301" r:id="rId11"/>
    <p:sldId id="298" r:id="rId12"/>
    <p:sldId id="297" r:id="rId13"/>
    <p:sldId id="302" r:id="rId14"/>
    <p:sldId id="303" r:id="rId15"/>
    <p:sldId id="306" r:id="rId16"/>
    <p:sldId id="309" r:id="rId17"/>
    <p:sldId id="308" r:id="rId18"/>
    <p:sldId id="31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44" autoAdjust="0"/>
    <p:restoredTop sz="85280"/>
  </p:normalViewPr>
  <p:slideViewPr>
    <p:cSldViewPr snapToGrid="0" snapToObjects="1">
      <p:cViewPr varScale="1">
        <p:scale>
          <a:sx n="83" d="100"/>
          <a:sy n="83" d="100"/>
        </p:scale>
        <p:origin x="370" y="72"/>
      </p:cViewPr>
      <p:guideLst/>
    </p:cSldViewPr>
  </p:slideViewPr>
  <p:notesTextViewPr>
    <p:cViewPr>
      <p:scale>
        <a:sx n="90" d="100"/>
        <a:sy n="9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80D0DB-7EE3-E546-A567-9A7228D0873B}" type="datetimeFigureOut">
              <a:rPr lang="en-US" smtClean="0"/>
              <a:t>8/25/2025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FBF867-1797-3847-97CF-0AB054DADB2E}" type="slidenum">
              <a:rPr lang="en-US" smtClean="0"/>
              <a:t>‹#›</a:t>
            </a:fld>
            <a:endParaRPr lang="en-US"/>
          </a:p>
        </p:txBody>
      </p:sp>
    </p:spTree>
    <p:extLst>
      <p:ext uri="{BB962C8B-B14F-4D97-AF65-F5344CB8AC3E}">
        <p14:creationId xmlns:p14="http://schemas.microsoft.com/office/powerpoint/2010/main" val="3628773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BF867-1797-3847-97CF-0AB054DADB2E}" type="slidenum">
              <a:rPr lang="en-US" smtClean="0"/>
              <a:t>2</a:t>
            </a:fld>
            <a:endParaRPr lang="en-US"/>
          </a:p>
        </p:txBody>
      </p:sp>
    </p:spTree>
    <p:extLst>
      <p:ext uri="{BB962C8B-B14F-4D97-AF65-F5344CB8AC3E}">
        <p14:creationId xmlns:p14="http://schemas.microsoft.com/office/powerpoint/2010/main" val="396722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BF867-1797-3847-97CF-0AB054DADB2E}" type="slidenum">
              <a:rPr lang="en-US" smtClean="0"/>
              <a:t>14</a:t>
            </a:fld>
            <a:endParaRPr lang="en-US"/>
          </a:p>
        </p:txBody>
      </p:sp>
    </p:spTree>
    <p:extLst>
      <p:ext uri="{BB962C8B-B14F-4D97-AF65-F5344CB8AC3E}">
        <p14:creationId xmlns:p14="http://schemas.microsoft.com/office/powerpoint/2010/main" val="3783060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BF867-1797-3847-97CF-0AB054DADB2E}" type="slidenum">
              <a:rPr lang="en-US" smtClean="0"/>
              <a:t>15</a:t>
            </a:fld>
            <a:endParaRPr lang="en-US"/>
          </a:p>
        </p:txBody>
      </p:sp>
    </p:spTree>
    <p:extLst>
      <p:ext uri="{BB962C8B-B14F-4D97-AF65-F5344CB8AC3E}">
        <p14:creationId xmlns:p14="http://schemas.microsoft.com/office/powerpoint/2010/main" val="1201019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BF867-1797-3847-97CF-0AB054DADB2E}" type="slidenum">
              <a:rPr lang="en-US" smtClean="0"/>
              <a:t>5</a:t>
            </a:fld>
            <a:endParaRPr lang="en-US"/>
          </a:p>
        </p:txBody>
      </p:sp>
    </p:spTree>
    <p:extLst>
      <p:ext uri="{BB962C8B-B14F-4D97-AF65-F5344CB8AC3E}">
        <p14:creationId xmlns:p14="http://schemas.microsoft.com/office/powerpoint/2010/main" val="1701846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BF867-1797-3847-97CF-0AB054DADB2E}" type="slidenum">
              <a:rPr lang="en-US" smtClean="0"/>
              <a:t>6</a:t>
            </a:fld>
            <a:endParaRPr lang="en-US"/>
          </a:p>
        </p:txBody>
      </p:sp>
    </p:spTree>
    <p:extLst>
      <p:ext uri="{BB962C8B-B14F-4D97-AF65-F5344CB8AC3E}">
        <p14:creationId xmlns:p14="http://schemas.microsoft.com/office/powerpoint/2010/main" val="1636388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BF867-1797-3847-97CF-0AB054DADB2E}" type="slidenum">
              <a:rPr lang="en-US" smtClean="0"/>
              <a:t>7</a:t>
            </a:fld>
            <a:endParaRPr lang="en-US"/>
          </a:p>
        </p:txBody>
      </p:sp>
    </p:spTree>
    <p:extLst>
      <p:ext uri="{BB962C8B-B14F-4D97-AF65-F5344CB8AC3E}">
        <p14:creationId xmlns:p14="http://schemas.microsoft.com/office/powerpoint/2010/main" val="39350325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BF867-1797-3847-97CF-0AB054DADB2E}" type="slidenum">
              <a:rPr lang="en-US" smtClean="0"/>
              <a:t>8</a:t>
            </a:fld>
            <a:endParaRPr lang="en-US"/>
          </a:p>
        </p:txBody>
      </p:sp>
    </p:spTree>
    <p:extLst>
      <p:ext uri="{BB962C8B-B14F-4D97-AF65-F5344CB8AC3E}">
        <p14:creationId xmlns:p14="http://schemas.microsoft.com/office/powerpoint/2010/main" val="3125072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BF867-1797-3847-97CF-0AB054DADB2E}" type="slidenum">
              <a:rPr lang="en-US" smtClean="0"/>
              <a:t>10</a:t>
            </a:fld>
            <a:endParaRPr lang="en-US"/>
          </a:p>
        </p:txBody>
      </p:sp>
    </p:spTree>
    <p:extLst>
      <p:ext uri="{BB962C8B-B14F-4D97-AF65-F5344CB8AC3E}">
        <p14:creationId xmlns:p14="http://schemas.microsoft.com/office/powerpoint/2010/main" val="3729092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BF867-1797-3847-97CF-0AB054DADB2E}" type="slidenum">
              <a:rPr lang="en-US" smtClean="0"/>
              <a:t>11</a:t>
            </a:fld>
            <a:endParaRPr lang="en-US"/>
          </a:p>
        </p:txBody>
      </p:sp>
    </p:spTree>
    <p:extLst>
      <p:ext uri="{BB962C8B-B14F-4D97-AF65-F5344CB8AC3E}">
        <p14:creationId xmlns:p14="http://schemas.microsoft.com/office/powerpoint/2010/main" val="2629391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BF867-1797-3847-97CF-0AB054DADB2E}" type="slidenum">
              <a:rPr lang="en-US" smtClean="0"/>
              <a:t>12</a:t>
            </a:fld>
            <a:endParaRPr lang="en-US"/>
          </a:p>
        </p:txBody>
      </p:sp>
    </p:spTree>
    <p:extLst>
      <p:ext uri="{BB962C8B-B14F-4D97-AF65-F5344CB8AC3E}">
        <p14:creationId xmlns:p14="http://schemas.microsoft.com/office/powerpoint/2010/main" val="9825049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FBF867-1797-3847-97CF-0AB054DADB2E}" type="slidenum">
              <a:rPr lang="en-US" smtClean="0"/>
              <a:t>13</a:t>
            </a:fld>
            <a:endParaRPr lang="en-US"/>
          </a:p>
        </p:txBody>
      </p:sp>
    </p:spTree>
    <p:extLst>
      <p:ext uri="{BB962C8B-B14F-4D97-AF65-F5344CB8AC3E}">
        <p14:creationId xmlns:p14="http://schemas.microsoft.com/office/powerpoint/2010/main" val="3526387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672A-ECC3-3B49-B476-3E1C97B4F9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225403-2319-D74C-AFDA-37958D1091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111992-1ACE-5E44-8ABF-C96D4E268945}"/>
              </a:ext>
            </a:extLst>
          </p:cNvPr>
          <p:cNvSpPr>
            <a:spLocks noGrp="1"/>
          </p:cNvSpPr>
          <p:nvPr>
            <p:ph type="dt" sz="half" idx="10"/>
          </p:nvPr>
        </p:nvSpPr>
        <p:spPr/>
        <p:txBody>
          <a:bodyPr/>
          <a:lstStyle/>
          <a:p>
            <a:fld id="{A9094A46-96F3-6F47-B6EB-BCF172D98B1D}" type="datetimeFigureOut">
              <a:rPr lang="en-US" smtClean="0"/>
              <a:t>8/25/2025</a:t>
            </a:fld>
            <a:endParaRPr lang="en-US"/>
          </a:p>
        </p:txBody>
      </p:sp>
      <p:sp>
        <p:nvSpPr>
          <p:cNvPr id="5" name="Footer Placeholder 4">
            <a:extLst>
              <a:ext uri="{FF2B5EF4-FFF2-40B4-BE49-F238E27FC236}">
                <a16:creationId xmlns:a16="http://schemas.microsoft.com/office/drawing/2014/main" id="{6E94037C-3115-E94F-9E73-645602A9F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00EFAB-43E7-3E4D-895F-583CEB3E8529}"/>
              </a:ext>
            </a:extLst>
          </p:cNvPr>
          <p:cNvSpPr>
            <a:spLocks noGrp="1"/>
          </p:cNvSpPr>
          <p:nvPr>
            <p:ph type="sldNum" sz="quarter" idx="12"/>
          </p:nvPr>
        </p:nvSpPr>
        <p:spPr/>
        <p:txBody>
          <a:bodyPr/>
          <a:lstStyle/>
          <a:p>
            <a:fld id="{5799C91E-7A80-8540-BCC7-7E9E4E6E1DAF}" type="slidenum">
              <a:rPr lang="en-US" smtClean="0"/>
              <a:t>‹#›</a:t>
            </a:fld>
            <a:endParaRPr lang="en-US"/>
          </a:p>
        </p:txBody>
      </p:sp>
    </p:spTree>
    <p:extLst>
      <p:ext uri="{BB962C8B-B14F-4D97-AF65-F5344CB8AC3E}">
        <p14:creationId xmlns:p14="http://schemas.microsoft.com/office/powerpoint/2010/main" val="1471957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30B1C-AC4E-FE45-88AB-08CC33076F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DB736C-4D79-9946-9677-1537369847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AB6B8A-E1D3-9F40-AC32-DD88A0DEE40C}"/>
              </a:ext>
            </a:extLst>
          </p:cNvPr>
          <p:cNvSpPr>
            <a:spLocks noGrp="1"/>
          </p:cNvSpPr>
          <p:nvPr>
            <p:ph type="dt" sz="half" idx="10"/>
          </p:nvPr>
        </p:nvSpPr>
        <p:spPr/>
        <p:txBody>
          <a:bodyPr/>
          <a:lstStyle/>
          <a:p>
            <a:fld id="{A9094A46-96F3-6F47-B6EB-BCF172D98B1D}" type="datetimeFigureOut">
              <a:rPr lang="en-US" smtClean="0"/>
              <a:t>8/25/2025</a:t>
            </a:fld>
            <a:endParaRPr lang="en-US"/>
          </a:p>
        </p:txBody>
      </p:sp>
      <p:sp>
        <p:nvSpPr>
          <p:cNvPr id="5" name="Footer Placeholder 4">
            <a:extLst>
              <a:ext uri="{FF2B5EF4-FFF2-40B4-BE49-F238E27FC236}">
                <a16:creationId xmlns:a16="http://schemas.microsoft.com/office/drawing/2014/main" id="{A0E07B7F-6C19-5D4F-87C5-199F3E1F1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73AA2B-1456-614C-AEA4-E061373F8263}"/>
              </a:ext>
            </a:extLst>
          </p:cNvPr>
          <p:cNvSpPr>
            <a:spLocks noGrp="1"/>
          </p:cNvSpPr>
          <p:nvPr>
            <p:ph type="sldNum" sz="quarter" idx="12"/>
          </p:nvPr>
        </p:nvSpPr>
        <p:spPr/>
        <p:txBody>
          <a:bodyPr/>
          <a:lstStyle/>
          <a:p>
            <a:fld id="{5799C91E-7A80-8540-BCC7-7E9E4E6E1DAF}" type="slidenum">
              <a:rPr lang="en-US" smtClean="0"/>
              <a:t>‹#›</a:t>
            </a:fld>
            <a:endParaRPr lang="en-US"/>
          </a:p>
        </p:txBody>
      </p:sp>
    </p:spTree>
    <p:extLst>
      <p:ext uri="{BB962C8B-B14F-4D97-AF65-F5344CB8AC3E}">
        <p14:creationId xmlns:p14="http://schemas.microsoft.com/office/powerpoint/2010/main" val="2482295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645C98-C494-6440-B460-EF15C73FEB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DF7B01-954F-5949-B058-60BF477CA2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91A6A7-61D4-2A4D-BC68-223286CC3FC4}"/>
              </a:ext>
            </a:extLst>
          </p:cNvPr>
          <p:cNvSpPr>
            <a:spLocks noGrp="1"/>
          </p:cNvSpPr>
          <p:nvPr>
            <p:ph type="dt" sz="half" idx="10"/>
          </p:nvPr>
        </p:nvSpPr>
        <p:spPr/>
        <p:txBody>
          <a:bodyPr/>
          <a:lstStyle/>
          <a:p>
            <a:fld id="{A9094A46-96F3-6F47-B6EB-BCF172D98B1D}" type="datetimeFigureOut">
              <a:rPr lang="en-US" smtClean="0"/>
              <a:t>8/25/2025</a:t>
            </a:fld>
            <a:endParaRPr lang="en-US"/>
          </a:p>
        </p:txBody>
      </p:sp>
      <p:sp>
        <p:nvSpPr>
          <p:cNvPr id="5" name="Footer Placeholder 4">
            <a:extLst>
              <a:ext uri="{FF2B5EF4-FFF2-40B4-BE49-F238E27FC236}">
                <a16:creationId xmlns:a16="http://schemas.microsoft.com/office/drawing/2014/main" id="{ED17FB89-0AF4-AF4B-A7DA-555CBA7DD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E85DEA-7F22-7F4F-8CF1-BBE54FAE0723}"/>
              </a:ext>
            </a:extLst>
          </p:cNvPr>
          <p:cNvSpPr>
            <a:spLocks noGrp="1"/>
          </p:cNvSpPr>
          <p:nvPr>
            <p:ph type="sldNum" sz="quarter" idx="12"/>
          </p:nvPr>
        </p:nvSpPr>
        <p:spPr/>
        <p:txBody>
          <a:bodyPr/>
          <a:lstStyle/>
          <a:p>
            <a:fld id="{5799C91E-7A80-8540-BCC7-7E9E4E6E1DAF}" type="slidenum">
              <a:rPr lang="en-US" smtClean="0"/>
              <a:t>‹#›</a:t>
            </a:fld>
            <a:endParaRPr lang="en-US"/>
          </a:p>
        </p:txBody>
      </p:sp>
    </p:spTree>
    <p:extLst>
      <p:ext uri="{BB962C8B-B14F-4D97-AF65-F5344CB8AC3E}">
        <p14:creationId xmlns:p14="http://schemas.microsoft.com/office/powerpoint/2010/main" val="370198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6DFFE-9846-D14F-BCF6-D229EEB81A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165870-3464-D645-8BE0-40EAC2F482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924B38-CB1D-2046-9BCA-CB488AA9D80C}"/>
              </a:ext>
            </a:extLst>
          </p:cNvPr>
          <p:cNvSpPr>
            <a:spLocks noGrp="1"/>
          </p:cNvSpPr>
          <p:nvPr>
            <p:ph type="dt" sz="half" idx="10"/>
          </p:nvPr>
        </p:nvSpPr>
        <p:spPr/>
        <p:txBody>
          <a:bodyPr/>
          <a:lstStyle/>
          <a:p>
            <a:fld id="{A9094A46-96F3-6F47-B6EB-BCF172D98B1D}" type="datetimeFigureOut">
              <a:rPr lang="en-US" smtClean="0"/>
              <a:t>8/25/2025</a:t>
            </a:fld>
            <a:endParaRPr lang="en-US"/>
          </a:p>
        </p:txBody>
      </p:sp>
      <p:sp>
        <p:nvSpPr>
          <p:cNvPr id="5" name="Footer Placeholder 4">
            <a:extLst>
              <a:ext uri="{FF2B5EF4-FFF2-40B4-BE49-F238E27FC236}">
                <a16:creationId xmlns:a16="http://schemas.microsoft.com/office/drawing/2014/main" id="{16B5EB97-6666-5A41-95B2-8465D9E9D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A432F-E3A2-BD4A-B3BA-9B3AC7E329D9}"/>
              </a:ext>
            </a:extLst>
          </p:cNvPr>
          <p:cNvSpPr>
            <a:spLocks noGrp="1"/>
          </p:cNvSpPr>
          <p:nvPr>
            <p:ph type="sldNum" sz="quarter" idx="12"/>
          </p:nvPr>
        </p:nvSpPr>
        <p:spPr/>
        <p:txBody>
          <a:bodyPr/>
          <a:lstStyle/>
          <a:p>
            <a:fld id="{5799C91E-7A80-8540-BCC7-7E9E4E6E1DAF}" type="slidenum">
              <a:rPr lang="en-US" smtClean="0"/>
              <a:t>‹#›</a:t>
            </a:fld>
            <a:endParaRPr lang="en-US"/>
          </a:p>
        </p:txBody>
      </p:sp>
    </p:spTree>
    <p:extLst>
      <p:ext uri="{BB962C8B-B14F-4D97-AF65-F5344CB8AC3E}">
        <p14:creationId xmlns:p14="http://schemas.microsoft.com/office/powerpoint/2010/main" val="2919184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F366A-7962-5144-A1E5-4ED5887618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C587DBE-CBDC-A44F-AC1F-8BB119D94F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B214B3-5740-6F4E-99C1-F56FEAC543A7}"/>
              </a:ext>
            </a:extLst>
          </p:cNvPr>
          <p:cNvSpPr>
            <a:spLocks noGrp="1"/>
          </p:cNvSpPr>
          <p:nvPr>
            <p:ph type="dt" sz="half" idx="10"/>
          </p:nvPr>
        </p:nvSpPr>
        <p:spPr/>
        <p:txBody>
          <a:bodyPr/>
          <a:lstStyle/>
          <a:p>
            <a:fld id="{A9094A46-96F3-6F47-B6EB-BCF172D98B1D}" type="datetimeFigureOut">
              <a:rPr lang="en-US" smtClean="0"/>
              <a:t>8/25/2025</a:t>
            </a:fld>
            <a:endParaRPr lang="en-US"/>
          </a:p>
        </p:txBody>
      </p:sp>
      <p:sp>
        <p:nvSpPr>
          <p:cNvPr id="5" name="Footer Placeholder 4">
            <a:extLst>
              <a:ext uri="{FF2B5EF4-FFF2-40B4-BE49-F238E27FC236}">
                <a16:creationId xmlns:a16="http://schemas.microsoft.com/office/drawing/2014/main" id="{B09ACE13-FB68-4544-919C-52A94EB1B1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129C06-75A0-C641-8DF1-B552957071EC}"/>
              </a:ext>
            </a:extLst>
          </p:cNvPr>
          <p:cNvSpPr>
            <a:spLocks noGrp="1"/>
          </p:cNvSpPr>
          <p:nvPr>
            <p:ph type="sldNum" sz="quarter" idx="12"/>
          </p:nvPr>
        </p:nvSpPr>
        <p:spPr/>
        <p:txBody>
          <a:bodyPr/>
          <a:lstStyle/>
          <a:p>
            <a:fld id="{5799C91E-7A80-8540-BCC7-7E9E4E6E1DAF}" type="slidenum">
              <a:rPr lang="en-US" smtClean="0"/>
              <a:t>‹#›</a:t>
            </a:fld>
            <a:endParaRPr lang="en-US"/>
          </a:p>
        </p:txBody>
      </p:sp>
    </p:spTree>
    <p:extLst>
      <p:ext uri="{BB962C8B-B14F-4D97-AF65-F5344CB8AC3E}">
        <p14:creationId xmlns:p14="http://schemas.microsoft.com/office/powerpoint/2010/main" val="2750281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94E8-B58C-CA48-92B5-AD162E3195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79C18E-D46D-C541-A786-8B7B0A150B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B0CF14-1FDC-CB4E-8DC0-9263C8F9F5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358665-5E3C-8444-9250-3588B02F755F}"/>
              </a:ext>
            </a:extLst>
          </p:cNvPr>
          <p:cNvSpPr>
            <a:spLocks noGrp="1"/>
          </p:cNvSpPr>
          <p:nvPr>
            <p:ph type="dt" sz="half" idx="10"/>
          </p:nvPr>
        </p:nvSpPr>
        <p:spPr/>
        <p:txBody>
          <a:bodyPr/>
          <a:lstStyle/>
          <a:p>
            <a:fld id="{A9094A46-96F3-6F47-B6EB-BCF172D98B1D}" type="datetimeFigureOut">
              <a:rPr lang="en-US" smtClean="0"/>
              <a:t>8/25/2025</a:t>
            </a:fld>
            <a:endParaRPr lang="en-US"/>
          </a:p>
        </p:txBody>
      </p:sp>
      <p:sp>
        <p:nvSpPr>
          <p:cNvPr id="6" name="Footer Placeholder 5">
            <a:extLst>
              <a:ext uri="{FF2B5EF4-FFF2-40B4-BE49-F238E27FC236}">
                <a16:creationId xmlns:a16="http://schemas.microsoft.com/office/drawing/2014/main" id="{75910EC2-32F6-4F42-818E-0F767A5BF2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24AB17-AB17-4D48-AB2C-45F58C6063E9}"/>
              </a:ext>
            </a:extLst>
          </p:cNvPr>
          <p:cNvSpPr>
            <a:spLocks noGrp="1"/>
          </p:cNvSpPr>
          <p:nvPr>
            <p:ph type="sldNum" sz="quarter" idx="12"/>
          </p:nvPr>
        </p:nvSpPr>
        <p:spPr/>
        <p:txBody>
          <a:bodyPr/>
          <a:lstStyle/>
          <a:p>
            <a:fld id="{5799C91E-7A80-8540-BCC7-7E9E4E6E1DAF}" type="slidenum">
              <a:rPr lang="en-US" smtClean="0"/>
              <a:t>‹#›</a:t>
            </a:fld>
            <a:endParaRPr lang="en-US"/>
          </a:p>
        </p:txBody>
      </p:sp>
    </p:spTree>
    <p:extLst>
      <p:ext uri="{BB962C8B-B14F-4D97-AF65-F5344CB8AC3E}">
        <p14:creationId xmlns:p14="http://schemas.microsoft.com/office/powerpoint/2010/main" val="1576451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BC218-34C1-F147-A4B2-8E49126CFA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ADAE2F-BE8F-E64D-BE1D-F4817D187D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5208D9A-1FA7-6341-8E52-9023E57184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011FCF-E9E2-4444-8000-D037E8E07E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45B4EC-0603-F446-8513-1F29217E42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1EF3B1-1B71-7741-9082-D3C4E49B4DEA}"/>
              </a:ext>
            </a:extLst>
          </p:cNvPr>
          <p:cNvSpPr>
            <a:spLocks noGrp="1"/>
          </p:cNvSpPr>
          <p:nvPr>
            <p:ph type="dt" sz="half" idx="10"/>
          </p:nvPr>
        </p:nvSpPr>
        <p:spPr/>
        <p:txBody>
          <a:bodyPr/>
          <a:lstStyle/>
          <a:p>
            <a:fld id="{A9094A46-96F3-6F47-B6EB-BCF172D98B1D}" type="datetimeFigureOut">
              <a:rPr lang="en-US" smtClean="0"/>
              <a:t>8/25/2025</a:t>
            </a:fld>
            <a:endParaRPr lang="en-US"/>
          </a:p>
        </p:txBody>
      </p:sp>
      <p:sp>
        <p:nvSpPr>
          <p:cNvPr id="8" name="Footer Placeholder 7">
            <a:extLst>
              <a:ext uri="{FF2B5EF4-FFF2-40B4-BE49-F238E27FC236}">
                <a16:creationId xmlns:a16="http://schemas.microsoft.com/office/drawing/2014/main" id="{4A61013D-62FC-F343-A641-EFC2EDA026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DACF9D4-05C2-9B4F-B48F-9DE32C81B853}"/>
              </a:ext>
            </a:extLst>
          </p:cNvPr>
          <p:cNvSpPr>
            <a:spLocks noGrp="1"/>
          </p:cNvSpPr>
          <p:nvPr>
            <p:ph type="sldNum" sz="quarter" idx="12"/>
          </p:nvPr>
        </p:nvSpPr>
        <p:spPr/>
        <p:txBody>
          <a:bodyPr/>
          <a:lstStyle/>
          <a:p>
            <a:fld id="{5799C91E-7A80-8540-BCC7-7E9E4E6E1DAF}" type="slidenum">
              <a:rPr lang="en-US" smtClean="0"/>
              <a:t>‹#›</a:t>
            </a:fld>
            <a:endParaRPr lang="en-US"/>
          </a:p>
        </p:txBody>
      </p:sp>
    </p:spTree>
    <p:extLst>
      <p:ext uri="{BB962C8B-B14F-4D97-AF65-F5344CB8AC3E}">
        <p14:creationId xmlns:p14="http://schemas.microsoft.com/office/powerpoint/2010/main" val="4244003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45956-A8C1-1F4E-8AE4-1C3E740DF8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337A4D-4DE1-9C4D-9EE4-C3B68EBF456B}"/>
              </a:ext>
            </a:extLst>
          </p:cNvPr>
          <p:cNvSpPr>
            <a:spLocks noGrp="1"/>
          </p:cNvSpPr>
          <p:nvPr>
            <p:ph type="dt" sz="half" idx="10"/>
          </p:nvPr>
        </p:nvSpPr>
        <p:spPr/>
        <p:txBody>
          <a:bodyPr/>
          <a:lstStyle/>
          <a:p>
            <a:fld id="{A9094A46-96F3-6F47-B6EB-BCF172D98B1D}" type="datetimeFigureOut">
              <a:rPr lang="en-US" smtClean="0"/>
              <a:t>8/25/2025</a:t>
            </a:fld>
            <a:endParaRPr lang="en-US"/>
          </a:p>
        </p:txBody>
      </p:sp>
      <p:sp>
        <p:nvSpPr>
          <p:cNvPr id="4" name="Footer Placeholder 3">
            <a:extLst>
              <a:ext uri="{FF2B5EF4-FFF2-40B4-BE49-F238E27FC236}">
                <a16:creationId xmlns:a16="http://schemas.microsoft.com/office/drawing/2014/main" id="{787F61F0-4A5B-1F4A-9677-744BC01EB4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663F1DA-CDFF-F643-BD58-3B1724398386}"/>
              </a:ext>
            </a:extLst>
          </p:cNvPr>
          <p:cNvSpPr>
            <a:spLocks noGrp="1"/>
          </p:cNvSpPr>
          <p:nvPr>
            <p:ph type="sldNum" sz="quarter" idx="12"/>
          </p:nvPr>
        </p:nvSpPr>
        <p:spPr/>
        <p:txBody>
          <a:bodyPr/>
          <a:lstStyle/>
          <a:p>
            <a:fld id="{5799C91E-7A80-8540-BCC7-7E9E4E6E1DAF}" type="slidenum">
              <a:rPr lang="en-US" smtClean="0"/>
              <a:t>‹#›</a:t>
            </a:fld>
            <a:endParaRPr lang="en-US"/>
          </a:p>
        </p:txBody>
      </p:sp>
    </p:spTree>
    <p:extLst>
      <p:ext uri="{BB962C8B-B14F-4D97-AF65-F5344CB8AC3E}">
        <p14:creationId xmlns:p14="http://schemas.microsoft.com/office/powerpoint/2010/main" val="3907395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C6028A-3198-8546-B508-C14BA3E3B2BB}"/>
              </a:ext>
            </a:extLst>
          </p:cNvPr>
          <p:cNvSpPr>
            <a:spLocks noGrp="1"/>
          </p:cNvSpPr>
          <p:nvPr>
            <p:ph type="dt" sz="half" idx="10"/>
          </p:nvPr>
        </p:nvSpPr>
        <p:spPr/>
        <p:txBody>
          <a:bodyPr/>
          <a:lstStyle/>
          <a:p>
            <a:fld id="{A9094A46-96F3-6F47-B6EB-BCF172D98B1D}" type="datetimeFigureOut">
              <a:rPr lang="en-US" smtClean="0"/>
              <a:t>8/25/2025</a:t>
            </a:fld>
            <a:endParaRPr lang="en-US"/>
          </a:p>
        </p:txBody>
      </p:sp>
      <p:sp>
        <p:nvSpPr>
          <p:cNvPr id="3" name="Footer Placeholder 2">
            <a:extLst>
              <a:ext uri="{FF2B5EF4-FFF2-40B4-BE49-F238E27FC236}">
                <a16:creationId xmlns:a16="http://schemas.microsoft.com/office/drawing/2014/main" id="{91EE4B08-BA13-2045-B43B-3213EC7A16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5F50B5-B63C-6D42-9E02-1E2EEB7F5D68}"/>
              </a:ext>
            </a:extLst>
          </p:cNvPr>
          <p:cNvSpPr>
            <a:spLocks noGrp="1"/>
          </p:cNvSpPr>
          <p:nvPr>
            <p:ph type="sldNum" sz="quarter" idx="12"/>
          </p:nvPr>
        </p:nvSpPr>
        <p:spPr/>
        <p:txBody>
          <a:bodyPr/>
          <a:lstStyle/>
          <a:p>
            <a:fld id="{5799C91E-7A80-8540-BCC7-7E9E4E6E1DAF}" type="slidenum">
              <a:rPr lang="en-US" smtClean="0"/>
              <a:t>‹#›</a:t>
            </a:fld>
            <a:endParaRPr lang="en-US"/>
          </a:p>
        </p:txBody>
      </p:sp>
    </p:spTree>
    <p:extLst>
      <p:ext uri="{BB962C8B-B14F-4D97-AF65-F5344CB8AC3E}">
        <p14:creationId xmlns:p14="http://schemas.microsoft.com/office/powerpoint/2010/main" val="562462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34F4-01DD-8F4F-8044-C9ED5C5917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1477D88-DBBE-F842-8CF9-1AEA318F89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59C68C-A4A9-2940-A22D-3397E1822B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3879F2-792B-5E49-989D-5B4C870268E8}"/>
              </a:ext>
            </a:extLst>
          </p:cNvPr>
          <p:cNvSpPr>
            <a:spLocks noGrp="1"/>
          </p:cNvSpPr>
          <p:nvPr>
            <p:ph type="dt" sz="half" idx="10"/>
          </p:nvPr>
        </p:nvSpPr>
        <p:spPr/>
        <p:txBody>
          <a:bodyPr/>
          <a:lstStyle/>
          <a:p>
            <a:fld id="{A9094A46-96F3-6F47-B6EB-BCF172D98B1D}" type="datetimeFigureOut">
              <a:rPr lang="en-US" smtClean="0"/>
              <a:t>8/25/2025</a:t>
            </a:fld>
            <a:endParaRPr lang="en-US"/>
          </a:p>
        </p:txBody>
      </p:sp>
      <p:sp>
        <p:nvSpPr>
          <p:cNvPr id="6" name="Footer Placeholder 5">
            <a:extLst>
              <a:ext uri="{FF2B5EF4-FFF2-40B4-BE49-F238E27FC236}">
                <a16:creationId xmlns:a16="http://schemas.microsoft.com/office/drawing/2014/main" id="{A6EA836A-CF8D-FA4B-9BD2-88459C3FE3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DFE1B5-422D-7A45-BA74-6810AB516D6A}"/>
              </a:ext>
            </a:extLst>
          </p:cNvPr>
          <p:cNvSpPr>
            <a:spLocks noGrp="1"/>
          </p:cNvSpPr>
          <p:nvPr>
            <p:ph type="sldNum" sz="quarter" idx="12"/>
          </p:nvPr>
        </p:nvSpPr>
        <p:spPr/>
        <p:txBody>
          <a:bodyPr/>
          <a:lstStyle/>
          <a:p>
            <a:fld id="{5799C91E-7A80-8540-BCC7-7E9E4E6E1DAF}" type="slidenum">
              <a:rPr lang="en-US" smtClean="0"/>
              <a:t>‹#›</a:t>
            </a:fld>
            <a:endParaRPr lang="en-US"/>
          </a:p>
        </p:txBody>
      </p:sp>
    </p:spTree>
    <p:extLst>
      <p:ext uri="{BB962C8B-B14F-4D97-AF65-F5344CB8AC3E}">
        <p14:creationId xmlns:p14="http://schemas.microsoft.com/office/powerpoint/2010/main" val="4034252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424C-75DA-D548-91EF-CC2AA4F09D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CB6EE8-2B9F-9A4A-AB3B-2A98D2B4004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E25CC7-7FD9-B141-B1D8-AAFAE62103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F32A57-3AA9-464B-8968-0557EBBCA33B}"/>
              </a:ext>
            </a:extLst>
          </p:cNvPr>
          <p:cNvSpPr>
            <a:spLocks noGrp="1"/>
          </p:cNvSpPr>
          <p:nvPr>
            <p:ph type="dt" sz="half" idx="10"/>
          </p:nvPr>
        </p:nvSpPr>
        <p:spPr/>
        <p:txBody>
          <a:bodyPr/>
          <a:lstStyle/>
          <a:p>
            <a:fld id="{A9094A46-96F3-6F47-B6EB-BCF172D98B1D}" type="datetimeFigureOut">
              <a:rPr lang="en-US" smtClean="0"/>
              <a:t>8/25/2025</a:t>
            </a:fld>
            <a:endParaRPr lang="en-US"/>
          </a:p>
        </p:txBody>
      </p:sp>
      <p:sp>
        <p:nvSpPr>
          <p:cNvPr id="6" name="Footer Placeholder 5">
            <a:extLst>
              <a:ext uri="{FF2B5EF4-FFF2-40B4-BE49-F238E27FC236}">
                <a16:creationId xmlns:a16="http://schemas.microsoft.com/office/drawing/2014/main" id="{694B9718-FD91-4E48-9C87-7E99BA3FE1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B9DE69-E720-A040-AA1E-9CD9C07E223D}"/>
              </a:ext>
            </a:extLst>
          </p:cNvPr>
          <p:cNvSpPr>
            <a:spLocks noGrp="1"/>
          </p:cNvSpPr>
          <p:nvPr>
            <p:ph type="sldNum" sz="quarter" idx="12"/>
          </p:nvPr>
        </p:nvSpPr>
        <p:spPr/>
        <p:txBody>
          <a:bodyPr/>
          <a:lstStyle/>
          <a:p>
            <a:fld id="{5799C91E-7A80-8540-BCC7-7E9E4E6E1DAF}" type="slidenum">
              <a:rPr lang="en-US" smtClean="0"/>
              <a:t>‹#›</a:t>
            </a:fld>
            <a:endParaRPr lang="en-US"/>
          </a:p>
        </p:txBody>
      </p:sp>
    </p:spTree>
    <p:extLst>
      <p:ext uri="{BB962C8B-B14F-4D97-AF65-F5344CB8AC3E}">
        <p14:creationId xmlns:p14="http://schemas.microsoft.com/office/powerpoint/2010/main" val="531824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458031-0913-A240-AD11-5C372BE863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0BB91DA-7237-514C-8A87-25DB9DFC5A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FCA1CF-4BFC-204A-B69E-6DD2EB2A0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094A46-96F3-6F47-B6EB-BCF172D98B1D}" type="datetimeFigureOut">
              <a:rPr lang="en-US" smtClean="0"/>
              <a:t>8/25/2025</a:t>
            </a:fld>
            <a:endParaRPr lang="en-US"/>
          </a:p>
        </p:txBody>
      </p:sp>
      <p:sp>
        <p:nvSpPr>
          <p:cNvPr id="5" name="Footer Placeholder 4">
            <a:extLst>
              <a:ext uri="{FF2B5EF4-FFF2-40B4-BE49-F238E27FC236}">
                <a16:creationId xmlns:a16="http://schemas.microsoft.com/office/drawing/2014/main" id="{2A65CE8F-04BF-264E-B3E1-4123F2C1F9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1C7C21-601E-FD4B-A91A-6A750C1951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99C91E-7A80-8540-BCC7-7E9E4E6E1DAF}" type="slidenum">
              <a:rPr lang="en-US" smtClean="0"/>
              <a:t>‹#›</a:t>
            </a:fld>
            <a:endParaRPr lang="en-US"/>
          </a:p>
        </p:txBody>
      </p:sp>
    </p:spTree>
    <p:extLst>
      <p:ext uri="{BB962C8B-B14F-4D97-AF65-F5344CB8AC3E}">
        <p14:creationId xmlns:p14="http://schemas.microsoft.com/office/powerpoint/2010/main" val="551155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48472-93A2-2941-921D-3B2D587661B4}"/>
              </a:ext>
            </a:extLst>
          </p:cNvPr>
          <p:cNvSpPr>
            <a:spLocks noGrp="1"/>
          </p:cNvSpPr>
          <p:nvPr>
            <p:ph type="ctrTitle"/>
          </p:nvPr>
        </p:nvSpPr>
        <p:spPr>
          <a:xfrm>
            <a:off x="1395984" y="2013864"/>
            <a:ext cx="9144000" cy="2387600"/>
          </a:xfrm>
        </p:spPr>
        <p:txBody>
          <a:bodyPr>
            <a:normAutofit fontScale="90000"/>
          </a:bodyPr>
          <a:lstStyle/>
          <a:p>
            <a:r>
              <a:rPr lang="en-US" b="1" dirty="0"/>
              <a:t>CSCE 411 </a:t>
            </a:r>
            <a:br>
              <a:rPr lang="en-US" b="1" dirty="0"/>
            </a:br>
            <a:r>
              <a:rPr lang="en-US" b="1" dirty="0"/>
              <a:t>Design and Analysis of Algorithms</a:t>
            </a:r>
            <a:br>
              <a:rPr lang="en-US" b="1" dirty="0"/>
            </a:br>
            <a:br>
              <a:rPr lang="en-US" sz="2200" b="1" dirty="0"/>
            </a:br>
            <a:endParaRPr lang="en-US" sz="4000" dirty="0"/>
          </a:p>
        </p:txBody>
      </p:sp>
      <p:sp>
        <p:nvSpPr>
          <p:cNvPr id="3" name="TextBox 2">
            <a:extLst>
              <a:ext uri="{FF2B5EF4-FFF2-40B4-BE49-F238E27FC236}">
                <a16:creationId xmlns:a16="http://schemas.microsoft.com/office/drawing/2014/main" id="{E1BD0FDB-B564-E578-DAA6-234D0693C98C}"/>
              </a:ext>
            </a:extLst>
          </p:cNvPr>
          <p:cNvSpPr txBox="1"/>
          <p:nvPr/>
        </p:nvSpPr>
        <p:spPr>
          <a:xfrm>
            <a:off x="274320" y="4401464"/>
            <a:ext cx="11643360" cy="2062103"/>
          </a:xfrm>
          <a:prstGeom prst="rect">
            <a:avLst/>
          </a:prstGeom>
          <a:noFill/>
        </p:spPr>
        <p:txBody>
          <a:bodyPr wrap="square" rtlCol="0">
            <a:spAutoFit/>
          </a:bodyPr>
          <a:lstStyle/>
          <a:p>
            <a:r>
              <a:rPr lang="en-US" sz="3200" i="1" dirty="0">
                <a:solidFill>
                  <a:srgbClr val="C00000"/>
                </a:solidFill>
              </a:rPr>
              <a:t>You can already log into Canvas and download a blank set of lecture notes that we will fill in today.</a:t>
            </a:r>
          </a:p>
          <a:p>
            <a:endParaRPr lang="en-US" sz="3200" i="1" dirty="0">
              <a:solidFill>
                <a:srgbClr val="C00000"/>
              </a:solidFill>
            </a:endParaRPr>
          </a:p>
          <a:p>
            <a:pPr algn="ctr"/>
            <a:r>
              <a:rPr lang="en-US" sz="3200" i="1" dirty="0">
                <a:solidFill>
                  <a:srgbClr val="C00000"/>
                </a:solidFill>
              </a:rPr>
              <a:t>lec-1-blank.pdf</a:t>
            </a:r>
          </a:p>
        </p:txBody>
      </p:sp>
    </p:spTree>
    <p:extLst>
      <p:ext uri="{BB962C8B-B14F-4D97-AF65-F5344CB8AC3E}">
        <p14:creationId xmlns:p14="http://schemas.microsoft.com/office/powerpoint/2010/main" val="9982694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BD19-9248-FD41-84A7-6191EAA76DF1}"/>
              </a:ext>
            </a:extLst>
          </p:cNvPr>
          <p:cNvSpPr>
            <a:spLocks noGrp="1"/>
          </p:cNvSpPr>
          <p:nvPr>
            <p:ph type="title"/>
          </p:nvPr>
        </p:nvSpPr>
        <p:spPr/>
        <p:txBody>
          <a:bodyPr/>
          <a:lstStyle/>
          <a:p>
            <a:r>
              <a:rPr lang="en-US" dirty="0">
                <a:latin typeface="Calibri" panose="020F0502020204030204" pitchFamily="34" charset="0"/>
              </a:rPr>
              <a:t>Late work and make-up policy</a:t>
            </a:r>
            <a:endParaRPr lang="en-US" dirty="0"/>
          </a:p>
        </p:txBody>
      </p:sp>
      <p:sp>
        <p:nvSpPr>
          <p:cNvPr id="3" name="Content Placeholder 2">
            <a:extLst>
              <a:ext uri="{FF2B5EF4-FFF2-40B4-BE49-F238E27FC236}">
                <a16:creationId xmlns:a16="http://schemas.microsoft.com/office/drawing/2014/main" id="{FB7CB3BF-12EB-E846-A5E4-95407522CCB0}"/>
              </a:ext>
            </a:extLst>
          </p:cNvPr>
          <p:cNvSpPr>
            <a:spLocks noGrp="1"/>
          </p:cNvSpPr>
          <p:nvPr>
            <p:ph idx="1"/>
          </p:nvPr>
        </p:nvSpPr>
        <p:spPr>
          <a:xfrm>
            <a:off x="838200" y="618790"/>
            <a:ext cx="10696215" cy="4411116"/>
          </a:xfrm>
        </p:spPr>
        <p:txBody>
          <a:bodyPr>
            <a:normAutofit fontScale="92500" lnSpcReduction="10000"/>
          </a:bodyPr>
          <a:lstStyle/>
          <a:p>
            <a:endParaRPr lang="en-US" i="1" dirty="0"/>
          </a:p>
          <a:p>
            <a:pPr marL="0" indent="0">
              <a:buNone/>
            </a:pPr>
            <a:endParaRPr lang="en-US" dirty="0"/>
          </a:p>
          <a:p>
            <a:pPr marL="0" indent="0">
              <a:buNone/>
            </a:pPr>
            <a:r>
              <a:rPr lang="en-US" dirty="0"/>
              <a:t>Homework may be submitted up to 1 day late for a penalty. Lowest homework grade is dropped. (</a:t>
            </a:r>
            <a:r>
              <a:rPr lang="en-US" dirty="0" err="1"/>
              <a:t>Homeworks</a:t>
            </a:r>
            <a:r>
              <a:rPr lang="en-US" dirty="0"/>
              <a:t> can be worth different amounts. I will drop the homework that is most beneficial for your grade)</a:t>
            </a:r>
          </a:p>
          <a:p>
            <a:pPr marL="0" indent="0">
              <a:buNone/>
            </a:pPr>
            <a:endParaRPr lang="en-US" dirty="0"/>
          </a:p>
          <a:p>
            <a:pPr marL="0" indent="0">
              <a:buNone/>
            </a:pPr>
            <a:r>
              <a:rPr lang="en-US" dirty="0"/>
              <a:t>There is no way to make up a test. Excused absences require advance notification and formal verification (e.g., doctor’s note). </a:t>
            </a:r>
          </a:p>
          <a:p>
            <a:pPr marL="0" indent="0">
              <a:buNone/>
            </a:pPr>
            <a:endParaRPr lang="en-US" dirty="0"/>
          </a:p>
          <a:p>
            <a:pPr marL="0" indent="0">
              <a:buNone/>
            </a:pPr>
            <a:r>
              <a:rPr lang="en-US" dirty="0"/>
              <a:t>The lowest homework will be dropped.</a:t>
            </a:r>
          </a:p>
          <a:p>
            <a:pPr marL="0" indent="0">
              <a:buNone/>
            </a:pPr>
            <a:endParaRPr lang="en-US" dirty="0"/>
          </a:p>
          <a:p>
            <a:endParaRPr lang="en-US" dirty="0"/>
          </a:p>
        </p:txBody>
      </p:sp>
      <p:sp>
        <p:nvSpPr>
          <p:cNvPr id="5" name="TextBox 4">
            <a:extLst>
              <a:ext uri="{FF2B5EF4-FFF2-40B4-BE49-F238E27FC236}">
                <a16:creationId xmlns:a16="http://schemas.microsoft.com/office/drawing/2014/main" id="{8B7FAC5D-B63A-10FF-66BC-F42A1FCB5ECC}"/>
              </a:ext>
            </a:extLst>
          </p:cNvPr>
          <p:cNvSpPr txBox="1"/>
          <p:nvPr/>
        </p:nvSpPr>
        <p:spPr>
          <a:xfrm>
            <a:off x="1694329" y="5167312"/>
            <a:ext cx="8803342" cy="1200329"/>
          </a:xfrm>
          <a:prstGeom prst="rect">
            <a:avLst/>
          </a:prstGeom>
          <a:noFill/>
        </p:spPr>
        <p:txBody>
          <a:bodyPr wrap="square" rtlCol="0">
            <a:spAutoFit/>
          </a:bodyPr>
          <a:lstStyle/>
          <a:p>
            <a:pPr algn="ctr"/>
            <a:r>
              <a:rPr lang="en-US" sz="3600" dirty="0">
                <a:solidFill>
                  <a:schemeClr val="accent1"/>
                </a:solidFill>
              </a:rPr>
              <a:t>You are responsible for knowing and following the course policy details in the syllabus!</a:t>
            </a:r>
          </a:p>
        </p:txBody>
      </p:sp>
    </p:spTree>
    <p:extLst>
      <p:ext uri="{BB962C8B-B14F-4D97-AF65-F5344CB8AC3E}">
        <p14:creationId xmlns:p14="http://schemas.microsoft.com/office/powerpoint/2010/main" val="3324940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BD19-9248-FD41-84A7-6191EAA76DF1}"/>
              </a:ext>
            </a:extLst>
          </p:cNvPr>
          <p:cNvSpPr>
            <a:spLocks noGrp="1"/>
          </p:cNvSpPr>
          <p:nvPr>
            <p:ph type="title"/>
          </p:nvPr>
        </p:nvSpPr>
        <p:spPr/>
        <p:txBody>
          <a:bodyPr/>
          <a:lstStyle/>
          <a:p>
            <a:r>
              <a:rPr lang="en-US" dirty="0">
                <a:latin typeface="Calibri" panose="020F0502020204030204" pitchFamily="34" charset="0"/>
              </a:rPr>
              <a:t>Participation and Attendance</a:t>
            </a:r>
            <a:endParaRPr lang="en-US" dirty="0"/>
          </a:p>
        </p:txBody>
      </p:sp>
      <p:sp>
        <p:nvSpPr>
          <p:cNvPr id="3" name="Content Placeholder 2">
            <a:extLst>
              <a:ext uri="{FF2B5EF4-FFF2-40B4-BE49-F238E27FC236}">
                <a16:creationId xmlns:a16="http://schemas.microsoft.com/office/drawing/2014/main" id="{FB7CB3BF-12EB-E846-A5E4-95407522CCB0}"/>
              </a:ext>
            </a:extLst>
          </p:cNvPr>
          <p:cNvSpPr>
            <a:spLocks noGrp="1"/>
          </p:cNvSpPr>
          <p:nvPr>
            <p:ph idx="1"/>
          </p:nvPr>
        </p:nvSpPr>
        <p:spPr>
          <a:xfrm>
            <a:off x="838200" y="1690688"/>
            <a:ext cx="10696215" cy="4411116"/>
          </a:xfrm>
        </p:spPr>
        <p:txBody>
          <a:bodyPr>
            <a:normAutofit fontScale="85000" lnSpcReduction="10000"/>
          </a:bodyPr>
          <a:lstStyle/>
          <a:p>
            <a:pPr marL="0" indent="0">
              <a:buNone/>
            </a:pPr>
            <a:r>
              <a:rPr lang="en-US" dirty="0"/>
              <a:t>Attendance is not mandatory, but in-class polling questions do count towards your participation grade.</a:t>
            </a:r>
          </a:p>
          <a:p>
            <a:pPr marL="0" indent="0">
              <a:buNone/>
            </a:pPr>
            <a:endParaRPr lang="en-US" dirty="0"/>
          </a:p>
          <a:p>
            <a:pPr marL="0" indent="0">
              <a:buNone/>
            </a:pPr>
            <a:r>
              <a:rPr lang="en-US" dirty="0"/>
              <a:t>Participation can be met in many ways, the three primary ways are:</a:t>
            </a:r>
          </a:p>
          <a:p>
            <a:pPr marL="0" indent="0">
              <a:buNone/>
            </a:pPr>
            <a:endParaRPr lang="en-US" dirty="0"/>
          </a:p>
          <a:p>
            <a:r>
              <a:rPr lang="en-US" dirty="0"/>
              <a:t>In-class polling participation</a:t>
            </a:r>
          </a:p>
          <a:p>
            <a:r>
              <a:rPr lang="en-US" dirty="0"/>
              <a:t>Submitting and intro video (Due next Monday!)</a:t>
            </a:r>
          </a:p>
          <a:p>
            <a:r>
              <a:rPr lang="en-US" dirty="0"/>
              <a:t>Completing a simple syllabus quiz (Due next Friday!)</a:t>
            </a:r>
          </a:p>
          <a:p>
            <a:endParaRPr lang="en-US" dirty="0"/>
          </a:p>
          <a:p>
            <a:pPr marL="0" indent="0">
              <a:buNone/>
            </a:pPr>
            <a:r>
              <a:rPr lang="en-US" dirty="0">
                <a:solidFill>
                  <a:srgbClr val="C00000"/>
                </a:solidFill>
              </a:rPr>
              <a:t>In-class polls can only be taken…in-class! If you answer a polling question while not in class (or your friend does it for you), that is an academic integrity violation.</a:t>
            </a:r>
          </a:p>
        </p:txBody>
      </p:sp>
    </p:spTree>
    <p:extLst>
      <p:ext uri="{BB962C8B-B14F-4D97-AF65-F5344CB8AC3E}">
        <p14:creationId xmlns:p14="http://schemas.microsoft.com/office/powerpoint/2010/main" val="1376867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BD19-9248-FD41-84A7-6191EAA76DF1}"/>
              </a:ext>
            </a:extLst>
          </p:cNvPr>
          <p:cNvSpPr>
            <a:spLocks noGrp="1"/>
          </p:cNvSpPr>
          <p:nvPr>
            <p:ph type="title"/>
          </p:nvPr>
        </p:nvSpPr>
        <p:spPr/>
        <p:txBody>
          <a:bodyPr/>
          <a:lstStyle/>
          <a:p>
            <a:r>
              <a:rPr lang="en-US" dirty="0">
                <a:latin typeface="Calibri" panose="020F0502020204030204" pitchFamily="34" charset="0"/>
              </a:rPr>
              <a:t>Grade breakdown</a:t>
            </a:r>
            <a:endParaRPr lang="en-US" dirty="0"/>
          </a:p>
        </p:txBody>
      </p:sp>
      <p:sp>
        <p:nvSpPr>
          <p:cNvPr id="3" name="Content Placeholder 2">
            <a:extLst>
              <a:ext uri="{FF2B5EF4-FFF2-40B4-BE49-F238E27FC236}">
                <a16:creationId xmlns:a16="http://schemas.microsoft.com/office/drawing/2014/main" id="{FB7CB3BF-12EB-E846-A5E4-95407522CCB0}"/>
              </a:ext>
            </a:extLst>
          </p:cNvPr>
          <p:cNvSpPr>
            <a:spLocks noGrp="1"/>
          </p:cNvSpPr>
          <p:nvPr>
            <p:ph idx="1"/>
          </p:nvPr>
        </p:nvSpPr>
        <p:spPr>
          <a:xfrm>
            <a:off x="814467" y="1027906"/>
            <a:ext cx="11377533" cy="4411116"/>
          </a:xfrm>
        </p:spPr>
        <p:txBody>
          <a:bodyPr>
            <a:normAutofit/>
          </a:bodyPr>
          <a:lstStyle/>
          <a:p>
            <a:endParaRPr lang="en-US" i="1" dirty="0"/>
          </a:p>
          <a:p>
            <a:r>
              <a:rPr lang="en-US" i="1" dirty="0"/>
              <a:t>Participation: 	  3%</a:t>
            </a:r>
            <a:endParaRPr lang="en-US" dirty="0"/>
          </a:p>
          <a:p>
            <a:r>
              <a:rPr lang="en-US" i="1" dirty="0"/>
              <a:t>Homework: 	22% </a:t>
            </a:r>
          </a:p>
          <a:p>
            <a:r>
              <a:rPr lang="en-US" i="1" dirty="0"/>
              <a:t>Test 1:         	24% </a:t>
            </a:r>
            <a:endParaRPr lang="en-US" dirty="0"/>
          </a:p>
          <a:p>
            <a:r>
              <a:rPr lang="en-US" i="1" dirty="0"/>
              <a:t>Test 2:     		24% </a:t>
            </a:r>
            <a:endParaRPr lang="en-US" dirty="0"/>
          </a:p>
          <a:p>
            <a:r>
              <a:rPr lang="en-US" i="1" dirty="0"/>
              <a:t>Final exam: 	27%</a:t>
            </a:r>
            <a:endParaRPr lang="en-US" dirty="0"/>
          </a:p>
          <a:p>
            <a:pPr marL="0" indent="0">
              <a:buNone/>
            </a:pPr>
            <a:endParaRPr lang="en-US" i="1" dirty="0"/>
          </a:p>
          <a:p>
            <a:pPr marL="0" indent="0">
              <a:buNone/>
            </a:pPr>
            <a:r>
              <a:rPr lang="en-US" i="1" dirty="0"/>
              <a:t>The grading scale will be: A ≥ 90% &gt; B ≥ 80% &gt; C ≥ 70% &gt; D ≥ 60% &gt; F.</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4BF63F65-6C5B-8E81-A9DE-3147DF9EB5A3}"/>
              </a:ext>
            </a:extLst>
          </p:cNvPr>
          <p:cNvSpPr txBox="1"/>
          <p:nvPr/>
        </p:nvSpPr>
        <p:spPr>
          <a:xfrm>
            <a:off x="2542032" y="-585216"/>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2432027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BD19-9248-FD41-84A7-6191EAA76DF1}"/>
              </a:ext>
            </a:extLst>
          </p:cNvPr>
          <p:cNvSpPr>
            <a:spLocks noGrp="1"/>
          </p:cNvSpPr>
          <p:nvPr>
            <p:ph type="title"/>
          </p:nvPr>
        </p:nvSpPr>
        <p:spPr/>
        <p:txBody>
          <a:bodyPr/>
          <a:lstStyle/>
          <a:p>
            <a:r>
              <a:rPr lang="en-US" dirty="0">
                <a:latin typeface="Calibri" panose="020F0502020204030204" pitchFamily="34" charset="0"/>
              </a:rPr>
              <a:t>Course content</a:t>
            </a:r>
            <a:endParaRPr lang="en-US" dirty="0"/>
          </a:p>
        </p:txBody>
      </p:sp>
      <p:sp>
        <p:nvSpPr>
          <p:cNvPr id="3" name="Content Placeholder 2">
            <a:extLst>
              <a:ext uri="{FF2B5EF4-FFF2-40B4-BE49-F238E27FC236}">
                <a16:creationId xmlns:a16="http://schemas.microsoft.com/office/drawing/2014/main" id="{FB7CB3BF-12EB-E846-A5E4-95407522CCB0}"/>
              </a:ext>
            </a:extLst>
          </p:cNvPr>
          <p:cNvSpPr>
            <a:spLocks noGrp="1"/>
          </p:cNvSpPr>
          <p:nvPr>
            <p:ph idx="1"/>
          </p:nvPr>
        </p:nvSpPr>
        <p:spPr>
          <a:xfrm>
            <a:off x="838200" y="1690688"/>
            <a:ext cx="10696215" cy="4411116"/>
          </a:xfrm>
        </p:spPr>
        <p:txBody>
          <a:bodyPr>
            <a:normAutofit/>
          </a:bodyPr>
          <a:lstStyle/>
          <a:p>
            <a:pPr marL="0" indent="0">
              <a:buNone/>
            </a:pPr>
            <a:r>
              <a:rPr lang="en-US" dirty="0"/>
              <a:t>The course is structured roughly into three units, which for the most part line up with the three tests.</a:t>
            </a:r>
          </a:p>
          <a:p>
            <a:pPr marL="0" indent="0">
              <a:buNone/>
            </a:pPr>
            <a:endParaRPr lang="en-US" dirty="0"/>
          </a:p>
          <a:p>
            <a:pPr marL="514350" indent="-514350">
              <a:buAutoNum type="arabicPeriod"/>
            </a:pPr>
            <a:r>
              <a:rPr lang="en-US" dirty="0"/>
              <a:t>High-level design and analysis paradigms (Test 1, roughly)</a:t>
            </a:r>
          </a:p>
          <a:p>
            <a:pPr marL="514350" indent="-514350">
              <a:buAutoNum type="arabicPeriod"/>
            </a:pPr>
            <a:r>
              <a:rPr lang="en-US" dirty="0"/>
              <a:t>Graph algorithms	(Test 2, roughly)</a:t>
            </a:r>
          </a:p>
          <a:p>
            <a:pPr marL="514350" indent="-514350">
              <a:buAutoNum type="arabicPeriod"/>
            </a:pPr>
            <a:r>
              <a:rPr lang="en-US" dirty="0"/>
              <a:t>Complexity and NP-completeness (Final exam, though the final is also cumulative so may include content from units 1 and 2 as well)</a:t>
            </a:r>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702063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BD19-9248-FD41-84A7-6191EAA76DF1}"/>
              </a:ext>
            </a:extLst>
          </p:cNvPr>
          <p:cNvSpPr>
            <a:spLocks noGrp="1"/>
          </p:cNvSpPr>
          <p:nvPr>
            <p:ph type="title"/>
          </p:nvPr>
        </p:nvSpPr>
        <p:spPr/>
        <p:txBody>
          <a:bodyPr/>
          <a:lstStyle/>
          <a:p>
            <a:r>
              <a:rPr lang="en-US" dirty="0">
                <a:latin typeface="Calibri" panose="020F0502020204030204" pitchFamily="34" charset="0"/>
              </a:rPr>
              <a:t>Three assignments you should already have on your radar</a:t>
            </a:r>
            <a:endParaRPr lang="en-US" dirty="0"/>
          </a:p>
        </p:txBody>
      </p:sp>
      <p:sp>
        <p:nvSpPr>
          <p:cNvPr id="3" name="Content Placeholder 2">
            <a:extLst>
              <a:ext uri="{FF2B5EF4-FFF2-40B4-BE49-F238E27FC236}">
                <a16:creationId xmlns:a16="http://schemas.microsoft.com/office/drawing/2014/main" id="{FB7CB3BF-12EB-E846-A5E4-95407522CCB0}"/>
              </a:ext>
            </a:extLst>
          </p:cNvPr>
          <p:cNvSpPr>
            <a:spLocks noGrp="1"/>
          </p:cNvSpPr>
          <p:nvPr>
            <p:ph idx="1"/>
          </p:nvPr>
        </p:nvSpPr>
        <p:spPr>
          <a:xfrm>
            <a:off x="838200" y="1690688"/>
            <a:ext cx="10696215" cy="4411116"/>
          </a:xfrm>
        </p:spPr>
        <p:txBody>
          <a:bodyPr>
            <a:normAutofit/>
          </a:bodyPr>
          <a:lstStyle/>
          <a:p>
            <a:pPr marL="0" indent="0">
              <a:buNone/>
            </a:pPr>
            <a:endParaRPr lang="en-US" dirty="0"/>
          </a:p>
          <a:p>
            <a:pPr marL="0" indent="0">
              <a:buNone/>
            </a:pPr>
            <a:endParaRPr lang="en-US" dirty="0"/>
          </a:p>
          <a:p>
            <a:pPr marL="514350" indent="-514350">
              <a:buAutoNum type="arabicPeriod"/>
            </a:pPr>
            <a:r>
              <a:rPr lang="en-US" b="1" dirty="0"/>
              <a:t>Intro video </a:t>
            </a:r>
            <a:r>
              <a:rPr lang="en-US" dirty="0"/>
              <a:t>– Due Friday, August 29 (11:59pm), uploaded on Canvas</a:t>
            </a:r>
          </a:p>
          <a:p>
            <a:pPr marL="514350" indent="-514350">
              <a:buAutoNum type="arabicPeriod"/>
            </a:pPr>
            <a:r>
              <a:rPr lang="en-US" b="1" dirty="0"/>
              <a:t>Syllabus quiz </a:t>
            </a:r>
            <a:r>
              <a:rPr lang="en-US" dirty="0"/>
              <a:t>– Due Friday, August 29 (11:59pm), on Canvas</a:t>
            </a:r>
          </a:p>
          <a:p>
            <a:pPr marL="514350" indent="-514350">
              <a:buAutoNum type="arabicPeriod"/>
            </a:pPr>
            <a:r>
              <a:rPr lang="en-US" b="1" dirty="0"/>
              <a:t>Homework 1 </a:t>
            </a:r>
            <a:r>
              <a:rPr lang="en-US" dirty="0"/>
              <a:t>– Due Friday, September 5, on </a:t>
            </a:r>
            <a:r>
              <a:rPr lang="en-US" dirty="0" err="1"/>
              <a:t>Gradescope</a:t>
            </a:r>
            <a:r>
              <a:rPr lang="en-US" dirty="0"/>
              <a:t>. Will be released soon if it is not already. </a:t>
            </a:r>
            <a:r>
              <a:rPr lang="en-US" i="1" dirty="0">
                <a:solidFill>
                  <a:srgbClr val="C00000"/>
                </a:solidFill>
              </a:rPr>
              <a:t>Be sure to assign problems to pages on </a:t>
            </a:r>
            <a:r>
              <a:rPr lang="en-US" i="1" dirty="0" err="1">
                <a:solidFill>
                  <a:srgbClr val="C00000"/>
                </a:solidFill>
              </a:rPr>
              <a:t>Gradescope</a:t>
            </a:r>
            <a:r>
              <a:rPr lang="en-US" i="1" dirty="0">
                <a:solidFill>
                  <a:srgbClr val="C00000"/>
                </a:solidFill>
              </a:rPr>
              <a:t> so grader can find them.</a:t>
            </a:r>
            <a:endParaRPr lang="en-US" dirty="0">
              <a:solidFill>
                <a:srgbClr val="C00000"/>
              </a:solidFill>
            </a:endParaRPr>
          </a:p>
          <a:p>
            <a:pPr marL="0" indent="0">
              <a:buNone/>
            </a:pPr>
            <a:endParaRPr lang="en-US" dirty="0"/>
          </a:p>
        </p:txBody>
      </p:sp>
    </p:spTree>
    <p:extLst>
      <p:ext uri="{BB962C8B-B14F-4D97-AF65-F5344CB8AC3E}">
        <p14:creationId xmlns:p14="http://schemas.microsoft.com/office/powerpoint/2010/main" val="183832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BD19-9248-FD41-84A7-6191EAA76DF1}"/>
              </a:ext>
            </a:extLst>
          </p:cNvPr>
          <p:cNvSpPr>
            <a:spLocks noGrp="1"/>
          </p:cNvSpPr>
          <p:nvPr>
            <p:ph type="title"/>
          </p:nvPr>
        </p:nvSpPr>
        <p:spPr/>
        <p:txBody>
          <a:bodyPr/>
          <a:lstStyle/>
          <a:p>
            <a:r>
              <a:rPr lang="en-US" dirty="0">
                <a:latin typeface="Calibri" panose="020F0502020204030204" pitchFamily="34" charset="0"/>
              </a:rPr>
              <a:t>How/where do I keep up with the course?</a:t>
            </a:r>
            <a:endParaRPr lang="en-US" dirty="0"/>
          </a:p>
        </p:txBody>
      </p:sp>
      <p:sp>
        <p:nvSpPr>
          <p:cNvPr id="3" name="Content Placeholder 2">
            <a:extLst>
              <a:ext uri="{FF2B5EF4-FFF2-40B4-BE49-F238E27FC236}">
                <a16:creationId xmlns:a16="http://schemas.microsoft.com/office/drawing/2014/main" id="{FB7CB3BF-12EB-E846-A5E4-95407522CCB0}"/>
              </a:ext>
            </a:extLst>
          </p:cNvPr>
          <p:cNvSpPr>
            <a:spLocks noGrp="1"/>
          </p:cNvSpPr>
          <p:nvPr>
            <p:ph idx="1"/>
          </p:nvPr>
        </p:nvSpPr>
        <p:spPr>
          <a:xfrm>
            <a:off x="838200" y="1690688"/>
            <a:ext cx="10696215" cy="4411116"/>
          </a:xfrm>
        </p:spPr>
        <p:txBody>
          <a:bodyPr>
            <a:normAutofit lnSpcReduction="10000"/>
          </a:bodyPr>
          <a:lstStyle/>
          <a:p>
            <a:pPr marL="0" indent="0">
              <a:buNone/>
            </a:pPr>
            <a:endParaRPr lang="en-US" dirty="0"/>
          </a:p>
          <a:p>
            <a:pPr marL="514350" indent="-514350">
              <a:buAutoNum type="arabicPeriod"/>
            </a:pPr>
            <a:r>
              <a:rPr lang="en-US" b="1" dirty="0"/>
              <a:t>In-class: </a:t>
            </a:r>
            <a:r>
              <a:rPr lang="en-US" dirty="0"/>
              <a:t>I will give frequent reminders about where we are logistically in the course.</a:t>
            </a:r>
          </a:p>
          <a:p>
            <a:pPr marL="514350" indent="-514350">
              <a:buAutoNum type="arabicPeriod"/>
            </a:pPr>
            <a:r>
              <a:rPr lang="en-US" b="1" dirty="0"/>
              <a:t>Canvas</a:t>
            </a:r>
            <a:r>
              <a:rPr lang="en-US" dirty="0"/>
              <a:t>: for announcements, homework assignments, syllabus, any recordings, lecture notes (before and after class), accessing </a:t>
            </a:r>
            <a:r>
              <a:rPr lang="en-US" dirty="0" err="1"/>
              <a:t>gradescope</a:t>
            </a:r>
            <a:r>
              <a:rPr lang="en-US" dirty="0"/>
              <a:t> (do not trust the “grade” feature on Canvas though!!)</a:t>
            </a:r>
          </a:p>
          <a:p>
            <a:pPr marL="514350" indent="-514350">
              <a:buAutoNum type="arabicPeriod"/>
            </a:pPr>
            <a:r>
              <a:rPr lang="en-US" b="1" dirty="0" err="1"/>
              <a:t>Gradescope</a:t>
            </a:r>
            <a:r>
              <a:rPr lang="en-US" dirty="0"/>
              <a:t>: for turning in homework and checking homework grades and answers </a:t>
            </a:r>
            <a:r>
              <a:rPr lang="en-US" i="1" dirty="0">
                <a:solidFill>
                  <a:srgbClr val="C00000"/>
                </a:solidFill>
              </a:rPr>
              <a:t>(Be sure to assign problems to pages)</a:t>
            </a:r>
            <a:endParaRPr lang="en-US" dirty="0"/>
          </a:p>
          <a:p>
            <a:pPr marL="514350" indent="-514350">
              <a:buAutoNum type="arabicPeriod"/>
            </a:pPr>
            <a:r>
              <a:rPr lang="en-US" b="1" dirty="0" err="1"/>
              <a:t>Campuswire</a:t>
            </a:r>
            <a:r>
              <a:rPr lang="en-US" b="1" dirty="0"/>
              <a:t>: </a:t>
            </a:r>
            <a:r>
              <a:rPr lang="en-US" dirty="0"/>
              <a:t>mainly for in-class polls. Can also be used as a forum for course content questions and basic questions about homework (that do not reveal any partial answers).</a:t>
            </a:r>
          </a:p>
        </p:txBody>
      </p:sp>
    </p:spTree>
    <p:extLst>
      <p:ext uri="{BB962C8B-B14F-4D97-AF65-F5344CB8AC3E}">
        <p14:creationId xmlns:p14="http://schemas.microsoft.com/office/powerpoint/2010/main" val="36772976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41E98-AAC4-3EBE-72F4-57D2A67D5B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4BA126-5E3D-65AD-FF32-BD28563B2F04}"/>
              </a:ext>
            </a:extLst>
          </p:cNvPr>
          <p:cNvSpPr>
            <a:spLocks noGrp="1"/>
          </p:cNvSpPr>
          <p:nvPr>
            <p:ph type="title"/>
          </p:nvPr>
        </p:nvSpPr>
        <p:spPr/>
        <p:txBody>
          <a:bodyPr/>
          <a:lstStyle/>
          <a:p>
            <a:r>
              <a:rPr lang="en-US" dirty="0">
                <a:latin typeface="+mn-lt"/>
              </a:rPr>
              <a:t>Can I use ChatGPT? Or other GenAI tools?</a:t>
            </a:r>
          </a:p>
        </p:txBody>
      </p:sp>
      <p:sp>
        <p:nvSpPr>
          <p:cNvPr id="3" name="Content Placeholder 2">
            <a:extLst>
              <a:ext uri="{FF2B5EF4-FFF2-40B4-BE49-F238E27FC236}">
                <a16:creationId xmlns:a16="http://schemas.microsoft.com/office/drawing/2014/main" id="{DA5AE171-B0E0-1530-31EC-891A1C3AF422}"/>
              </a:ext>
            </a:extLst>
          </p:cNvPr>
          <p:cNvSpPr>
            <a:spLocks noGrp="1"/>
          </p:cNvSpPr>
          <p:nvPr>
            <p:ph idx="1"/>
          </p:nvPr>
        </p:nvSpPr>
        <p:spPr/>
        <p:txBody>
          <a:bodyPr/>
          <a:lstStyle/>
          <a:p>
            <a:r>
              <a:rPr lang="en-US" dirty="0"/>
              <a:t>My opinion? You should not for this course. You will learn the material better and be better off if you do not.</a:t>
            </a:r>
          </a:p>
          <a:p>
            <a:endParaRPr lang="en-US" dirty="0"/>
          </a:p>
          <a:p>
            <a:r>
              <a:rPr lang="en-US" dirty="0"/>
              <a:t>But if you follow certain guidelines carefully, you can use it.</a:t>
            </a:r>
          </a:p>
        </p:txBody>
      </p:sp>
    </p:spTree>
    <p:extLst>
      <p:ext uri="{BB962C8B-B14F-4D97-AF65-F5344CB8AC3E}">
        <p14:creationId xmlns:p14="http://schemas.microsoft.com/office/powerpoint/2010/main" val="4016552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6D894-435D-F636-509A-1AEF5646DCE3}"/>
              </a:ext>
            </a:extLst>
          </p:cNvPr>
          <p:cNvSpPr>
            <a:spLocks noGrp="1"/>
          </p:cNvSpPr>
          <p:nvPr>
            <p:ph type="title"/>
          </p:nvPr>
        </p:nvSpPr>
        <p:spPr/>
        <p:txBody>
          <a:bodyPr/>
          <a:lstStyle/>
          <a:p>
            <a:r>
              <a:rPr lang="en-US" dirty="0">
                <a:latin typeface="+mn-lt"/>
              </a:rPr>
              <a:t>Use of AI in CSCE 411, Section 501</a:t>
            </a:r>
          </a:p>
        </p:txBody>
      </p:sp>
      <p:sp>
        <p:nvSpPr>
          <p:cNvPr id="3" name="Content Placeholder 2">
            <a:extLst>
              <a:ext uri="{FF2B5EF4-FFF2-40B4-BE49-F238E27FC236}">
                <a16:creationId xmlns:a16="http://schemas.microsoft.com/office/drawing/2014/main" id="{1D77C94A-5C74-FD22-8A3C-09760D672394}"/>
              </a:ext>
            </a:extLst>
          </p:cNvPr>
          <p:cNvSpPr>
            <a:spLocks noGrp="1"/>
          </p:cNvSpPr>
          <p:nvPr>
            <p:ph idx="1"/>
          </p:nvPr>
        </p:nvSpPr>
        <p:spPr>
          <a:xfrm>
            <a:off x="838200" y="1825625"/>
            <a:ext cx="10515600" cy="4806084"/>
          </a:xfrm>
        </p:spPr>
        <p:txBody>
          <a:bodyPr>
            <a:normAutofit fontScale="92500" lnSpcReduction="10000"/>
          </a:bodyPr>
          <a:lstStyle/>
          <a:p>
            <a:pPr marL="0" indent="0">
              <a:buNone/>
            </a:pPr>
            <a:r>
              <a:rPr lang="en-US" b="1" dirty="0"/>
              <a:t>General guideline</a:t>
            </a:r>
            <a:r>
              <a:rPr lang="en-US" dirty="0"/>
              <a:t>: you may use GenAI tools such as ChatGPT insofar as they are used to gain knowledge and understand a topic better, and are not used to simply generate an answer which is turned in as your work.</a:t>
            </a:r>
          </a:p>
          <a:p>
            <a:pPr marL="0" indent="0">
              <a:buNone/>
            </a:pPr>
            <a:br>
              <a:rPr lang="en-US" dirty="0"/>
            </a:br>
            <a:r>
              <a:rPr lang="en-US" b="1" dirty="0"/>
              <a:t>Specific guidelines</a:t>
            </a:r>
          </a:p>
          <a:p>
            <a:r>
              <a:rPr lang="en-US" dirty="0"/>
              <a:t>All AI tools are considered an outside resource and must follow course</a:t>
            </a:r>
            <a:br>
              <a:rPr lang="en-US" dirty="0"/>
            </a:br>
            <a:r>
              <a:rPr lang="en-US" dirty="0"/>
              <a:t>guidelines on collaborators and outside resources</a:t>
            </a:r>
          </a:p>
          <a:p>
            <a:r>
              <a:rPr lang="en-US" dirty="0"/>
              <a:t>Students may not directly copy-paste any course lecture notes or homework problems as a prompt to an AI (this content is copyrighted)</a:t>
            </a:r>
          </a:p>
          <a:p>
            <a:r>
              <a:rPr lang="en-US" dirty="0"/>
              <a:t>Students must be responsible for their own writing. AI is only allowed to</a:t>
            </a:r>
            <a:br>
              <a:rPr lang="en-US" dirty="0"/>
            </a:br>
            <a:r>
              <a:rPr lang="en-US" dirty="0"/>
              <a:t>slightly check or slightly refine writing already produced by the student</a:t>
            </a:r>
            <a:br>
              <a:rPr lang="en-US" dirty="0"/>
            </a:br>
            <a:r>
              <a:rPr lang="en-US" dirty="0"/>
              <a:t>Students must cite their use of all AI tools</a:t>
            </a:r>
          </a:p>
        </p:txBody>
      </p:sp>
    </p:spTree>
    <p:extLst>
      <p:ext uri="{BB962C8B-B14F-4D97-AF65-F5344CB8AC3E}">
        <p14:creationId xmlns:p14="http://schemas.microsoft.com/office/powerpoint/2010/main" val="32412453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EED1D-03C0-024C-C6FE-4D2A3123D91A}"/>
              </a:ext>
            </a:extLst>
          </p:cNvPr>
          <p:cNvSpPr>
            <a:spLocks noGrp="1"/>
          </p:cNvSpPr>
          <p:nvPr>
            <p:ph type="title"/>
          </p:nvPr>
        </p:nvSpPr>
        <p:spPr/>
        <p:txBody>
          <a:bodyPr/>
          <a:lstStyle/>
          <a:p>
            <a:r>
              <a:rPr lang="en-US" dirty="0">
                <a:latin typeface="+mn-lt"/>
              </a:rPr>
              <a:t>Use of AI in CSCE 411, Section 501</a:t>
            </a:r>
          </a:p>
        </p:txBody>
      </p:sp>
      <p:sp>
        <p:nvSpPr>
          <p:cNvPr id="3" name="Content Placeholder 2">
            <a:extLst>
              <a:ext uri="{FF2B5EF4-FFF2-40B4-BE49-F238E27FC236}">
                <a16:creationId xmlns:a16="http://schemas.microsoft.com/office/drawing/2014/main" id="{A2257FCF-E964-DAD6-8848-C8F69346A8CD}"/>
              </a:ext>
            </a:extLst>
          </p:cNvPr>
          <p:cNvSpPr>
            <a:spLocks noGrp="1"/>
          </p:cNvSpPr>
          <p:nvPr>
            <p:ph idx="1"/>
          </p:nvPr>
        </p:nvSpPr>
        <p:spPr>
          <a:xfrm>
            <a:off x="838199" y="1825625"/>
            <a:ext cx="10956637" cy="4351338"/>
          </a:xfrm>
        </p:spPr>
        <p:txBody>
          <a:bodyPr>
            <a:normAutofit/>
          </a:bodyPr>
          <a:lstStyle/>
          <a:p>
            <a:pPr marL="0" indent="0">
              <a:buNone/>
            </a:pPr>
            <a:r>
              <a:rPr lang="en-US" b="1" dirty="0"/>
              <a:t>Short version</a:t>
            </a:r>
          </a:p>
          <a:p>
            <a:r>
              <a:rPr lang="en-US" dirty="0"/>
              <a:t>It’s an outside resource (and kind of a collaborator). All prior rules apply</a:t>
            </a:r>
          </a:p>
          <a:p>
            <a:r>
              <a:rPr lang="en-US" dirty="0"/>
              <a:t>Don’t copy-paste questions into the AI tool</a:t>
            </a:r>
          </a:p>
          <a:p>
            <a:r>
              <a:rPr lang="en-US" dirty="0"/>
              <a:t>Don’t copy-paste answers from the AI tool</a:t>
            </a:r>
          </a:p>
          <a:p>
            <a:r>
              <a:rPr lang="en-US" dirty="0"/>
              <a:t>Cite your sources (e.g., “I used ChatGPT, ensuring that I followed all</a:t>
            </a:r>
            <a:br>
              <a:rPr lang="en-US" dirty="0"/>
            </a:br>
            <a:r>
              <a:rPr lang="en-US" dirty="0"/>
              <a:t>course policies on Generative AI”)</a:t>
            </a:r>
          </a:p>
          <a:p>
            <a:pPr marL="0" indent="0">
              <a:buNone/>
            </a:pPr>
            <a:r>
              <a:rPr lang="en-US" i="1" dirty="0">
                <a:solidFill>
                  <a:srgbClr val="FF0000"/>
                </a:solidFill>
              </a:rPr>
              <a:t>These policies highlight what is allowed, and should in no way be viewed as an endorsement of AI tools nor an encouragement to use them for this course.</a:t>
            </a:r>
          </a:p>
        </p:txBody>
      </p:sp>
    </p:spTree>
    <p:extLst>
      <p:ext uri="{BB962C8B-B14F-4D97-AF65-F5344CB8AC3E}">
        <p14:creationId xmlns:p14="http://schemas.microsoft.com/office/powerpoint/2010/main" val="2594705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BD19-9248-FD41-84A7-6191EAA76DF1}"/>
              </a:ext>
            </a:extLst>
          </p:cNvPr>
          <p:cNvSpPr>
            <a:spLocks noGrp="1"/>
          </p:cNvSpPr>
          <p:nvPr>
            <p:ph type="title"/>
          </p:nvPr>
        </p:nvSpPr>
        <p:spPr>
          <a:xfrm>
            <a:off x="599608" y="682531"/>
            <a:ext cx="10515600" cy="1325563"/>
          </a:xfrm>
        </p:spPr>
        <p:txBody>
          <a:bodyPr/>
          <a:lstStyle/>
          <a:p>
            <a:r>
              <a:rPr lang="en-US" dirty="0"/>
              <a:t>What is this course about?</a:t>
            </a:r>
          </a:p>
        </p:txBody>
      </p:sp>
      <p:sp>
        <p:nvSpPr>
          <p:cNvPr id="3" name="Content Placeholder 2">
            <a:extLst>
              <a:ext uri="{FF2B5EF4-FFF2-40B4-BE49-F238E27FC236}">
                <a16:creationId xmlns:a16="http://schemas.microsoft.com/office/drawing/2014/main" id="{FB7CB3BF-12EB-E846-A5E4-95407522CCB0}"/>
              </a:ext>
            </a:extLst>
          </p:cNvPr>
          <p:cNvSpPr>
            <a:spLocks noGrp="1"/>
          </p:cNvSpPr>
          <p:nvPr>
            <p:ph idx="1"/>
          </p:nvPr>
        </p:nvSpPr>
        <p:spPr>
          <a:xfrm>
            <a:off x="599608" y="1764353"/>
            <a:ext cx="11377533" cy="4411116"/>
          </a:xfrm>
        </p:spPr>
        <p:txBody>
          <a:bodyPr>
            <a:normAutofit/>
          </a:bodyPr>
          <a:lstStyle/>
          <a:p>
            <a:pPr marL="0" indent="0">
              <a:buNone/>
            </a:pPr>
            <a:endParaRPr lang="en-US" dirty="0"/>
          </a:p>
          <a:p>
            <a:pPr marL="0" indent="0">
              <a:buNone/>
            </a:pPr>
            <a:r>
              <a:rPr lang="en-US" b="1" dirty="0"/>
              <a:t>Designing</a:t>
            </a:r>
            <a:r>
              <a:rPr lang="en-US" dirty="0"/>
              <a:t> algorithms to solve computational problems</a:t>
            </a:r>
          </a:p>
          <a:p>
            <a:pPr marL="0" indent="0">
              <a:buNone/>
            </a:pPr>
            <a:endParaRPr lang="en-US" dirty="0"/>
          </a:p>
          <a:p>
            <a:pPr marL="0" indent="0">
              <a:buNone/>
            </a:pPr>
            <a:r>
              <a:rPr lang="en-US" b="1" dirty="0"/>
              <a:t>Analyzing</a:t>
            </a:r>
            <a:r>
              <a:rPr lang="en-US" dirty="0"/>
              <a:t> algorithms (correctness, runtime, space requirements)</a:t>
            </a:r>
          </a:p>
          <a:p>
            <a:pPr marL="0" indent="0">
              <a:buNone/>
            </a:pPr>
            <a:endParaRPr lang="en-US" dirty="0"/>
          </a:p>
          <a:p>
            <a:pPr marL="0" indent="0">
              <a:buNone/>
            </a:pPr>
            <a:r>
              <a:rPr lang="en-US" b="1" dirty="0"/>
              <a:t>Analyzing</a:t>
            </a:r>
            <a:r>
              <a:rPr lang="en-US" dirty="0"/>
              <a:t> the inherent </a:t>
            </a:r>
            <a:r>
              <a:rPr lang="en-US" b="1" dirty="0"/>
              <a:t>complexit</a:t>
            </a:r>
            <a:r>
              <a:rPr lang="en-US" dirty="0"/>
              <a:t>y of computational problems</a:t>
            </a:r>
          </a:p>
          <a:p>
            <a:pPr marL="0" indent="0">
              <a:buNone/>
            </a:pPr>
            <a:endParaRPr lang="en-US" dirty="0"/>
          </a:p>
          <a:p>
            <a:pPr marL="0" indent="0" algn="ctr">
              <a:buNone/>
            </a:pPr>
            <a:r>
              <a:rPr lang="en-US" i="1" dirty="0"/>
              <a:t>More on this in later slides!</a:t>
            </a:r>
          </a:p>
        </p:txBody>
      </p:sp>
    </p:spTree>
    <p:extLst>
      <p:ext uri="{BB962C8B-B14F-4D97-AF65-F5344CB8AC3E}">
        <p14:creationId xmlns:p14="http://schemas.microsoft.com/office/powerpoint/2010/main" val="1820277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15963-BEBE-BB60-E966-97AF9A8D2A78}"/>
              </a:ext>
            </a:extLst>
          </p:cNvPr>
          <p:cNvSpPr>
            <a:spLocks noGrp="1"/>
          </p:cNvSpPr>
          <p:nvPr>
            <p:ph type="title"/>
          </p:nvPr>
        </p:nvSpPr>
        <p:spPr/>
        <p:txBody>
          <a:bodyPr/>
          <a:lstStyle/>
          <a:p>
            <a:endParaRPr lang="en-US"/>
          </a:p>
        </p:txBody>
      </p:sp>
      <p:pic>
        <p:nvPicPr>
          <p:cNvPr id="9" name="Content Placeholder 8">
            <a:extLst>
              <a:ext uri="{FF2B5EF4-FFF2-40B4-BE49-F238E27FC236}">
                <a16:creationId xmlns:a16="http://schemas.microsoft.com/office/drawing/2014/main" id="{7DF2D0BA-C6D3-137F-45DC-E3EBDC14E378}"/>
              </a:ext>
            </a:extLst>
          </p:cNvPr>
          <p:cNvPicPr>
            <a:picLocks noGrp="1" noChangeAspect="1"/>
          </p:cNvPicPr>
          <p:nvPr>
            <p:ph idx="1"/>
          </p:nvPr>
        </p:nvPicPr>
        <p:blipFill>
          <a:blip r:embed="rId2"/>
          <a:stretch>
            <a:fillRect/>
          </a:stretch>
        </p:blipFill>
        <p:spPr>
          <a:xfrm>
            <a:off x="0" y="0"/>
            <a:ext cx="12191999" cy="6858000"/>
          </a:xfrm>
        </p:spPr>
      </p:pic>
    </p:spTree>
    <p:extLst>
      <p:ext uri="{BB962C8B-B14F-4D97-AF65-F5344CB8AC3E}">
        <p14:creationId xmlns:p14="http://schemas.microsoft.com/office/powerpoint/2010/main" val="3892091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15963-BEBE-BB60-E966-97AF9A8D2A78}"/>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4E3F853-5592-C30C-1F05-C26122D0CE7F}"/>
              </a:ext>
            </a:extLst>
          </p:cNvPr>
          <p:cNvPicPr>
            <a:picLocks noGrp="1" noChangeAspect="1"/>
          </p:cNvPicPr>
          <p:nvPr>
            <p:ph idx="1"/>
          </p:nvPr>
        </p:nvPicPr>
        <p:blipFill rotWithShape="1">
          <a:blip r:embed="rId2"/>
          <a:srcRect b="25454"/>
          <a:stretch/>
        </p:blipFill>
        <p:spPr>
          <a:xfrm>
            <a:off x="153020" y="0"/>
            <a:ext cx="12192000" cy="5112327"/>
          </a:xfrm>
        </p:spPr>
      </p:pic>
      <p:sp>
        <p:nvSpPr>
          <p:cNvPr id="3" name="TextBox 2">
            <a:extLst>
              <a:ext uri="{FF2B5EF4-FFF2-40B4-BE49-F238E27FC236}">
                <a16:creationId xmlns:a16="http://schemas.microsoft.com/office/drawing/2014/main" id="{7584ED6D-9E80-9EF9-2DF9-DF288D54C828}"/>
              </a:ext>
            </a:extLst>
          </p:cNvPr>
          <p:cNvSpPr txBox="1"/>
          <p:nvPr/>
        </p:nvSpPr>
        <p:spPr>
          <a:xfrm>
            <a:off x="637308" y="5430982"/>
            <a:ext cx="11097491" cy="830997"/>
          </a:xfrm>
          <a:prstGeom prst="rect">
            <a:avLst/>
          </a:prstGeom>
          <a:noFill/>
        </p:spPr>
        <p:txBody>
          <a:bodyPr wrap="square" rtlCol="0">
            <a:spAutoFit/>
          </a:bodyPr>
          <a:lstStyle/>
          <a:p>
            <a:r>
              <a:rPr lang="en-US" sz="2400" i="1" dirty="0">
                <a:solidFill>
                  <a:srgbClr val="C00000"/>
                </a:solidFill>
              </a:rPr>
              <a:t>Little to no actual programming will be required (though you may find you still want to sometimes!)</a:t>
            </a:r>
          </a:p>
        </p:txBody>
      </p:sp>
    </p:spTree>
    <p:extLst>
      <p:ext uri="{BB962C8B-B14F-4D97-AF65-F5344CB8AC3E}">
        <p14:creationId xmlns:p14="http://schemas.microsoft.com/office/powerpoint/2010/main" val="4115598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BD19-9248-FD41-84A7-6191EAA76DF1}"/>
              </a:ext>
            </a:extLst>
          </p:cNvPr>
          <p:cNvSpPr>
            <a:spLocks noGrp="1"/>
          </p:cNvSpPr>
          <p:nvPr>
            <p:ph type="title"/>
          </p:nvPr>
        </p:nvSpPr>
        <p:spPr>
          <a:xfrm>
            <a:off x="599608" y="682531"/>
            <a:ext cx="10515600" cy="1325563"/>
          </a:xfrm>
        </p:spPr>
        <p:txBody>
          <a:bodyPr/>
          <a:lstStyle/>
          <a:p>
            <a:r>
              <a:rPr lang="en-US" dirty="0"/>
              <a:t>First: a speed walk through the syllabus</a:t>
            </a:r>
          </a:p>
        </p:txBody>
      </p:sp>
      <p:sp>
        <p:nvSpPr>
          <p:cNvPr id="3" name="Content Placeholder 2">
            <a:extLst>
              <a:ext uri="{FF2B5EF4-FFF2-40B4-BE49-F238E27FC236}">
                <a16:creationId xmlns:a16="http://schemas.microsoft.com/office/drawing/2014/main" id="{FB7CB3BF-12EB-E846-A5E4-95407522CCB0}"/>
              </a:ext>
            </a:extLst>
          </p:cNvPr>
          <p:cNvSpPr>
            <a:spLocks noGrp="1"/>
          </p:cNvSpPr>
          <p:nvPr>
            <p:ph idx="1"/>
          </p:nvPr>
        </p:nvSpPr>
        <p:spPr>
          <a:xfrm>
            <a:off x="599608" y="1764353"/>
            <a:ext cx="11377533" cy="4411116"/>
          </a:xfrm>
        </p:spPr>
        <p:txBody>
          <a:bodyPr>
            <a:normAutofit/>
          </a:bodyPr>
          <a:lstStyle/>
          <a:p>
            <a:pPr marL="0" indent="0">
              <a:buNone/>
            </a:pPr>
            <a:endParaRPr lang="en-US" dirty="0"/>
          </a:p>
          <a:p>
            <a:pPr marL="0" indent="0" algn="ctr">
              <a:buNone/>
            </a:pPr>
            <a:r>
              <a:rPr lang="en-US" sz="3600" i="1" dirty="0"/>
              <a:t>You are responsible for knowing and following the course policy details in the syllabus!</a:t>
            </a:r>
          </a:p>
          <a:p>
            <a:pPr marL="0" indent="0">
              <a:buNone/>
            </a:pPr>
            <a:endParaRPr lang="en-US" i="1" dirty="0">
              <a:solidFill>
                <a:schemeClr val="accent1"/>
              </a:solidFill>
            </a:endParaRPr>
          </a:p>
          <a:p>
            <a:pPr marL="0" indent="0">
              <a:buNone/>
            </a:pPr>
            <a:r>
              <a:rPr lang="en-US" dirty="0"/>
              <a:t>This will be a brief overview to get you familiar with the overall logistics of the course.</a:t>
            </a:r>
          </a:p>
          <a:p>
            <a:pPr marL="0" indent="0">
              <a:buNone/>
            </a:pPr>
            <a:endParaRPr lang="en-US" dirty="0"/>
          </a:p>
          <a:p>
            <a:pPr marL="0" indent="0">
              <a:buNone/>
            </a:pPr>
            <a:r>
              <a:rPr lang="en-US" dirty="0"/>
              <a:t>You will need to read the syllabus (and complete a syllabus quiz) to get the full details.</a:t>
            </a:r>
          </a:p>
          <a:p>
            <a:pPr marL="0" indent="0">
              <a:buNone/>
            </a:pPr>
            <a:endParaRPr lang="en-US" dirty="0"/>
          </a:p>
        </p:txBody>
      </p:sp>
    </p:spTree>
    <p:extLst>
      <p:ext uri="{BB962C8B-B14F-4D97-AF65-F5344CB8AC3E}">
        <p14:creationId xmlns:p14="http://schemas.microsoft.com/office/powerpoint/2010/main" val="3884852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BD19-9248-FD41-84A7-6191EAA76DF1}"/>
              </a:ext>
            </a:extLst>
          </p:cNvPr>
          <p:cNvSpPr>
            <a:spLocks noGrp="1"/>
          </p:cNvSpPr>
          <p:nvPr>
            <p:ph type="title"/>
          </p:nvPr>
        </p:nvSpPr>
        <p:spPr/>
        <p:txBody>
          <a:bodyPr/>
          <a:lstStyle/>
          <a:p>
            <a:r>
              <a:rPr lang="en-US" dirty="0">
                <a:latin typeface="Calibri" panose="020F0502020204030204" pitchFamily="34" charset="0"/>
              </a:rPr>
              <a:t>Assignment schedule </a:t>
            </a:r>
            <a:endParaRPr lang="en-US" dirty="0"/>
          </a:p>
        </p:txBody>
      </p:sp>
      <p:sp>
        <p:nvSpPr>
          <p:cNvPr id="3" name="Content Placeholder 2">
            <a:extLst>
              <a:ext uri="{FF2B5EF4-FFF2-40B4-BE49-F238E27FC236}">
                <a16:creationId xmlns:a16="http://schemas.microsoft.com/office/drawing/2014/main" id="{FB7CB3BF-12EB-E846-A5E4-95407522CCB0}"/>
              </a:ext>
            </a:extLst>
          </p:cNvPr>
          <p:cNvSpPr>
            <a:spLocks noGrp="1"/>
          </p:cNvSpPr>
          <p:nvPr>
            <p:ph idx="1"/>
          </p:nvPr>
        </p:nvSpPr>
        <p:spPr>
          <a:xfrm>
            <a:off x="838200" y="1027906"/>
            <a:ext cx="12245788" cy="5269433"/>
          </a:xfrm>
        </p:spPr>
        <p:txBody>
          <a:bodyPr>
            <a:normAutofit/>
          </a:bodyPr>
          <a:lstStyle/>
          <a:p>
            <a:pPr marL="0" indent="0">
              <a:buNone/>
            </a:pPr>
            <a:endParaRPr lang="en-US" b="1" i="1" dirty="0"/>
          </a:p>
          <a:p>
            <a:r>
              <a:rPr lang="en-US" b="1" dirty="0"/>
              <a:t>There will be 9-10 homework sets</a:t>
            </a:r>
          </a:p>
          <a:p>
            <a:pPr lvl="1"/>
            <a:r>
              <a:rPr lang="en-US" dirty="0"/>
              <a:t>Due most weeks on Friday, starting next week</a:t>
            </a:r>
          </a:p>
          <a:p>
            <a:pPr lvl="1"/>
            <a:r>
              <a:rPr lang="en-US" dirty="0"/>
              <a:t>Typically posted one week ahead of time</a:t>
            </a:r>
          </a:p>
          <a:p>
            <a:pPr lvl="1"/>
            <a:r>
              <a:rPr lang="en-US" dirty="0"/>
              <a:t>No homework on test weeks</a:t>
            </a:r>
          </a:p>
          <a:p>
            <a:pPr lvl="1"/>
            <a:r>
              <a:rPr lang="en-US" dirty="0"/>
              <a:t>Turn in on </a:t>
            </a:r>
            <a:r>
              <a:rPr lang="en-US" dirty="0" err="1"/>
              <a:t>Gradescope</a:t>
            </a:r>
            <a:r>
              <a:rPr lang="en-US" dirty="0"/>
              <a:t> (can be accessed through Canvas)</a:t>
            </a:r>
          </a:p>
          <a:p>
            <a:pPr marL="0" indent="0">
              <a:buNone/>
            </a:pPr>
            <a:endParaRPr lang="en-US" b="1" dirty="0"/>
          </a:p>
          <a:p>
            <a:r>
              <a:rPr lang="en-US" b="1" dirty="0"/>
              <a:t>There will be two in-class midterms. </a:t>
            </a:r>
          </a:p>
          <a:p>
            <a:pPr lvl="1"/>
            <a:r>
              <a:rPr lang="en-US" dirty="0"/>
              <a:t>Test 1: October 2 (Thursday)</a:t>
            </a:r>
          </a:p>
          <a:p>
            <a:pPr lvl="1"/>
            <a:r>
              <a:rPr lang="en-US" dirty="0"/>
              <a:t>Test 2: November 13 (Thursday)</a:t>
            </a:r>
            <a:endParaRPr lang="en-US" b="1" dirty="0"/>
          </a:p>
          <a:p>
            <a:r>
              <a:rPr lang="en-US" b="1" dirty="0"/>
              <a:t>The final exam will be on Tuesday, December 16: 3:30 pm – 5:30 pm</a:t>
            </a:r>
          </a:p>
          <a:p>
            <a:pPr marL="457200" lvl="1" indent="0">
              <a:buNone/>
            </a:pP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0643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BD19-9248-FD41-84A7-6191EAA76DF1}"/>
              </a:ext>
            </a:extLst>
          </p:cNvPr>
          <p:cNvSpPr>
            <a:spLocks noGrp="1"/>
          </p:cNvSpPr>
          <p:nvPr>
            <p:ph type="title"/>
          </p:nvPr>
        </p:nvSpPr>
        <p:spPr/>
        <p:txBody>
          <a:bodyPr/>
          <a:lstStyle/>
          <a:p>
            <a:r>
              <a:rPr lang="en-US" dirty="0"/>
              <a:t>Homework collaboration policy</a:t>
            </a:r>
          </a:p>
        </p:txBody>
      </p:sp>
      <p:sp>
        <p:nvSpPr>
          <p:cNvPr id="3" name="Content Placeholder 2">
            <a:extLst>
              <a:ext uri="{FF2B5EF4-FFF2-40B4-BE49-F238E27FC236}">
                <a16:creationId xmlns:a16="http://schemas.microsoft.com/office/drawing/2014/main" id="{FB7CB3BF-12EB-E846-A5E4-95407522CCB0}"/>
              </a:ext>
            </a:extLst>
          </p:cNvPr>
          <p:cNvSpPr>
            <a:spLocks noGrp="1"/>
          </p:cNvSpPr>
          <p:nvPr>
            <p:ph idx="1"/>
          </p:nvPr>
        </p:nvSpPr>
        <p:spPr>
          <a:xfrm>
            <a:off x="814467" y="1538288"/>
            <a:ext cx="11377533" cy="4411116"/>
          </a:xfrm>
        </p:spPr>
        <p:txBody>
          <a:bodyPr>
            <a:normAutofit/>
          </a:bodyPr>
          <a:lstStyle/>
          <a:p>
            <a:pPr marL="0" indent="0">
              <a:buNone/>
            </a:pPr>
            <a:r>
              <a:rPr lang="en-US" b="1" dirty="0"/>
              <a:t>Students may collaborate on homework, under the following requirements</a:t>
            </a:r>
          </a:p>
          <a:p>
            <a:endParaRPr lang="en-US" b="1" i="1" dirty="0"/>
          </a:p>
          <a:p>
            <a:r>
              <a:rPr lang="en-US" b="1" i="1" dirty="0"/>
              <a:t>You may </a:t>
            </a:r>
            <a:r>
              <a:rPr lang="en-US" dirty="0"/>
              <a:t>discuss solution strategies. </a:t>
            </a:r>
          </a:p>
          <a:p>
            <a:r>
              <a:rPr lang="en-US" b="1" i="1" dirty="0"/>
              <a:t>You must </a:t>
            </a:r>
            <a:r>
              <a:rPr lang="en-US" dirty="0"/>
              <a:t>write up your own solution in your own words</a:t>
            </a:r>
          </a:p>
          <a:p>
            <a:pPr marL="0" indent="0">
              <a:buNone/>
            </a:pPr>
            <a:r>
              <a:rPr lang="en-US" b="1" i="1" dirty="0"/>
              <a:t>	Do not </a:t>
            </a:r>
            <a:r>
              <a:rPr lang="en-US" dirty="0"/>
              <a:t>copy down the same solution!</a:t>
            </a:r>
          </a:p>
          <a:p>
            <a:r>
              <a:rPr lang="en-US" b="1" i="1" dirty="0"/>
              <a:t>You must</a:t>
            </a:r>
            <a:r>
              <a:rPr lang="en-US" i="1" dirty="0"/>
              <a:t> </a:t>
            </a:r>
            <a:r>
              <a:rPr lang="en-US" dirty="0"/>
              <a:t>disclose on your homework who you worked with and one what problem.</a:t>
            </a:r>
          </a:p>
          <a:p>
            <a:pPr marL="0" indent="0">
              <a:buNone/>
            </a:pPr>
            <a:endParaRPr lang="en-US" dirty="0"/>
          </a:p>
          <a:p>
            <a:pPr marL="0" indent="0">
              <a:buNone/>
            </a:pPr>
            <a:endParaRPr lang="en-US" dirty="0"/>
          </a:p>
          <a:p>
            <a:endParaRPr lang="en-US" dirty="0"/>
          </a:p>
        </p:txBody>
      </p:sp>
      <p:sp>
        <p:nvSpPr>
          <p:cNvPr id="4" name="TextBox 3">
            <a:extLst>
              <a:ext uri="{FF2B5EF4-FFF2-40B4-BE49-F238E27FC236}">
                <a16:creationId xmlns:a16="http://schemas.microsoft.com/office/drawing/2014/main" id="{12F96FE7-D48D-1A4F-AF61-B3204461EE97}"/>
              </a:ext>
            </a:extLst>
          </p:cNvPr>
          <p:cNvSpPr txBox="1"/>
          <p:nvPr/>
        </p:nvSpPr>
        <p:spPr>
          <a:xfrm>
            <a:off x="1694329" y="5167312"/>
            <a:ext cx="8803342" cy="1200329"/>
          </a:xfrm>
          <a:prstGeom prst="rect">
            <a:avLst/>
          </a:prstGeom>
          <a:noFill/>
        </p:spPr>
        <p:txBody>
          <a:bodyPr wrap="square" rtlCol="0">
            <a:spAutoFit/>
          </a:bodyPr>
          <a:lstStyle/>
          <a:p>
            <a:pPr algn="ctr"/>
            <a:r>
              <a:rPr lang="en-US" sz="3600" dirty="0">
                <a:solidFill>
                  <a:schemeClr val="accent1"/>
                </a:solidFill>
              </a:rPr>
              <a:t>You are responsible for knowing and following the course policy details in the syllabus!</a:t>
            </a:r>
          </a:p>
        </p:txBody>
      </p:sp>
    </p:spTree>
    <p:extLst>
      <p:ext uri="{BB962C8B-B14F-4D97-AF65-F5344CB8AC3E}">
        <p14:creationId xmlns:p14="http://schemas.microsoft.com/office/powerpoint/2010/main" val="2034043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FBD19-9248-FD41-84A7-6191EAA76DF1}"/>
              </a:ext>
            </a:extLst>
          </p:cNvPr>
          <p:cNvSpPr>
            <a:spLocks noGrp="1"/>
          </p:cNvSpPr>
          <p:nvPr>
            <p:ph type="title"/>
          </p:nvPr>
        </p:nvSpPr>
        <p:spPr/>
        <p:txBody>
          <a:bodyPr/>
          <a:lstStyle/>
          <a:p>
            <a:r>
              <a:rPr lang="en-US" dirty="0"/>
              <a:t>Outside resource policy</a:t>
            </a:r>
          </a:p>
        </p:txBody>
      </p:sp>
      <p:sp>
        <p:nvSpPr>
          <p:cNvPr id="3" name="Content Placeholder 2">
            <a:extLst>
              <a:ext uri="{FF2B5EF4-FFF2-40B4-BE49-F238E27FC236}">
                <a16:creationId xmlns:a16="http://schemas.microsoft.com/office/drawing/2014/main" id="{FB7CB3BF-12EB-E846-A5E4-95407522CCB0}"/>
              </a:ext>
            </a:extLst>
          </p:cNvPr>
          <p:cNvSpPr>
            <a:spLocks noGrp="1"/>
          </p:cNvSpPr>
          <p:nvPr>
            <p:ph idx="1"/>
          </p:nvPr>
        </p:nvSpPr>
        <p:spPr>
          <a:xfrm>
            <a:off x="814467" y="1690688"/>
            <a:ext cx="11377533" cy="4411116"/>
          </a:xfrm>
        </p:spPr>
        <p:txBody>
          <a:bodyPr>
            <a:normAutofit/>
          </a:bodyPr>
          <a:lstStyle/>
          <a:p>
            <a:r>
              <a:rPr lang="en-US" b="1" i="1" dirty="0"/>
              <a:t>You may </a:t>
            </a:r>
            <a:r>
              <a:rPr lang="en-US" dirty="0"/>
              <a:t>use outside textbooks and existing written resource</a:t>
            </a:r>
          </a:p>
          <a:p>
            <a:pPr lvl="1"/>
            <a:r>
              <a:rPr lang="en-US" dirty="0"/>
              <a:t>This means you can read information on existing webpages</a:t>
            </a:r>
          </a:p>
          <a:p>
            <a:pPr lvl="1"/>
            <a:r>
              <a:rPr lang="en-US" dirty="0"/>
              <a:t>You </a:t>
            </a:r>
            <a:r>
              <a:rPr lang="en-US" b="1" dirty="0"/>
              <a:t>may not</a:t>
            </a:r>
            <a:r>
              <a:rPr lang="en-US" dirty="0"/>
              <a:t> post questions in online forums or use homework “help” sites like Chegg </a:t>
            </a:r>
          </a:p>
          <a:p>
            <a:r>
              <a:rPr lang="en-US" b="1" i="1" dirty="0"/>
              <a:t>You must </a:t>
            </a:r>
            <a:r>
              <a:rPr lang="en-US" dirty="0"/>
              <a:t>write up your own solution in your own words</a:t>
            </a:r>
          </a:p>
          <a:p>
            <a:pPr marL="0" indent="0">
              <a:buNone/>
            </a:pPr>
            <a:r>
              <a:rPr lang="en-US" b="1" i="1" dirty="0"/>
              <a:t>	Do not </a:t>
            </a:r>
            <a:r>
              <a:rPr lang="en-US" dirty="0"/>
              <a:t>copy down the same solution!</a:t>
            </a:r>
          </a:p>
          <a:p>
            <a:r>
              <a:rPr lang="en-US" b="1" i="1" dirty="0"/>
              <a:t>You must</a:t>
            </a:r>
            <a:r>
              <a:rPr lang="en-US" i="1" dirty="0"/>
              <a:t> </a:t>
            </a:r>
            <a:r>
              <a:rPr lang="en-US" dirty="0"/>
              <a:t>disclose on your homework any outside resources used.</a:t>
            </a:r>
          </a:p>
          <a:p>
            <a:pPr marL="0" indent="0">
              <a:buNone/>
            </a:pPr>
            <a:endParaRPr lang="en-US" dirty="0"/>
          </a:p>
          <a:p>
            <a:pPr marL="0" indent="0">
              <a:buNone/>
            </a:pPr>
            <a:endParaRPr lang="en-US" dirty="0"/>
          </a:p>
          <a:p>
            <a:endParaRPr lang="en-US" dirty="0"/>
          </a:p>
        </p:txBody>
      </p:sp>
      <p:sp>
        <p:nvSpPr>
          <p:cNvPr id="4" name="TextBox 3">
            <a:extLst>
              <a:ext uri="{FF2B5EF4-FFF2-40B4-BE49-F238E27FC236}">
                <a16:creationId xmlns:a16="http://schemas.microsoft.com/office/drawing/2014/main" id="{EE21760F-4A2E-D64D-9A10-3F6E713B0C27}"/>
              </a:ext>
            </a:extLst>
          </p:cNvPr>
          <p:cNvSpPr txBox="1"/>
          <p:nvPr/>
        </p:nvSpPr>
        <p:spPr>
          <a:xfrm>
            <a:off x="1694329" y="5167312"/>
            <a:ext cx="8803342" cy="1200329"/>
          </a:xfrm>
          <a:prstGeom prst="rect">
            <a:avLst/>
          </a:prstGeom>
          <a:noFill/>
        </p:spPr>
        <p:txBody>
          <a:bodyPr wrap="square" rtlCol="0">
            <a:spAutoFit/>
          </a:bodyPr>
          <a:lstStyle/>
          <a:p>
            <a:pPr algn="ctr"/>
            <a:r>
              <a:rPr lang="en-US" sz="3600" dirty="0">
                <a:solidFill>
                  <a:schemeClr val="accent1"/>
                </a:solidFill>
              </a:rPr>
              <a:t>You are responsible for knowing and following the course policy details in the syllabus!</a:t>
            </a:r>
          </a:p>
        </p:txBody>
      </p:sp>
    </p:spTree>
    <p:extLst>
      <p:ext uri="{BB962C8B-B14F-4D97-AF65-F5344CB8AC3E}">
        <p14:creationId xmlns:p14="http://schemas.microsoft.com/office/powerpoint/2010/main" val="2941567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BBF6D-EC5F-E52E-F3A9-48C37E49E035}"/>
              </a:ext>
            </a:extLst>
          </p:cNvPr>
          <p:cNvSpPr>
            <a:spLocks noGrp="1"/>
          </p:cNvSpPr>
          <p:nvPr>
            <p:ph type="title"/>
          </p:nvPr>
        </p:nvSpPr>
        <p:spPr/>
        <p:txBody>
          <a:bodyPr/>
          <a:lstStyle/>
          <a:p>
            <a:endParaRPr lang="en-US" dirty="0"/>
          </a:p>
        </p:txBody>
      </p:sp>
      <p:pic>
        <p:nvPicPr>
          <p:cNvPr id="5" name="Content Placeholder 4" descr="A close-up of a paper&#10;&#10;Description automatically generated">
            <a:extLst>
              <a:ext uri="{FF2B5EF4-FFF2-40B4-BE49-F238E27FC236}">
                <a16:creationId xmlns:a16="http://schemas.microsoft.com/office/drawing/2014/main" id="{4D7A5AEE-5FDC-35F1-7725-99E09E953F85}"/>
              </a:ext>
            </a:extLst>
          </p:cNvPr>
          <p:cNvPicPr>
            <a:picLocks noGrp="1" noChangeAspect="1"/>
          </p:cNvPicPr>
          <p:nvPr>
            <p:ph idx="1"/>
          </p:nvPr>
        </p:nvPicPr>
        <p:blipFill>
          <a:blip r:embed="rId2"/>
          <a:stretch>
            <a:fillRect/>
          </a:stretch>
        </p:blipFill>
        <p:spPr>
          <a:xfrm>
            <a:off x="268500" y="251152"/>
            <a:ext cx="11729589" cy="3699056"/>
          </a:xfrm>
        </p:spPr>
      </p:pic>
      <p:sp>
        <p:nvSpPr>
          <p:cNvPr id="6" name="TextBox 5">
            <a:extLst>
              <a:ext uri="{FF2B5EF4-FFF2-40B4-BE49-F238E27FC236}">
                <a16:creationId xmlns:a16="http://schemas.microsoft.com/office/drawing/2014/main" id="{9822B1BA-25EA-BEDA-2FA4-04273FC291B2}"/>
              </a:ext>
            </a:extLst>
          </p:cNvPr>
          <p:cNvSpPr txBox="1"/>
          <p:nvPr/>
        </p:nvSpPr>
        <p:spPr>
          <a:xfrm>
            <a:off x="1066799" y="4114801"/>
            <a:ext cx="10072256" cy="2308324"/>
          </a:xfrm>
          <a:prstGeom prst="rect">
            <a:avLst/>
          </a:prstGeom>
          <a:noFill/>
        </p:spPr>
        <p:txBody>
          <a:bodyPr wrap="square" rtlCol="0">
            <a:spAutoFit/>
          </a:bodyPr>
          <a:lstStyle/>
          <a:p>
            <a:r>
              <a:rPr lang="en-US" dirty="0" err="1">
                <a:solidFill>
                  <a:srgbClr val="C00000"/>
                </a:solidFill>
              </a:rPr>
              <a:t>Homeworks</a:t>
            </a:r>
            <a:r>
              <a:rPr lang="en-US" dirty="0">
                <a:solidFill>
                  <a:srgbClr val="C00000"/>
                </a:solidFill>
              </a:rPr>
              <a:t> will always begin with a “Problem 0” like this where you will list outside resources and outside help.</a:t>
            </a:r>
          </a:p>
          <a:p>
            <a:endParaRPr lang="en-US" dirty="0">
              <a:solidFill>
                <a:srgbClr val="C00000"/>
              </a:solidFill>
            </a:endParaRPr>
          </a:p>
          <a:p>
            <a:r>
              <a:rPr lang="en-US" dirty="0">
                <a:solidFill>
                  <a:srgbClr val="C00000"/>
                </a:solidFill>
              </a:rPr>
              <a:t>You must always answer this explicitly, even if just to say “I did not get outside help or use outside resources for this homework.”</a:t>
            </a:r>
          </a:p>
          <a:p>
            <a:endParaRPr lang="en-US" dirty="0">
              <a:solidFill>
                <a:srgbClr val="C00000"/>
              </a:solidFill>
            </a:endParaRPr>
          </a:p>
          <a:p>
            <a:r>
              <a:rPr lang="en-US" dirty="0">
                <a:solidFill>
                  <a:srgbClr val="C00000"/>
                </a:solidFill>
              </a:rPr>
              <a:t>You do not need to list (1) the textbook or (2) lecture notes. These are not “outside” help, these are the main resources for the course which you are expected to use.</a:t>
            </a:r>
          </a:p>
        </p:txBody>
      </p:sp>
    </p:spTree>
    <p:extLst>
      <p:ext uri="{BB962C8B-B14F-4D97-AF65-F5344CB8AC3E}">
        <p14:creationId xmlns:p14="http://schemas.microsoft.com/office/powerpoint/2010/main" val="1535763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9739</TotalTime>
  <Words>1259</Words>
  <Application>Microsoft Office PowerPoint</Application>
  <PresentationFormat>Widescreen</PresentationFormat>
  <Paragraphs>132</Paragraphs>
  <Slides>18</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CSCE 411  Design and Analysis of Algorithms  </vt:lpstr>
      <vt:lpstr>What is this course about?</vt:lpstr>
      <vt:lpstr>PowerPoint Presentation</vt:lpstr>
      <vt:lpstr>PowerPoint Presentation</vt:lpstr>
      <vt:lpstr>First: a speed walk through the syllabus</vt:lpstr>
      <vt:lpstr>Assignment schedule </vt:lpstr>
      <vt:lpstr>Homework collaboration policy</vt:lpstr>
      <vt:lpstr>Outside resource policy</vt:lpstr>
      <vt:lpstr>PowerPoint Presentation</vt:lpstr>
      <vt:lpstr>Late work and make-up policy</vt:lpstr>
      <vt:lpstr>Participation and Attendance</vt:lpstr>
      <vt:lpstr>Grade breakdown</vt:lpstr>
      <vt:lpstr>Course content</vt:lpstr>
      <vt:lpstr>Three assignments you should already have on your radar</vt:lpstr>
      <vt:lpstr>How/where do I keep up with the course?</vt:lpstr>
      <vt:lpstr>Can I use ChatGPT? Or other GenAI tools?</vt:lpstr>
      <vt:lpstr>Use of AI in CSCE 411, Section 501</vt:lpstr>
      <vt:lpstr>Use of AI in CSCE 411, Section 501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689: Algorithms and Optimization for Graph Mining</dc:title>
  <dc:creator>Nate Veldt</dc:creator>
  <cp:lastModifiedBy>Samson Zhou</cp:lastModifiedBy>
  <cp:revision>228</cp:revision>
  <dcterms:created xsi:type="dcterms:W3CDTF">2021-04-23T19:30:23Z</dcterms:created>
  <dcterms:modified xsi:type="dcterms:W3CDTF">2025-08-26T03:17:20Z</dcterms:modified>
</cp:coreProperties>
</file>