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40" d="100"/>
          <a:sy n="40" d="100"/>
        </p:scale>
        <p:origin x="192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E832339-B03B-A9FA-5E38-7B50F31D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566" y="8876953"/>
            <a:ext cx="7029450" cy="3971925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968275" y="784521"/>
            <a:ext cx="1309606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On Socially Fair Low-Rank Approximation and Column Subset Selection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3" name="TextBox 38"/>
          <p:cNvSpPr txBox="1"/>
          <p:nvPr/>
        </p:nvSpPr>
        <p:spPr>
          <a:xfrm>
            <a:off x="968275" y="11050567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Low-Rank Approximation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919751" y="11768936"/>
                <a:ext cx="7202534" cy="22812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completion problem</a:t>
                </a:r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1" y="11768936"/>
                <a:ext cx="7202534" cy="2281266"/>
              </a:xfrm>
              <a:prstGeom prst="rect">
                <a:avLst/>
              </a:prstGeom>
              <a:blipFill>
                <a:blip r:embed="rId3"/>
                <a:stretch>
                  <a:fillRect l="-2371" t="-535" b="-74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895562" y="13992560"/>
                <a:ext cx="7728262" cy="256275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indent="-3429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 solution to find optimal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right singular vectors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computed in polynomial time using singular value decomposition (SVD)</a:t>
                </a:r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62" y="13992560"/>
                <a:ext cx="7728262" cy="2562753"/>
              </a:xfrm>
              <a:prstGeom prst="rect">
                <a:avLst/>
              </a:prstGeom>
              <a:blipFill>
                <a:blip r:embed="rId4"/>
                <a:stretch>
                  <a:fillRect l="-2445" t="-2850" b="-641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809545" y="7892129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4"/>
              <p:cNvSpPr txBox="1"/>
              <p:nvPr/>
            </p:nvSpPr>
            <p:spPr>
              <a:xfrm>
                <a:off x="11932668" y="13090380"/>
                <a:ext cx="7703282" cy="865980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spcBef>
                    <a:spcPts val="600"/>
                  </a:spcBef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Upper Bounds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accuracy parameter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den>
                    </m:f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ℓ,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trade-off parameter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0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column subset selection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Additional results for fair regression</a:t>
                </a:r>
              </a:p>
            </p:txBody>
          </p:sp>
        </mc:Choice>
        <mc:Fallback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668" y="13090380"/>
                <a:ext cx="7703282" cy="8659807"/>
              </a:xfrm>
              <a:prstGeom prst="rect">
                <a:avLst/>
              </a:prstGeom>
              <a:blipFill>
                <a:blip r:embed="rId5"/>
                <a:stretch>
                  <a:fillRect l="-2453" t="-844" r="-2611" b="-11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45"/>
          <p:cNvSpPr txBox="1"/>
          <p:nvPr/>
        </p:nvSpPr>
        <p:spPr>
          <a:xfrm>
            <a:off x="895562" y="16608998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Column Subset Selection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7"/>
              <p:cNvSpPr txBox="1"/>
              <p:nvPr/>
            </p:nvSpPr>
            <p:spPr>
              <a:xfrm>
                <a:off x="895562" y="17245982"/>
                <a:ext cx="10496493" cy="4497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matrices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Low-rank approximation variant with better interpretability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NP-hard problem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achieve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approximation by volume sampling or local search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Approximation algorithms use polynomial time</a:t>
                </a:r>
              </a:p>
            </p:txBody>
          </p:sp>
        </mc:Choice>
        <mc:Fallback>
          <p:sp>
            <p:nvSpPr>
              <p:cNvPr id="4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62" y="17245982"/>
                <a:ext cx="10496493" cy="4497257"/>
              </a:xfrm>
              <a:prstGeom prst="rect">
                <a:avLst/>
              </a:prstGeom>
              <a:blipFill>
                <a:blip r:embed="rId6"/>
                <a:stretch>
                  <a:fillRect l="-1626" t="-271" r="-1916" b="-32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61"/>
          <p:cNvSpPr txBox="1"/>
          <p:nvPr/>
        </p:nvSpPr>
        <p:spPr>
          <a:xfrm>
            <a:off x="19387330" y="19494610"/>
            <a:ext cx="4411339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[BS16]: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Solon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Barocas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Andrew D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Selbst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Big data’s disparate impact. California law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review, pages 671–732, 2016 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[KMM15]: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Matthew Kay, Cynthia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Matuszek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Sean A. Munson. Unequal representation and gender stereotypes in image search results for occupations, CHI 2015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37">
            <a:extLst>
              <a:ext uri="{FF2B5EF4-FFF2-40B4-BE49-F238E27FC236}">
                <a16:creationId xmlns:a16="http://schemas.microsoft.com/office/drawing/2014/main" id="{88BD07B8-4DFF-A7A1-5F57-DC9F62962C50}"/>
              </a:ext>
            </a:extLst>
          </p:cNvPr>
          <p:cNvSpPr txBox="1"/>
          <p:nvPr/>
        </p:nvSpPr>
        <p:spPr>
          <a:xfrm>
            <a:off x="14849390" y="781157"/>
            <a:ext cx="11803379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Zhao Song, Simons Institute of Computing and UC Berkeley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Vakilian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Toyota Technological Institute at Chicago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P. Woodruff, Carnegie Mellon University and Google Research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Samson Zhou, Texas A&amp;M University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AF359-64F8-DF6E-8861-C212717E9656}"/>
              </a:ext>
            </a:extLst>
          </p:cNvPr>
          <p:cNvSpPr txBox="1">
            <a:spLocks/>
          </p:cNvSpPr>
          <p:nvPr/>
        </p:nvSpPr>
        <p:spPr>
          <a:xfrm>
            <a:off x="8319962" y="11692936"/>
            <a:ext cx="3414204" cy="3287913"/>
          </a:xfrm>
          <a:prstGeom prst="rect">
            <a:avLst/>
          </a:prstGeom>
        </p:spPr>
        <p:txBody>
          <a:bodyPr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1  3  5 -2  7  0 11  4 -8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0  0 -1  3 13 2  8   6  2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2  5  6  1  4  0  -7  5  3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8  7  2  1 -1 -3 -2 -4 -6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-5 3 -4 -1 -2 -1 0 -3  -1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7  1  3  2  4  1  0  11  1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BC244-76E6-769B-DE07-78CA255446AF}"/>
              </a:ext>
            </a:extLst>
          </p:cNvPr>
          <p:cNvSpPr/>
          <p:nvPr/>
        </p:nvSpPr>
        <p:spPr>
          <a:xfrm>
            <a:off x="8252994" y="11692935"/>
            <a:ext cx="3414204" cy="2706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3DA7-680F-E192-DF0A-19F41208C626}"/>
                  </a:ext>
                </a:extLst>
              </p:cNvPr>
              <p:cNvSpPr/>
              <p:nvPr/>
            </p:nvSpPr>
            <p:spPr>
              <a:xfrm>
                <a:off x="7720054" y="12832356"/>
                <a:ext cx="4870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3DA7-680F-E192-DF0A-19F41208C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54" y="12832356"/>
                <a:ext cx="48706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616E20-3F81-CB0D-A47F-F7E25C7F7920}"/>
                  </a:ext>
                </a:extLst>
              </p:cNvPr>
              <p:cNvSpPr/>
              <p:nvPr/>
            </p:nvSpPr>
            <p:spPr>
              <a:xfrm>
                <a:off x="9769080" y="14592526"/>
                <a:ext cx="4941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616E20-3F81-CB0D-A47F-F7E25C7F7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080" y="14592526"/>
                <a:ext cx="49415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Image result for netflix">
            <a:extLst>
              <a:ext uri="{FF2B5EF4-FFF2-40B4-BE49-F238E27FC236}">
                <a16:creationId xmlns:a16="http://schemas.microsoft.com/office/drawing/2014/main" id="{17301364-8FCD-51EC-E227-D7D661A8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69" y="15434948"/>
            <a:ext cx="2823795" cy="13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CC7B6280-ACA4-8B62-2624-322B141D8FCE}"/>
              </a:ext>
            </a:extLst>
          </p:cNvPr>
          <p:cNvSpPr txBox="1"/>
          <p:nvPr/>
        </p:nvSpPr>
        <p:spPr>
          <a:xfrm>
            <a:off x="11657396" y="3392829"/>
            <a:ext cx="388740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Social Fairness</a:t>
            </a:r>
            <a:endParaRPr sz="3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2CF31C6-C11D-08CE-566D-357B65E0DCF4}"/>
              </a:ext>
            </a:extLst>
          </p:cNvPr>
          <p:cNvSpPr txBox="1">
            <a:spLocks/>
          </p:cNvSpPr>
          <p:nvPr/>
        </p:nvSpPr>
        <p:spPr>
          <a:xfrm>
            <a:off x="19027058" y="3615620"/>
            <a:ext cx="3694043" cy="4351338"/>
          </a:xfrm>
          <a:prstGeom prst="rect">
            <a:avLst/>
          </a:prstGeom>
        </p:spPr>
        <p:txBody>
          <a:bodyPr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3000" dirty="0"/>
              <a:t>1  3  5 -2  7  0 11  4 -8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3000" dirty="0"/>
              <a:t>0  0 -1  3 13 2  8   6  2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endParaRPr lang="en-US" sz="3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ECA2C-6A23-73B0-DD82-D4A9FC722B29}"/>
              </a:ext>
            </a:extLst>
          </p:cNvPr>
          <p:cNvSpPr/>
          <p:nvPr/>
        </p:nvSpPr>
        <p:spPr>
          <a:xfrm>
            <a:off x="19027058" y="3615620"/>
            <a:ext cx="3582620" cy="88521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F86DD3-3636-A917-0011-789AB7B4A1DF}"/>
                  </a:ext>
                </a:extLst>
              </p:cNvPr>
              <p:cNvSpPr/>
              <p:nvPr/>
            </p:nvSpPr>
            <p:spPr>
              <a:xfrm>
                <a:off x="11720998" y="4132035"/>
                <a:ext cx="6583090" cy="3687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lim>
                    </m:limLow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dataset of a protected subpopulation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 solution is equitable to all subpopulations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F86DD3-3636-A917-0011-789AB7B4A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998" y="4132035"/>
                <a:ext cx="6583090" cy="3687613"/>
              </a:xfrm>
              <a:prstGeom prst="rect">
                <a:avLst/>
              </a:prstGeom>
              <a:blipFill>
                <a:blip r:embed="rId11"/>
                <a:stretch>
                  <a:fillRect l="-1944" t="-1818" b="-4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2A2B39-8568-7D3B-BB00-5D62FE5A970D}"/>
                  </a:ext>
                </a:extLst>
              </p:cNvPr>
              <p:cNvSpPr/>
              <p:nvPr/>
            </p:nvSpPr>
            <p:spPr>
              <a:xfrm>
                <a:off x="18268728" y="3828700"/>
                <a:ext cx="66140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2A2B39-8568-7D3B-BB00-5D62FE5A9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728" y="3828700"/>
                <a:ext cx="66140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39ACCE-6C24-0822-2A18-983824F6D816}"/>
                  </a:ext>
                </a:extLst>
              </p:cNvPr>
              <p:cNvSpPr/>
              <p:nvPr/>
            </p:nvSpPr>
            <p:spPr>
              <a:xfrm>
                <a:off x="20395871" y="4695628"/>
                <a:ext cx="50622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39ACCE-6C24-0822-2A18-983824F6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5871" y="4695628"/>
                <a:ext cx="50622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E3BF983-AB93-B28C-DEE6-A006EC886408}"/>
              </a:ext>
            </a:extLst>
          </p:cNvPr>
          <p:cNvSpPr txBox="1"/>
          <p:nvPr/>
        </p:nvSpPr>
        <p:spPr>
          <a:xfrm>
            <a:off x="19027057" y="5246541"/>
            <a:ext cx="3694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/>
              <a:t>2  5  6  1  4  0  -7  5  3</a:t>
            </a:r>
          </a:p>
          <a:p>
            <a:pPr marL="0" indent="0">
              <a:buNone/>
            </a:pPr>
            <a:r>
              <a:rPr lang="en-US" sz="3000" dirty="0"/>
              <a:t>8  7  2  1 -1 -3 -2 -4 -6</a:t>
            </a:r>
          </a:p>
          <a:p>
            <a:pPr marL="0" indent="0">
              <a:buNone/>
            </a:pPr>
            <a:r>
              <a:rPr lang="en-US" sz="3000" dirty="0"/>
              <a:t>-5 3 -4 -1 -2 -1 0 -3  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B44044-E60E-1304-FE73-C3CC8262EC16}"/>
              </a:ext>
            </a:extLst>
          </p:cNvPr>
          <p:cNvSpPr/>
          <p:nvPr/>
        </p:nvSpPr>
        <p:spPr>
          <a:xfrm>
            <a:off x="19027058" y="5246541"/>
            <a:ext cx="3582620" cy="149358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25440-53B2-C6D2-51B2-823C92EE4921}"/>
              </a:ext>
            </a:extLst>
          </p:cNvPr>
          <p:cNvSpPr txBox="1"/>
          <p:nvPr/>
        </p:nvSpPr>
        <p:spPr>
          <a:xfrm>
            <a:off x="19027058" y="7450760"/>
            <a:ext cx="35826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/>
              <a:t>7  1  3  2  4  1  0  11  1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CF917C2-A0D5-7DDD-AF97-E9FF204EBF77}"/>
                  </a:ext>
                </a:extLst>
              </p:cNvPr>
              <p:cNvSpPr/>
              <p:nvPr/>
            </p:nvSpPr>
            <p:spPr>
              <a:xfrm>
                <a:off x="18301040" y="5651326"/>
                <a:ext cx="67031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CF917C2-A0D5-7DDD-AF97-E9FF204EB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040" y="5651326"/>
                <a:ext cx="67031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53E0F4CE-78EF-BBDF-53C3-BA7B6C787AED}"/>
              </a:ext>
            </a:extLst>
          </p:cNvPr>
          <p:cNvSpPr/>
          <p:nvPr/>
        </p:nvSpPr>
        <p:spPr>
          <a:xfrm>
            <a:off x="19027058" y="7441134"/>
            <a:ext cx="3582620" cy="46680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3C21DF-12CD-92EC-1AE2-F12EF84A85B4}"/>
                  </a:ext>
                </a:extLst>
              </p:cNvPr>
              <p:cNvSpPr/>
              <p:nvPr/>
            </p:nvSpPr>
            <p:spPr>
              <a:xfrm>
                <a:off x="18338431" y="7412960"/>
                <a:ext cx="6542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3C21DF-12CD-92EC-1AE2-F12EF84A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431" y="7412960"/>
                <a:ext cx="65428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BA79F5-70C5-F439-AD4B-32DE73A992D6}"/>
                  </a:ext>
                </a:extLst>
              </p:cNvPr>
              <p:cNvSpPr txBox="1"/>
              <p:nvPr/>
            </p:nvSpPr>
            <p:spPr>
              <a:xfrm>
                <a:off x="22395224" y="5802202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BA79F5-70C5-F439-AD4B-32DE73A9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224" y="5802202"/>
                <a:ext cx="136563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87FEE1-F47E-25C3-8EC0-0C51B7E7D156}"/>
                  </a:ext>
                </a:extLst>
              </p:cNvPr>
              <p:cNvSpPr txBox="1"/>
              <p:nvPr/>
            </p:nvSpPr>
            <p:spPr>
              <a:xfrm>
                <a:off x="22395224" y="3875896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87FEE1-F47E-25C3-8EC0-0C51B7E7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224" y="3875896"/>
                <a:ext cx="136563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A4BF64-58C8-7BEC-FAFB-4E4DCC171C78}"/>
                  </a:ext>
                </a:extLst>
              </p:cNvPr>
              <p:cNvSpPr txBox="1"/>
              <p:nvPr/>
            </p:nvSpPr>
            <p:spPr>
              <a:xfrm>
                <a:off x="22492257" y="7403927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A4BF64-58C8-7BEC-FAFB-4E4DCC17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257" y="7403927"/>
                <a:ext cx="136563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5F1F0D8-2626-A620-74E6-4062DA15A735}"/>
                  </a:ext>
                </a:extLst>
              </p:cNvPr>
              <p:cNvSpPr txBox="1"/>
              <p:nvPr/>
            </p:nvSpPr>
            <p:spPr>
              <a:xfrm>
                <a:off x="19952157" y="6766400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5F1F0D8-2626-A620-74E6-4062DA1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2157" y="6766400"/>
                <a:ext cx="136563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43">
            <a:extLst>
              <a:ext uri="{FF2B5EF4-FFF2-40B4-BE49-F238E27FC236}">
                <a16:creationId xmlns:a16="http://schemas.microsoft.com/office/drawing/2014/main" id="{B7F99657-24A7-4F46-28D7-B753809EA6F7}"/>
              </a:ext>
            </a:extLst>
          </p:cNvPr>
          <p:cNvSpPr txBox="1"/>
          <p:nvPr/>
        </p:nvSpPr>
        <p:spPr>
          <a:xfrm>
            <a:off x="919751" y="3151048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  <a:endParaRPr lang="en-US" sz="3600" dirty="0"/>
          </a:p>
        </p:txBody>
      </p:sp>
      <p:sp>
        <p:nvSpPr>
          <p:cNvPr id="4" name="TextBox 44">
            <a:extLst>
              <a:ext uri="{FF2B5EF4-FFF2-40B4-BE49-F238E27FC236}">
                <a16:creationId xmlns:a16="http://schemas.microsoft.com/office/drawing/2014/main" id="{BE764745-F549-65E0-A128-27C9CEA40FF1}"/>
              </a:ext>
            </a:extLst>
          </p:cNvPr>
          <p:cNvSpPr txBox="1"/>
          <p:nvPr/>
        </p:nvSpPr>
        <p:spPr>
          <a:xfrm>
            <a:off x="932634" y="4008746"/>
            <a:ext cx="10472305" cy="694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Unfortunately, real-world machine learning algorithms across a wide variety of domains have recently produced a number of undesirable outcomes from the lens of generalization: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[BS16]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noted that decision-making processes using data collected from smartphone devices reporting poor road quality could potentially underserve poorer communities with less smartphone ownership.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[KMM15]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observed that search queries for CEOs overwhelmingly returned images of white men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[BG18]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observed that facial recognition software exhibited different accuracy rates for white men compared with dark-skinned women. </a:t>
            </a:r>
          </a:p>
          <a:p>
            <a:pPr>
              <a:spcBef>
                <a:spcPts val="600"/>
              </a:spcBef>
              <a:buClr>
                <a:schemeClr val="tx1"/>
              </a:buClr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Biased data or biased algorithms?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Better training data, fair algorithms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109D2E20-9032-5E33-8747-D7FC17366099}"/>
              </a:ext>
            </a:extLst>
          </p:cNvPr>
          <p:cNvSpPr txBox="1"/>
          <p:nvPr/>
        </p:nvSpPr>
        <p:spPr>
          <a:xfrm>
            <a:off x="23954925" y="2897941"/>
            <a:ext cx="388740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Lower Bounds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7B3EFB-930E-450B-B956-8234B3DEF83F}"/>
                  </a:ext>
                </a:extLst>
              </p:cNvPr>
              <p:cNvSpPr/>
              <p:nvPr/>
            </p:nvSpPr>
            <p:spPr>
              <a:xfrm>
                <a:off x="23760860" y="3694270"/>
                <a:ext cx="9157539" cy="3613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minimize the distance from these points to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-dimensional subspace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Subspace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−1,∞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problem is NP-hard to approximate within any constant factor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Exponential time hypothesis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3-SAT problem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runtime. 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7B3EFB-930E-450B-B956-8234B3DEF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860" y="3694270"/>
                <a:ext cx="9157539" cy="3613746"/>
              </a:xfrm>
              <a:prstGeom prst="rect">
                <a:avLst/>
              </a:prstGeom>
              <a:blipFill>
                <a:blip r:embed="rId20"/>
                <a:stretch>
                  <a:fillRect l="-1398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45">
            <a:extLst>
              <a:ext uri="{FF2B5EF4-FFF2-40B4-BE49-F238E27FC236}">
                <a16:creationId xmlns:a16="http://schemas.microsoft.com/office/drawing/2014/main" id="{3E317F8D-E0D1-829B-90DB-352FA770A84F}"/>
              </a:ext>
            </a:extLst>
          </p:cNvPr>
          <p:cNvSpPr txBox="1"/>
          <p:nvPr/>
        </p:nvSpPr>
        <p:spPr>
          <a:xfrm>
            <a:off x="24202285" y="6781043"/>
            <a:ext cx="5865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Upper Bounds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486707-B96C-044B-8BFD-869170A4CBEE}"/>
                  </a:ext>
                </a:extLst>
              </p:cNvPr>
              <p:cNvSpPr/>
              <p:nvPr/>
            </p:nvSpPr>
            <p:spPr>
              <a:xfrm>
                <a:off x="23760860" y="7441134"/>
                <a:ext cx="8654572" cy="4355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[BPR96]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Given a polynomial system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over real numbers 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 constraints of degree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coefficients at most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bits, there exists an algorithm that determines whether there exists a solution to the polynomial system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𝑚𝑑</m:t>
                            </m:r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“good” approximation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fair low-rank approximation and then repeatedly decrease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polynomial system solver using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486707-B96C-044B-8BFD-869170A4C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0860" y="7441134"/>
                <a:ext cx="8654572" cy="4355551"/>
              </a:xfrm>
              <a:prstGeom prst="rect">
                <a:avLst/>
              </a:prstGeom>
              <a:blipFill>
                <a:blip r:embed="rId21"/>
                <a:stretch>
                  <a:fillRect l="-1480" t="-16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EDCC25E-492F-88F9-2AFD-C5D59B1A4B9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158566" y="12838224"/>
            <a:ext cx="8654572" cy="3050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1078C8-A325-7E7B-6645-39FEA16A3E08}"/>
                  </a:ext>
                </a:extLst>
              </p:cNvPr>
              <p:cNvSpPr txBox="1"/>
              <p:nvPr/>
            </p:nvSpPr>
            <p:spPr>
              <a:xfrm>
                <a:off x="11932667" y="8610941"/>
                <a:ext cx="7450207" cy="45649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Lower Bounds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Fair low-rank approximation is NP-hard to approximation within any constant factor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 the exponential time hypothesis (ETH), fair low-rank approximation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to approximate within any constant factor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Low-rank approximation can be solved in polynomial time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1078C8-A325-7E7B-6645-39FEA16A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667" y="8610941"/>
                <a:ext cx="7450207" cy="4564904"/>
              </a:xfrm>
              <a:prstGeom prst="rect">
                <a:avLst/>
              </a:prstGeom>
              <a:blipFill>
                <a:blip r:embed="rId23"/>
                <a:stretch>
                  <a:fillRect l="-1881" t="-1604" r="-1799" b="-33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07D9FD2D-4311-5E10-9687-5146393089E5}"/>
              </a:ext>
            </a:extLst>
          </p:cNvPr>
          <p:cNvSpPr/>
          <p:nvPr/>
        </p:nvSpPr>
        <p:spPr>
          <a:xfrm>
            <a:off x="25740995" y="11758511"/>
            <a:ext cx="68926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Use dimensionality reduction to improve polynomial solver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A5B898-C9EA-0102-2EB3-EFCD6F3DB018}"/>
                  </a:ext>
                </a:extLst>
              </p:cNvPr>
              <p:cNvSpPr/>
              <p:nvPr/>
            </p:nvSpPr>
            <p:spPr>
              <a:xfrm>
                <a:off x="27961389" y="12838224"/>
                <a:ext cx="4812631" cy="3108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Bicriteria algorithm.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1±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large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instead minimize over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>
                  <a:spcBef>
                    <a:spcPts val="600"/>
                  </a:spcBef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3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3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sz="3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1/</m:t>
                          </m:r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A5B898-C9EA-0102-2EB3-EFCD6F3DB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1389" y="12838224"/>
                <a:ext cx="4812631" cy="3108993"/>
              </a:xfrm>
              <a:prstGeom prst="rect">
                <a:avLst/>
              </a:prstGeom>
              <a:blipFill>
                <a:blip r:embed="rId24"/>
                <a:stretch>
                  <a:fillRect l="-3042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99AB81-C748-E3B2-238C-0FF1CE2EA9FC}"/>
                  </a:ext>
                </a:extLst>
              </p:cNvPr>
              <p:cNvSpPr/>
              <p:nvPr/>
            </p:nvSpPr>
            <p:spPr>
              <a:xfrm>
                <a:off x="23857892" y="16089421"/>
                <a:ext cx="8654571" cy="589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Dvoretzky’s Theorem to embed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99AB81-C748-E3B2-238C-0FF1CE2EA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892" y="16089421"/>
                <a:ext cx="8654571" cy="589585"/>
              </a:xfrm>
              <a:prstGeom prst="rect">
                <a:avLst/>
              </a:prstGeom>
              <a:blipFill>
                <a:blip r:embed="rId25"/>
                <a:stretch>
                  <a:fillRect l="-1480" t="-12371" b="-25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45">
            <a:extLst>
              <a:ext uri="{FF2B5EF4-FFF2-40B4-BE49-F238E27FC236}">
                <a16:creationId xmlns:a16="http://schemas.microsoft.com/office/drawing/2014/main" id="{06CF2CAF-48BB-6A30-2FDB-DC809EB95794}"/>
              </a:ext>
            </a:extLst>
          </p:cNvPr>
          <p:cNvSpPr txBox="1"/>
          <p:nvPr/>
        </p:nvSpPr>
        <p:spPr>
          <a:xfrm>
            <a:off x="20047474" y="16104034"/>
            <a:ext cx="41548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Experiments</a:t>
            </a:r>
            <a:endParaRPr sz="3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8391A3-AD3B-59FB-969C-00AFA90D3515}"/>
              </a:ext>
            </a:extLst>
          </p:cNvPr>
          <p:cNvSpPr/>
          <p:nvPr/>
        </p:nvSpPr>
        <p:spPr>
          <a:xfrm>
            <a:off x="20047474" y="16725880"/>
            <a:ext cx="1218812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Credit card dataset with 30,000 observations, 23 features, e.g., previous payment statements and delays, upcoming bill statement, and whether they default. Gender used as the protected attribute</a:t>
            </a:r>
          </a:p>
          <a:p>
            <a:pPr marL="457200" indent="-4572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 SVD for standard low-rank approximation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3BDC06B-0CE8-24DF-FE93-04EFA65642E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388057" y="18251330"/>
            <a:ext cx="4511545" cy="3379497"/>
          </a:xfrm>
          <a:prstGeom prst="rect">
            <a:avLst/>
          </a:prstGeom>
        </p:spPr>
      </p:pic>
      <p:sp>
        <p:nvSpPr>
          <p:cNvPr id="70" name="TextBox 45">
            <a:extLst>
              <a:ext uri="{FF2B5EF4-FFF2-40B4-BE49-F238E27FC236}">
                <a16:creationId xmlns:a16="http://schemas.microsoft.com/office/drawing/2014/main" id="{734A7A1D-FF09-2BC7-1740-DC9B778B2F4F}"/>
              </a:ext>
            </a:extLst>
          </p:cNvPr>
          <p:cNvSpPr txBox="1"/>
          <p:nvPr/>
        </p:nvSpPr>
        <p:spPr>
          <a:xfrm>
            <a:off x="20097790" y="18788690"/>
            <a:ext cx="41548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endParaRPr sz="3600" dirty="0"/>
          </a:p>
        </p:txBody>
      </p:sp>
      <p:sp>
        <p:nvSpPr>
          <p:cNvPr id="71" name="TextBox 61">
            <a:extLst>
              <a:ext uri="{FF2B5EF4-FFF2-40B4-BE49-F238E27FC236}">
                <a16:creationId xmlns:a16="http://schemas.microsoft.com/office/drawing/2014/main" id="{71DCAA66-4BA7-1132-79A7-3788D8BA6C28}"/>
              </a:ext>
            </a:extLst>
          </p:cNvPr>
          <p:cNvSpPr txBox="1"/>
          <p:nvPr/>
        </p:nvSpPr>
        <p:spPr>
          <a:xfrm>
            <a:off x="23748954" y="18909104"/>
            <a:ext cx="478515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[BG18]: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Buolamwini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Timnit Gebru. Gender shades: Intersectional accuracy disparities in commercial gender classification, FAT 2018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[BPM965]: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Saugata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Basu, Richard Pollack, and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Marie-Fran¸coise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Roy. On the combinatorial and algebraic complexity of quantifier elimination. J. ACM, 43(6):1002–1045, 1996</a:t>
            </a:r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9D1BA5DB-95DF-7072-6B1D-2E9B7D9BEF3C}"/>
              </a:ext>
            </a:extLst>
          </p:cNvPr>
          <p:cNvSpPr txBox="1"/>
          <p:nvPr/>
        </p:nvSpPr>
        <p:spPr>
          <a:xfrm>
            <a:off x="23760860" y="21116729"/>
            <a:ext cx="493121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https://github.com/samsonzhou/SVWZ24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902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5</cp:revision>
  <dcterms:modified xsi:type="dcterms:W3CDTF">2024-12-07T18:47:26Z</dcterms:modified>
</cp:coreProperties>
</file>