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4" r:id="rId2"/>
    <p:sldId id="852" r:id="rId3"/>
    <p:sldId id="854" r:id="rId4"/>
    <p:sldId id="260" r:id="rId5"/>
    <p:sldId id="813" r:id="rId6"/>
    <p:sldId id="763" r:id="rId7"/>
    <p:sldId id="820" r:id="rId8"/>
    <p:sldId id="823" r:id="rId9"/>
    <p:sldId id="824" r:id="rId10"/>
    <p:sldId id="825" r:id="rId11"/>
    <p:sldId id="826" r:id="rId12"/>
    <p:sldId id="827" r:id="rId13"/>
    <p:sldId id="828" r:id="rId14"/>
    <p:sldId id="829" r:id="rId15"/>
    <p:sldId id="830" r:id="rId16"/>
    <p:sldId id="831" r:id="rId17"/>
    <p:sldId id="832" r:id="rId18"/>
    <p:sldId id="833" r:id="rId19"/>
    <p:sldId id="834" r:id="rId20"/>
    <p:sldId id="860" r:id="rId21"/>
    <p:sldId id="8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3693-6737-936E-C6D5-20FBF13E2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4362A-4ED9-8878-128D-E66BB765D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AB497-AC77-AEF7-A8F2-60E700D3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E6231-C936-F155-2F85-508FEC5B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B2DC1-8E58-EF66-8D8A-3F8CD0C5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0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0926-4486-C510-F9B4-DC104943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C357B-7B16-4728-200C-4FCBAFD1F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C7C0A-431D-724A-66B0-BE610EF1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2172A-DB73-BB53-2C2E-DFEE1E98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1A28F-0F34-78C9-E21E-F3D3A5CE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7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1CF69F-CB81-3CC5-2A98-BC7876845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D8FB4-66F4-9CFB-8D9A-2AF0D806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4C7FC-75F4-21E2-C754-D946020B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AEA3-7DC7-43F9-71FC-BD1912FE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01ED-D744-4573-F235-4171F3B2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5EC7-B38A-BDE7-4959-4B959920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2EA96-5A46-2A38-B456-93FA04394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45011-BCA8-C5A7-3A57-0AF16EA3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E3245-88F0-5DE3-0E52-61B6EDFC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7A9BF-3931-76DB-C044-CEFB637F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1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6856-3BFF-803A-C896-4E430A8E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9E439-745B-A48A-85F6-FF506DBCE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B3C4D-8260-7C01-A554-5B69BDA3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81A9D-8AD9-8B60-612B-72B8C7AD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206F7-5F8A-824C-BBFD-3AAAEDD3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0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E9EC-9EBB-2E59-9872-24A98AA7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3DB5-9C93-DAC3-1C2B-0022E3752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5CB22-1B1E-BC3B-1E7E-E8777D7FE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F63DC-86A6-4BF3-23AC-EBC98B2A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64249-FC74-4957-66A2-051DEA12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AA6B5-FF7F-F90B-10D5-315C2875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2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44DA-8C38-AABF-5F22-EA30EFDB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7FA07-A88B-CC19-5798-332C8BDC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18BE8-5C5D-2D37-1314-6C4E46DD0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5868B-4638-4FF6-9A07-BDB8CB24F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F48EC-670A-CEAF-1780-8D4470DB6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74F06-1270-6726-31EF-7731DD09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B906F-DDCE-DBE5-556E-B2EB0DFC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1136F-8F51-2318-F6E0-498693EB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3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7D16-4A64-3011-AFCE-10348924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A4407-9DE1-05C6-788F-56224687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EEBA3-ABAB-B9D5-CBAC-73F47D3B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D2A1A-B21B-880D-05F2-C5015F4B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0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AC0E2-EBA5-0370-E82C-717E021C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62B83-6AC6-6705-828A-E7ADD65B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B9675-8DF2-13E9-F810-5F240932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8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BC1E-0684-16E7-3E4A-18D472AD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3F359-7BE8-E71C-F237-71EB04C91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02875-5796-7336-414C-635466704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A9D3E-D390-C23F-F037-4A535287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685CB-DB4E-069A-250B-630A7FAB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4AFB2-84A3-67DF-53DC-2879F013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8B16-D1C8-0375-C4D1-6DCD773C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C2AEB-5A58-088A-D9D2-3C5EBE772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235EB-A392-5E9A-CA03-D53BC07F2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A9CCB-5742-A5D7-935F-60729FED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9A498-A5ED-88B4-DD52-D6FA8D2F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4FCF3-A4EE-C47C-72EF-9A5F2DDB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3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9B4B1-35E3-1345-BF6F-D83A67DF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DD5C3-C77A-E996-5612-C91309B74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389B0-F9D5-AAC4-839C-74E07618F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869AC-DDC4-4971-8444-61064FD65A0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5CBF5-5171-9E83-702D-1B9C4AFA8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012E7-B0E1-84D3-7F58-120C0EFE5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6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0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5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2042054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How can we use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get additive error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times and take the average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variance of the average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.999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50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Algorithmic consequence of Law of Large Numbers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To improve the accuracy of your algorithm, run it many times independently and take the average</a:t>
            </a:r>
          </a:p>
        </p:txBody>
      </p:sp>
    </p:spTree>
    <p:extLst>
      <p:ext uri="{BB962C8B-B14F-4D97-AF65-F5344CB8AC3E}">
        <p14:creationId xmlns:p14="http://schemas.microsoft.com/office/powerpoint/2010/main" val="166851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Limitations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Markov’s inequality: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Chebyshev’s inequality: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60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Intuition for Previous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We proved Markov’s inequality by looking at the first moment of the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We proved Chebyshev’s inequality by applying Markov to the second moment of the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1D0406-59B5-3739-386D-FEEA8B11AB55}"/>
                  </a:ext>
                </a:extLst>
              </p:cNvPr>
              <p:cNvSpPr txBox="1"/>
              <p:nvPr/>
            </p:nvSpPr>
            <p:spPr>
              <a:xfrm>
                <a:off x="968188" y="5225532"/>
                <a:ext cx="10820401" cy="10311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20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1D0406-59B5-3739-386D-FEEA8B11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88" y="5225532"/>
                <a:ext cx="10820401" cy="1031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1B86E-CBA3-D59B-B862-68A99609A0B3}"/>
                  </a:ext>
                </a:extLst>
              </p:cNvPr>
              <p:cNvSpPr txBox="1"/>
              <p:nvPr/>
            </p:nvSpPr>
            <p:spPr>
              <a:xfrm>
                <a:off x="2922495" y="27162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1B86E-CBA3-D59B-B862-68A99609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95" y="2716277"/>
                <a:ext cx="6096000" cy="101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847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Generalizations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if we consider higher moments?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95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Concentration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 for sufficiently high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gives a number of very strong (and useful!) concentration inequalities with exponential tail bounds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Chernoff bounds, Bernstein’s inequality, </a:t>
                </a:r>
                <a:r>
                  <a:rPr lang="en-US" dirty="0" err="1"/>
                  <a:t>Hoeffding’s</a:t>
                </a:r>
                <a:r>
                  <a:rPr lang="en-US" dirty="0"/>
                  <a:t> inequality, 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776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1BF65-FF65-BAB4-58E6-FFB4D39D8644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1BF65-FF65-BAB4-58E6-FFB4D39D8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840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Compare to Chebyshev’s inequality: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Exponential improvement!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/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F249AB-B5B6-D632-CBF4-CB9FC6D2231A}"/>
                  </a:ext>
                </a:extLst>
              </p:cNvPr>
              <p:cNvSpPr txBox="1"/>
              <p:nvPr/>
            </p:nvSpPr>
            <p:spPr>
              <a:xfrm>
                <a:off x="2429435" y="444612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F249AB-B5B6-D632-CBF4-CB9FC6D22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35" y="4446120"/>
                <a:ext cx="6096000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17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Bernstein’s inequality: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14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 and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Today</a:t>
            </a:r>
            <a:r>
              <a:rPr lang="en-US" dirty="0"/>
              <a:t>: Discuss potential project groups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Friday</a:t>
            </a:r>
            <a:r>
              <a:rPr lang="en-US" dirty="0"/>
              <a:t>: Email me the members/group name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Future</a:t>
            </a:r>
            <a:r>
              <a:rPr lang="en-US" dirty="0"/>
              <a:t>: Set up meetings to discuss proposed projects</a:t>
            </a:r>
          </a:p>
        </p:txBody>
      </p:sp>
    </p:spTree>
    <p:extLst>
      <p:ext uri="{BB962C8B-B14F-4D97-AF65-F5344CB8AC3E}">
        <p14:creationId xmlns:p14="http://schemas.microsoft.com/office/powerpoint/2010/main" val="985833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23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23010"/>
              </a:xfrm>
              <a:blipFill>
                <a:blip r:embed="rId2"/>
                <a:stretch>
                  <a:fillRect l="-1043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/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6FAAD63-A3B0-B95A-9FCB-F222504FE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846" y="3728157"/>
            <a:ext cx="3684495" cy="2864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F4D244E-D9C6-1335-D28F-8FE0821C87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242049"/>
                <a:ext cx="5804646" cy="20112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Plot across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looks like normal random variable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PDF of Gaussian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F4D244E-D9C6-1335-D28F-8FE0821C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2049"/>
                <a:ext cx="5804646" cy="2011269"/>
              </a:xfrm>
              <a:prstGeom prst="rect">
                <a:avLst/>
              </a:prstGeom>
              <a:blipFill>
                <a:blip r:embed="rId5"/>
                <a:stretch>
                  <a:fillRect l="-1891" t="-5152" b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167096-C457-539D-FB61-7E30B6731264}"/>
                  </a:ext>
                </a:extLst>
              </p:cNvPr>
              <p:cNvSpPr txBox="1"/>
              <p:nvPr/>
            </p:nvSpPr>
            <p:spPr>
              <a:xfrm>
                <a:off x="1896033" y="5160375"/>
                <a:ext cx="4392707" cy="1189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167096-C457-539D-FB61-7E30B6731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033" y="5160375"/>
                <a:ext cx="4392707" cy="1189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911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Central Limit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Stronger Central Limit Theorem</a:t>
                </a:r>
                <a:r>
                  <a:rPr lang="en-US" dirty="0"/>
                  <a:t>: The distribution of the sum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bounded independent random variables converges to a Gaussian (normal) distribution as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goes to infinity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Why is the Gaussian distribution is so important in statistics, data science, ML, etc.?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Many random variables can be approximated as the sum of a large number of small and roughly independent random effects. Thus, their distribution looks Gaussian by CLT.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2089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65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Concentration Inequalities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43BF84-3D3C-F4AB-27A8-D9D54DD1896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349753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Concentration inequalities bound the probability that a random variable is “far away” from its expectation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Often used in understanding the performance of statistical tests, the behavior of data sampled from various distributions, and for our purposes, the guarantees of randomized algorithms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F28C2E-400B-7E09-DD61-C82F860A55A7}"/>
              </a:ext>
            </a:extLst>
          </p:cNvPr>
          <p:cNvSpPr/>
          <p:nvPr/>
        </p:nvSpPr>
        <p:spPr>
          <a:xfrm>
            <a:off x="2483224" y="5002306"/>
            <a:ext cx="6364941" cy="5558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7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moment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66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rewrite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“How far numbers are from the average”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82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becomes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“Bounding the deviation of a random variable in terms of its variance”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/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9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Law of Large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random variables that are independent identically distributed (</a:t>
                </a:r>
                <a:r>
                  <a:rPr lang="en-US" dirty="0" err="1"/>
                  <a:t>i.i.d.</a:t>
                </a:r>
                <a:r>
                  <a:rPr lang="en-US" dirty="0"/>
                  <a:t>) with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Consider the sample average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 How does it compare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Law of Large Numbers</a:t>
                </a:r>
                <a:r>
                  <a:rPr lang="en-US" dirty="0"/>
                  <a:t>: The sample average will always concentrate to the mean, given enough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31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 </a:t>
                </a:r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≥30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,000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71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can we use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get additive error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8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962</Words>
  <Application>Microsoft Office PowerPoint</Application>
  <PresentationFormat>Widescreen</PresentationFormat>
  <Paragraphs>147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 and Future</vt:lpstr>
      <vt:lpstr>Recall: Concentration Inequalities</vt:lpstr>
      <vt:lpstr>Last Time: Moments</vt:lpstr>
      <vt:lpstr>Last Time: Variance</vt:lpstr>
      <vt:lpstr>Last Time: Chebyshev’s Inequality</vt:lpstr>
      <vt:lpstr>Last Time: Law of Large Numbers</vt:lpstr>
      <vt:lpstr>Use Case</vt:lpstr>
      <vt:lpstr>Accuracy Boosting</vt:lpstr>
      <vt:lpstr>Accuracy Boosting</vt:lpstr>
      <vt:lpstr>Accuracy Boosting</vt:lpstr>
      <vt:lpstr>Limitations</vt:lpstr>
      <vt:lpstr>Intuition for Previous Inequalities</vt:lpstr>
      <vt:lpstr>Generalizations</vt:lpstr>
      <vt:lpstr>Concentration Inequalities</vt:lpstr>
      <vt:lpstr>Bernstein’s Inequality</vt:lpstr>
      <vt:lpstr>Bernstein’s Inequality</vt:lpstr>
      <vt:lpstr>Bernstein’s Inequality</vt:lpstr>
      <vt:lpstr>Bernstein’s Inequality</vt:lpstr>
      <vt:lpstr>Bernstein’s Inequality</vt:lpstr>
      <vt:lpstr>Central Limit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</dc:title>
  <dc:creator>Samson Zhou</dc:creator>
  <cp:lastModifiedBy>Samson Zhou</cp:lastModifiedBy>
  <cp:revision>13</cp:revision>
  <dcterms:created xsi:type="dcterms:W3CDTF">2023-08-28T20:05:12Z</dcterms:created>
  <dcterms:modified xsi:type="dcterms:W3CDTF">2023-10-02T15:12:05Z</dcterms:modified>
</cp:coreProperties>
</file>